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23"/>
  </p:handoutMasterIdLst>
  <p:sldIdLst>
    <p:sldId id="256" r:id="rId2"/>
    <p:sldId id="267" r:id="rId3"/>
    <p:sldId id="268" r:id="rId4"/>
    <p:sldId id="277" r:id="rId5"/>
    <p:sldId id="265" r:id="rId6"/>
    <p:sldId id="264" r:id="rId7"/>
    <p:sldId id="261" r:id="rId8"/>
    <p:sldId id="259" r:id="rId9"/>
    <p:sldId id="298" r:id="rId10"/>
    <p:sldId id="272" r:id="rId11"/>
    <p:sldId id="290" r:id="rId12"/>
    <p:sldId id="292" r:id="rId13"/>
    <p:sldId id="293" r:id="rId14"/>
    <p:sldId id="288" r:id="rId15"/>
    <p:sldId id="274" r:id="rId16"/>
    <p:sldId id="297" r:id="rId17"/>
    <p:sldId id="276" r:id="rId18"/>
    <p:sldId id="284" r:id="rId19"/>
    <p:sldId id="285" r:id="rId20"/>
    <p:sldId id="286" r:id="rId21"/>
    <p:sldId id="280" r:id="rId2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39" autoAdjust="0"/>
    <p:restoredTop sz="94660"/>
  </p:normalViewPr>
  <p:slideViewPr>
    <p:cSldViewPr>
      <p:cViewPr>
        <p:scale>
          <a:sx n="110" d="100"/>
          <a:sy n="110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099A67-0B60-4634-A20A-53FAC60B2B88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DE5042-1707-456D-8584-B74AF4082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51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FE58-B7C0-4AC9-9915-095409C78137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CF93-6452-45BB-8FD8-766DCC7F06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D0BFA-70F8-4275-B85D-01DABD7F6E35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ECEF-E5A8-44A0-AE86-1AF4C59146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2694-A14B-4E32-9B50-F0C641EABEAA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C8F48-A0AC-4C47-9F6D-534B2C2533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C1CD-D41A-4051-B58C-5C398B625EDB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1EEF6-B4D1-4628-850D-D7A23A0310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A64A8-83E7-4910-85EA-1B09688525D7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694F-660A-4E9D-A4E2-F2214D4605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2D77-D940-4B88-BD85-6515BBB3AE7D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E357C-62F8-4104-A7C4-5EF3746013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DDBA-1B18-4470-A9CB-71412409D9E9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AB044-018F-480E-8B58-EFD989C921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B8EE-BFA9-4842-B53C-D9242FE24E4F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DF71-5B6E-4087-A278-910DC63A8F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66B1-78F1-4492-A892-AF4BB5E8A42A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5FEF-7453-4F4C-ACB8-D16B4D4AD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218B5-03EE-4DBF-9837-B6D9ECFC7E8D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FE933-7098-454E-B551-CA6703A48D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E109D-A7A0-483F-9367-2A0A17B58957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64280-62F4-420A-93A5-0ACD7CA07A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BB094E-0191-48CB-9A84-1F4BA5BA8C65}" type="datetimeFigureOut">
              <a:rPr lang="ru-RU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66EE36-0886-4589-8304-4138F27EF8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11560" y="2204864"/>
            <a:ext cx="7992888" cy="24482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Закупки в рамках проектов программы ФИ в 2013 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При описании характеристик работ и услуг необходимо использование единой терминологии во всем документе.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Анкета – опросник – вопросник;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Специализированные термины, аббревиатуры, англоязычные термины нуждаются в расшифровке или замене на общедоступные.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«гайд»;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«стейкхолдоры»;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«драфт»;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«С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«Changing Academic Profession»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противном случае Исполнитель может неверно истолковать требования, указанные заказчиком  в ТЗ.</a:t>
            </a:r>
            <a:endParaRPr lang="ru-RU" sz="1800" smtClean="0"/>
          </a:p>
          <a:p>
            <a:pPr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Критерии допуска 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 участию в аукционе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конкурсе</a:t>
            </a: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981075"/>
            <a:ext cx="8604250" cy="587692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Font typeface="Arial" charset="0"/>
              <a:buNone/>
            </a:pPr>
            <a:r>
              <a:rPr lang="ru-RU" sz="19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допуска должны соответствовать содержанию закупки.</a:t>
            </a:r>
          </a:p>
          <a:p>
            <a:pPr marL="0" indent="0"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</a:rPr>
              <a:t>Применяются при закупке научно-исследовательских, опытно-конструкторских работ, научно-технических услуг, а также работ, услуг по сбору, обработке, предоставлению статистических данных, проведении статистических, социологических обследований и опросов и иных эмпирических обследований, работ, услуг по экспертной, аналитической, образовательной деятельности</a:t>
            </a: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600"/>
              </a:spcBef>
              <a:buFont typeface="Arial" charset="0"/>
              <a:buNone/>
            </a:pP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квалификационные требования к участникам закупки</a:t>
            </a:r>
            <a:endParaRPr lang="en-US" sz="1800" b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600"/>
              </a:spcBef>
              <a:buFont typeface="Arial" charset="0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Обязательные требования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соответствие необходимому квалификационному минимуму, включая наличие технологического оборудования, трудовых, финансовых ресурсов, квалификация и опыт работников участника, привлекаемых к исполнению договора </a:t>
            </a:r>
          </a:p>
          <a:p>
            <a:pPr marL="0" indent="0" algn="ctr">
              <a:spcBef>
                <a:spcPts val="600"/>
              </a:spcBef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Могут устанавливаться дополнительные:</a:t>
            </a:r>
          </a:p>
          <a:p>
            <a:pPr marL="0" indent="0"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При закупке НИР, научно-технических услуг:</a:t>
            </a:r>
          </a:p>
          <a:p>
            <a:pPr marL="0" indent="0"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</a:rPr>
              <a:t>а) количество научных публикаций участника закупки </a:t>
            </a:r>
          </a:p>
          <a:p>
            <a:pPr marL="0" indent="0"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</a:rPr>
              <a:t>б) количество объектов интеллектуальной собственности </a:t>
            </a:r>
          </a:p>
          <a:p>
            <a:pPr marL="0" indent="0"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в) количество научных работников высшей научной квалификации </a:t>
            </a:r>
          </a:p>
          <a:p>
            <a:pPr marL="0" indent="0"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г) опыт выполнения  аналогичных научно-исследовательских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технологических работ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0825" indent="0">
              <a:spcBef>
                <a:spcPts val="600"/>
              </a:spcBef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Применяются при закупке научно-исследовательских, опытно-конструкторских работ, научно-технических услуг, а также работ, услуг по сбору, обработке, предоставлению статистических данных, проведении статистических, социологических обследований и опросов и иных эмпирических обследований, работ, услуг по экспертной, аналитической деятельности.</a:t>
            </a:r>
            <a:endParaRPr lang="ru-RU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50825" indent="0" algn="ctr">
              <a:spcBef>
                <a:spcPts val="600"/>
              </a:spcBef>
              <a:buFont typeface="Arial" charset="0"/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Деловая репутация участника закупки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50825" indent="0"/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</a:rPr>
              <a:t>наличие </a:t>
            </a:r>
            <a:r>
              <a:rPr lang="ru-RU" sz="1600" dirty="0" smtClean="0">
                <a:latin typeface="Times New Roman" pitchFamily="18" charset="0"/>
              </a:rPr>
              <a:t>за последние два года, предшествующие размещению информации о закупке товаров, работ, услуг на официальном сайте РФ, опыта выполнения не менее двух аналогичных поставок товаров, работ, услуг, общей стоимостью не менее 30% начальной (максимальной) цены договора, установленной  документацией о закупке товаров, работ, услуг. При этом, в документации о закупке товаров, работ, услуг должно быть указано, какие товары, работы, услуги будут считаться аналогичными закупаемым товарам, работам, услугам. Подразделение-заказчик при установлении указанного требования, вправе увеличить размер стоимости аналогичных поставок товаров, работ, услуг до 100% начальной (максимальной) цены договора, установленной  документацией о закупке товаров, работ, услуг;</a:t>
            </a:r>
          </a:p>
          <a:p>
            <a:pPr marL="250825" indent="0"/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</a:rPr>
              <a:t>регистрация </a:t>
            </a:r>
            <a:r>
              <a:rPr lang="ru-RU" sz="1600" dirty="0" smtClean="0">
                <a:latin typeface="Times New Roman" pitchFamily="18" charset="0"/>
              </a:rPr>
              <a:t>в качестве юридического лица или индивидуального предпринимателя не позднее чем за один год до даты размещения извещения о закупке товаров, работ, услуг </a:t>
            </a:r>
            <a:r>
              <a:rPr lang="ru-RU" sz="1600" dirty="0" smtClean="0">
                <a:latin typeface="Times New Roman" pitchFamily="18" charset="0"/>
              </a:rPr>
              <a:t>на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</a:rPr>
              <a:t>официальном </a:t>
            </a:r>
            <a:r>
              <a:rPr lang="ru-RU" sz="1600" dirty="0" smtClean="0">
                <a:latin typeface="Times New Roman" pitchFamily="18" charset="0"/>
              </a:rPr>
              <a:t>сайте.</a:t>
            </a:r>
            <a:r>
              <a:rPr lang="ru-RU" dirty="0" smtClean="0"/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8313" y="115888"/>
            <a:ext cx="8229600" cy="936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Критерии допуска 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</a:rPr>
              <a:t>к участию в аукционе</a:t>
            </a:r>
            <a:r>
              <a:rPr lang="en-US" sz="3200">
                <a:latin typeface="Times New Roman" pitchFamily="18" charset="0"/>
              </a:rPr>
              <a:t>/</a:t>
            </a:r>
            <a:r>
              <a:rPr lang="ru-RU" sz="3200">
                <a:latin typeface="Times New Roman" pitchFamily="18" charset="0"/>
              </a:rPr>
              <a:t>конкурсе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Критерии оценки заявок на участие в конкурсе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578850" cy="587692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Цена договора </a:t>
            </a:r>
            <a:r>
              <a:rPr lang="ru-RU" sz="1200" b="1" i="1" smtClean="0">
                <a:latin typeface="Times New Roman" pitchFamily="18" charset="0"/>
                <a:cs typeface="Times New Roman" pitchFamily="18" charset="0"/>
              </a:rPr>
              <a:t>(обязательный критерий оценки)</a:t>
            </a:r>
          </a:p>
          <a:p>
            <a:pPr algn="just">
              <a:spcBef>
                <a:spcPts val="600"/>
              </a:spcBef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Качество услуг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квалификация участника конкурса</a:t>
            </a:r>
          </a:p>
          <a:p>
            <a:pPr algn="just">
              <a:spcBef>
                <a:spcPts val="600"/>
              </a:spcBef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Иные критерии, характеризующие условия исполнения договора (например, срок оказания услуг, выполнения работ)</a:t>
            </a:r>
          </a:p>
          <a:p>
            <a:pPr algn="just">
              <a:spcBef>
                <a:spcPts val="600"/>
              </a:spcBef>
              <a:buFont typeface="Wingdings 2" pitchFamily="18" charset="2"/>
              <a:buNone/>
            </a:pPr>
            <a:endParaRPr lang="ru-RU" sz="12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В рамках критерию «Качество услуг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квалификация участника конкурса» оценивается:</a:t>
            </a:r>
          </a:p>
          <a:p>
            <a:pPr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деловая репутация участника конкурса, наличие производственных мощностей, технологического оборудования, трудовых, финансовых ресурсов, квалификация и опыт работников участника, привлекаемых к исполнению договора, и иные показатели, необходимые для исполнения договора, а также качество предлагаемых работ и услуг. </a:t>
            </a:r>
          </a:p>
          <a:p>
            <a:pPr algn="just">
              <a:spcBef>
                <a:spcPts val="600"/>
              </a:spcBef>
              <a:buFont typeface="Wingdings 2" pitchFamily="18" charset="2"/>
              <a:buNone/>
            </a:pPr>
            <a:endParaRPr lang="ru-RU" sz="12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зависимости 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от предмета закупки </a:t>
            </a:r>
            <a:r>
              <a:rPr lang="ru-RU" sz="1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установлена максимальная значимость критерия 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«Качество услуг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квалификация участника конкурса»</a:t>
            </a:r>
            <a:r>
              <a:rPr lang="ru-RU" sz="1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600"/>
              </a:spcBef>
              <a:buFont typeface="Wingdings 2" pitchFamily="18" charset="2"/>
              <a:buNone/>
            </a:pPr>
            <a:endParaRPr lang="ru-RU" sz="12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80 %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– при закупке научно-исследовательских, опытно-конструкторских работ, научно-технических услуг, а также работ, услуг по сбору, обработке, предоставлению статистических данных, проведению статистических, социологических обследований и опросов и иных эмпирических обследований, работ, услуг по экспертной, аналитической деятельности;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60 %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– при закупке работ по разработке специального информационного обеспечения и баз данных;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45 %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– при закупке работ по разработке документов, регламентирующих обучение, воспитание, контроль качества образования в соответствии с законодательством РФ в области образования, на оказание образовательных услуг,  юридических услуг, услуг по проведению экспертизы;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20 %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– при закупке товаров, работ, услуг, не перечисленных выше.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Общая значимость всех критериев оценки в сумме должна составлять 100%.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Пример. Критерии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628775"/>
            <a:ext cx="8291512" cy="4497388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Критерии оценки заявок на участие в конкурсе и их значимость: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Kai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10%) 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услуг и квалификация участника конкурса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Kci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80%) 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оказания услуг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Kfi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10%) </a:t>
            </a:r>
          </a:p>
          <a:p>
            <a:pPr marL="0" indent="0">
              <a:buFont typeface="Arial" charset="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Совокупная значимость критериев составляет 100%.</a:t>
            </a:r>
          </a:p>
          <a:p>
            <a:pPr marL="0" indent="0">
              <a:buFont typeface="Arial" charset="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Обоснование начальной (максимальной) цены договора</a:t>
            </a: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Для определения начальной (максимальной) цены договора источниками информации о ценах товаров, работ, услуг, являющихся предметом закупки, могут быть :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данные государственной статистической отчетности; 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данные, полученные на официальном сайте; 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реестр контрактов;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информация о ценах производителей; 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общедоступные результаты изучения рынка; </a:t>
            </a:r>
          </a:p>
          <a:p>
            <a:pPr marL="0" indent="0">
              <a:spcBef>
                <a:spcPts val="600"/>
              </a:spcBef>
              <a:buFontTx/>
              <a:buChar char="-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исследования рынка, проведенные по инициативе заказчика или уполномоченного органа, в том числе по контракту или гражданско-правовому договору;</a:t>
            </a:r>
          </a:p>
          <a:p>
            <a:pPr marL="0" indent="0">
              <a:spcBef>
                <a:spcPts val="600"/>
              </a:spcBef>
              <a:buFontTx/>
              <a:buChar char="-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коммерческие предложения не менее, чем от 3-х фирм (в оригинале, на бланке фирмы)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собственные расчеты (смета, калькуляция затрат);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иные источники информации.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5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424863" cy="1373188"/>
          </a:xfrm>
        </p:spPr>
        <p:txBody>
          <a:bodyPr>
            <a:normAutofit fontScale="90000"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Обоснование начальной (максимальной) цены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договора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Требования к документации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Обоснование начальной (максимальной) цены договора должно содержать: </a:t>
            </a:r>
          </a:p>
          <a:p>
            <a:pPr marL="0" indent="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обоснование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расчета цены;</a:t>
            </a:r>
          </a:p>
          <a:p>
            <a:pPr marL="0" indent="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ссылки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источники информации,  использованные заказчиком для расчета цены, или расчет, произведенный Заказчиком для определения такой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обоснованию начальной (максимальной) цены договора должны прикладываться документы (коммерческие предложения от фирм, распечатки с официальных сайтов и др.), на основании которых был произведен расчет.</a:t>
            </a:r>
          </a:p>
          <a:p>
            <a:pPr marL="0" indent="0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Сроки от объявления закупки до заключения договора</a:t>
            </a:r>
          </a:p>
        </p:txBody>
      </p:sp>
      <p:graphicFrame>
        <p:nvGraphicFramePr>
          <p:cNvPr id="4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68378"/>
              </p:ext>
            </p:extLst>
          </p:nvPr>
        </p:nvGraphicFramePr>
        <p:xfrm>
          <a:off x="179388" y="1340769"/>
          <a:ext cx="8713093" cy="4968550"/>
        </p:xfrm>
        <a:graphic>
          <a:graphicData uri="http://schemas.openxmlformats.org/drawingml/2006/table">
            <a:tbl>
              <a:tblPr/>
              <a:tblGrid>
                <a:gridCol w="3829984"/>
                <a:gridCol w="2269018"/>
                <a:gridCol w="2614091"/>
              </a:tblGrid>
              <a:tr h="834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закупки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Ограничение по сумме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7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одноэтапный конкурс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неограниченно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50 дней 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674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конкурс с предварительным квалификационным отбором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неограниченно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70 дней 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404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двухэтапный  конкурс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неограниченно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70 дней 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926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конкурс с переторжкой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неограниченно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 конкурса с переторжкой зависит от вида конкурса 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58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аукцион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неограниченно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50 дней 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658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запроса котировок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300 тыс. рублей до 1 млн. рублей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25-30 дней 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433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упрощенные процедуры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300 тыс. рублей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 5 рабочих дней</a:t>
                      </a:r>
                    </a:p>
                  </a:txBody>
                  <a:tcPr marL="91450" marR="91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Закупа у единственного исполнителя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125538"/>
            <a:ext cx="8640762" cy="561657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600"/>
              </a:spcBef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Пунктом 12.8.1 Положения о закупке предусмотрены случаи </a:t>
            </a:r>
            <a:r>
              <a:rPr lang="ru-RU" sz="2000" b="1" dirty="0" smtClean="0">
                <a:latin typeface="Times New Roman" pitchFamily="18" charset="0"/>
              </a:rPr>
              <a:t>закупки товаров, работ, услуг у единственного поставщика (исполнителя, подрядчика).</a:t>
            </a:r>
            <a:r>
              <a:rPr lang="ru-RU" dirty="0" smtClean="0"/>
              <a:t>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600"/>
              </a:spcBef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Закупки у единственного поставщика (исполнителя, подрядчика) в рамках Программы ФИ могут осуществляться при наличии случаев, предусмотренных следующими подпунктами пункта 12.8.1: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600"/>
              </a:spcBef>
              <a:buFont typeface="Arial" charset="0"/>
              <a:buNone/>
            </a:pPr>
            <a:r>
              <a:rPr lang="ru-RU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2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по решению Закупочной комиссии при ректоре университета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необходимости оперативного, срочного удовлетворения нужд подразделения-заказчика, когда на проведение конкурентной закупки объективно нет времени; </a:t>
            </a:r>
          </a:p>
          <a:p>
            <a:pPr marL="0" indent="457200" algn="just">
              <a:lnSpc>
                <a:spcPct val="110000"/>
              </a:lnSpc>
              <a:spcBef>
                <a:spcPts val="600"/>
              </a:spcBef>
              <a:buFont typeface="Arial" charset="0"/>
              <a:buNone/>
            </a:pPr>
            <a:r>
              <a:rPr lang="ru-RU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7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случаях, когда торги или проведение запроса котировок признаны несостоявшимися;</a:t>
            </a:r>
          </a:p>
          <a:p>
            <a:pPr marL="0" indent="457200" algn="just">
              <a:lnSpc>
                <a:spcPct val="110000"/>
              </a:lnSpc>
              <a:spcBef>
                <a:spcPts val="600"/>
              </a:spcBef>
              <a:buFont typeface="Symbol" pitchFamily="18" charset="2"/>
              <a:buNone/>
            </a:pPr>
            <a:r>
              <a:rPr lang="ru-RU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8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закупаются работы, услуги, связанные с осуществлением или обеспечением научно-технической деятельности, </a:t>
            </a:r>
            <a:r>
              <a:rPr lang="ru-RU" sz="1900" dirty="0" smtClean="0">
                <a:latin typeface="Times New Roman" pitchFamily="18" charset="0"/>
              </a:rPr>
              <a:t>оказанием или обеспечением экспертных, аналитических, образовательных услуг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 сумму, не превышающую 300 000 рублей;</a:t>
            </a:r>
            <a:endParaRPr 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Закупа у единственного исполнителя</a:t>
            </a: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600"/>
              </a:spcBef>
              <a:buFont typeface="Symbol" pitchFamily="18" charset="2"/>
              <a:buNone/>
            </a:pPr>
            <a:r>
              <a:rPr lang="ru-RU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9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осуществляется закупка результатов интеллектуальной деятельности и приравненных к ним средств индивидуализации </a:t>
            </a:r>
            <a:r>
              <a:rPr lang="ru-RU" sz="1900" dirty="0" smtClean="0">
                <a:latin typeface="Times New Roman" pitchFamily="18" charset="0"/>
              </a:rPr>
              <a:t>и исключительных прав на интеллектуальную собственность;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600"/>
              </a:spcBef>
              <a:buFont typeface="Symbol" pitchFamily="18" charset="2"/>
              <a:buNone/>
            </a:pPr>
            <a:r>
              <a:rPr lang="ru-RU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16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осуществляется закупка печатных и электронных изданий определенных авторов, закупка услуг по предоставлению доступа к электронным изданиям, по подключению и обеспечению доступа к базам данных, если указанным издателям и изготовителям баз данных принадлежат исключительные права;</a:t>
            </a:r>
          </a:p>
          <a:p>
            <a:pPr marL="0" indent="457200" algn="just">
              <a:spcBef>
                <a:spcPts val="600"/>
              </a:spcBef>
              <a:buFont typeface="Symbol" pitchFamily="18" charset="2"/>
              <a:buNone/>
            </a:pPr>
            <a:r>
              <a:rPr lang="ru-RU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23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осуществляется закупка товаров, работ, услуг в рамках соглашений о сотрудничестве, заключенных от имени университета с другими научными и образовательными организациями в соответствии с целями деятельности университета; </a:t>
            </a:r>
          </a:p>
          <a:p>
            <a:pPr marL="0" indent="457200" algn="just">
              <a:spcBef>
                <a:spcPts val="600"/>
              </a:spcBef>
              <a:buFont typeface="Symbol" pitchFamily="18" charset="2"/>
              <a:buNone/>
            </a:pPr>
            <a:r>
              <a:rPr lang="ru-RU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24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осуществляется закупка товаров, работ, услуг на сумму, не превышающую сто тысяч рублей.</a:t>
            </a:r>
          </a:p>
          <a:p>
            <a:pPr marL="0" indent="457200" algn="just">
              <a:lnSpc>
                <a:spcPct val="80000"/>
              </a:lnSpc>
              <a:buFont typeface="Arial" charset="0"/>
              <a:buNone/>
            </a:pPr>
            <a:endParaRPr lang="ru-RU" sz="1300" dirty="0" smtClean="0">
              <a:solidFill>
                <a:srgbClr val="ECC57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80000"/>
              </a:lnSpc>
              <a:buFont typeface="Symbol" pitchFamily="18" charset="2"/>
              <a:buNone/>
            </a:pPr>
            <a:endParaRPr lang="en-US" sz="1300" dirty="0" smtClean="0">
              <a:solidFill>
                <a:srgbClr val="ECC57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80000"/>
              </a:lnSpc>
            </a:pPr>
            <a:endParaRPr lang="ru-RU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Закупки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егламентируются: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061048"/>
          </a:xfrm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0000">
            <a:normAutofit/>
          </a:bodyPr>
          <a:lstStyle/>
          <a:p>
            <a:endParaRPr lang="ru-RU" sz="2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ГК 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ФЗ-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223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 18.07.2011 г.</a:t>
            </a:r>
            <a:endParaRPr lang="en-US" sz="2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№616 от 21.06.2012 г.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№662 от 30.06.2012 г.</a:t>
            </a: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№932 от 17.09.2012 г.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 закупке товаров, работ, услуг для нужд НИУ ВШЭ.</a:t>
            </a:r>
          </a:p>
          <a:p>
            <a:pPr>
              <a:buFont typeface="Arial" charset="0"/>
              <a:buNone/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Договора с физ. лицами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45720" indent="0" algn="just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заключение договоров на: </a:t>
            </a:r>
            <a:endParaRPr lang="ru-RU" sz="24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0" indent="-2730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проведение интервью/опроса/сбора данных;</a:t>
            </a:r>
          </a:p>
          <a:p>
            <a:pPr marL="720000" indent="-273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оказание услуг по переводу статей и книг с иностранных языков на </a:t>
            </a:r>
            <a:r>
              <a:rPr lang="ru-RU" sz="20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русский;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 получение разрешения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координирующего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проректора.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695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 договора с физ. лицом на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сумму свыше 100 000,00 – вне зависимости от предмета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договора,  возможно только с разрешения координирующего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проректора.</a:t>
            </a:r>
          </a:p>
          <a:p>
            <a:pPr marL="3240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     Заключение договоров со штатными сотрудниками не допускается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0367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000" dirty="0"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u="sng" smtClean="0">
                <a:latin typeface="Times New Roman" pitchFamily="18" charset="0"/>
                <a:cs typeface="Times New Roman" pitchFamily="18" charset="0"/>
              </a:rPr>
              <a:t>Способы закупки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000" i="1" smtClean="0">
                <a:latin typeface="Times New Roman" pitchFamily="18" charset="0"/>
                <a:cs typeface="Times New Roman" pitchFamily="18" charset="0"/>
              </a:rPr>
            </a:br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  <a:effectLst>
            <a:outerShdw blurRad="228600" dist="50800" dir="108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а) конкурс:</a:t>
            </a:r>
          </a:p>
          <a:p>
            <a:pPr marL="0" indent="0"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открытый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одноэтапный;</a:t>
            </a:r>
          </a:p>
          <a:p>
            <a:pPr marL="0" indent="0">
              <a:lnSpc>
                <a:spcPct val="90000"/>
              </a:lnSpc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открытый 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одноэтапный с предварительным квалификационным отбором; </a:t>
            </a:r>
          </a:p>
          <a:p>
            <a:pPr marL="0" indent="0">
              <a:lnSpc>
                <a:spcPct val="90000"/>
              </a:lnSpc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открытый 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двухэтапный; </a:t>
            </a:r>
          </a:p>
          <a:p>
            <a:pPr marL="0" indent="0">
              <a:lnSpc>
                <a:spcPct val="90000"/>
              </a:lnSpc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открытый 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переторжкой; 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б) открытый аукцион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sz="2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в) проведение запроса котировок;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г) закупки у единственного поставщика (исполнителя, подрядчика); </a:t>
            </a:r>
          </a:p>
          <a:p>
            <a:pPr marL="0" indent="0">
              <a:lnSpc>
                <a:spcPct val="90000"/>
              </a:lnSpc>
              <a:buFont typeface="Symbol" pitchFamily="18" charset="2"/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д) закупки по упрощенным процедурам.</a:t>
            </a:r>
            <a:r>
              <a:rPr lang="ru-RU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repeatCount="4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100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repeatCount="4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00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85225" cy="719137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Отличие конкурса от аукциона и запроса котировок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964612" cy="5805489"/>
        </p:xfrm>
        <a:graphic>
          <a:graphicData uri="http://schemas.openxmlformats.org/drawingml/2006/table">
            <a:tbl>
              <a:tblPr/>
              <a:tblGrid>
                <a:gridCol w="2135187"/>
                <a:gridCol w="2347913"/>
                <a:gridCol w="2276475"/>
                <a:gridCol w="2205037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одноэтапный конкурс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аукцион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запроса котировок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 для инициации закупки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Служебная записка, ТЗ, обоснование цены.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Служебная записка, ТЗ, обоснование цены.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Служебная записка, ТЗ, обоснование цены.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 закупки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50 дней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50 дней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25-30 дней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Ограничение по сумме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ограничено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ограничено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 млн.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21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ТЗ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(максимальная) цена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формирования цены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Форма, сроки и порядок оплаты;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Требования, установленные заказчиком, к качеству, техническим характеристикам товаров, работ, услуг;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Место, условия и сроки оказания Услуг;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сроку и (или) объему предоставления гарантий качества Услуг;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Руководство (контроль исполнения Договора);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заявки;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исполнения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Требования, предъявляемые к участникам закупки (условия допуска к участию в конкурсе);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оценки заявок;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(максимальная) цена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формирования цены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Форма, сроки и порядок оплаты;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Требования, установленные заказчиком, к качеству, техническим характеристикам товаров, работ, услуг;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Место, условия и сроки оказания Услуг;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сроку и (или) объему предоставления гарантий качества Услуг;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Руководство (контроль исполнения Договора);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заявки;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исполнения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Требования, предъявляемые к участникам закупки (условия допуска к участию в аукционе);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(максимальная) цена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формирования цены Договора;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Форма, сроки и порядок оплаты;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Требования, установленные заказчиком, к качеству, техническим характеристикам товаров, работ, услуг;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Место, условия и сроки оказания Услуг;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сроку и (или) объему предоставления гарантий качества Услуг;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Руководство (контроль исполнения Договора);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7073" y="260648"/>
            <a:ext cx="5040560" cy="64807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Нельзя закупать:</a:t>
            </a:r>
            <a:endParaRPr lang="ru-RU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981075"/>
            <a:ext cx="7993063" cy="2519363"/>
          </a:xfrm>
          <a:effectLst>
            <a:outerShdw blurRad="50800" dist="50800" dir="414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marL="6543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поставку офисной техники и мебели;</a:t>
            </a:r>
          </a:p>
          <a:p>
            <a:pPr marL="6543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проведение семинаров, конференций и летних школ; </a:t>
            </a:r>
          </a:p>
          <a:p>
            <a:pPr marL="6543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подготовку статей, монографий или части </a:t>
            </a:r>
            <a:r>
              <a:rPr lang="ru-RU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итогового/промежуточного отчета по проекту;</a:t>
            </a:r>
            <a:endParaRPr lang="ru-RU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543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ыполнение работ/услуг связанных </a:t>
            </a:r>
            <a:r>
              <a:rPr lang="ru-RU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с образованием</a:t>
            </a:r>
            <a:r>
              <a:rPr lang="ru-RU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, а также иные работы/услуги не относящиеся к целям проекта.</a:t>
            </a:r>
          </a:p>
          <a:p>
            <a:pPr algn="just" fontAlgn="auto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4213" y="3644900"/>
            <a:ext cx="7048500" cy="57626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28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053388" cy="3960812"/>
          </a:xfrm>
        </p:spPr>
        <p:txBody>
          <a:bodyPr>
            <a:normAutofit/>
          </a:bodyPr>
          <a:lstStyle/>
          <a:p>
            <a:pPr marL="330200" indent="-28575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01.06.2013 г. -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согласование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ТЗ </a:t>
            </a:r>
          </a:p>
          <a:p>
            <a:pPr marL="330200" indent="-28575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01.07.2013 г. -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запуск закупок </a:t>
            </a:r>
          </a:p>
          <a:p>
            <a:pPr marL="330200" indent="-28575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30.11.2013 г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- исполнение и оплата договоров с юридическими  и                   физическими лицами </a:t>
            </a:r>
          </a:p>
          <a:p>
            <a:pPr marL="330200" indent="-285750" algn="just">
              <a:lnSpc>
                <a:spcPct val="80000"/>
              </a:lnSpc>
              <a:buFont typeface="Wingdings" pitchFamily="2" charset="2"/>
              <a:buChar char="Ø"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330200" indent="-285750" algn="just">
              <a:lnSpc>
                <a:spcPct val="80000"/>
              </a:lnSpc>
              <a:buFont typeface="Wingdings" pitchFamily="2" charset="2"/>
              <a:buChar char="Ø"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330200" indent="-285750" algn="just">
              <a:lnSpc>
                <a:spcPct val="80000"/>
              </a:lnSpc>
              <a:buFont typeface="Symbol" pitchFamily="18" charset="2"/>
              <a:buNone/>
            </a:pPr>
            <a:endParaRPr lang="ru-RU" sz="2000" i="1" smtClean="0">
              <a:latin typeface="Times New Roman" pitchFamily="18" charset="0"/>
              <a:cs typeface="Times New Roman" pitchFamily="18" charset="0"/>
            </a:endParaRPr>
          </a:p>
          <a:p>
            <a:pPr marL="330200" indent="-285750"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01.02.2013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Т(реал. зак)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&lt; 30.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.2013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marL="330200" indent="-285750" algn="just">
              <a:lnSpc>
                <a:spcPct val="80000"/>
              </a:lnSpc>
              <a:buFont typeface="Symbol" pitchFamily="18" charset="2"/>
              <a:buNone/>
            </a:pPr>
            <a:endParaRPr lang="ru-RU" sz="2000" i="1" u="sng" smtClean="0">
              <a:latin typeface="Times New Roman" pitchFamily="18" charset="0"/>
              <a:cs typeface="Times New Roman" pitchFamily="18" charset="0"/>
            </a:endParaRPr>
          </a:p>
          <a:p>
            <a:pPr marL="330200" indent="-285750" algn="just">
              <a:lnSpc>
                <a:spcPct val="80000"/>
              </a:lnSpc>
              <a:buFont typeface="Symbol" pitchFamily="18" charset="2"/>
              <a:buNone/>
            </a:pPr>
            <a:r>
              <a:rPr lang="ru-RU" sz="2000" i="1" u="sng" smtClean="0">
                <a:latin typeface="Times New Roman" pitchFamily="18" charset="0"/>
                <a:cs typeface="Times New Roman" pitchFamily="18" charset="0"/>
              </a:rPr>
              <a:t>Расчет периода закупки:</a:t>
            </a:r>
          </a:p>
          <a:p>
            <a:pPr marL="330200" indent="-285750"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T(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реал. зак.) =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(согл. док.) +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t(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провед. процедур) +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(оказ. услуг)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+ t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(для осуществления окончательного платежа)</a:t>
            </a:r>
          </a:p>
          <a:p>
            <a:pPr marL="330200" indent="-285750" algn="just">
              <a:lnSpc>
                <a:spcPct val="80000"/>
              </a:lnSpc>
              <a:buFont typeface="Wingdings" pitchFamily="2" charset="2"/>
              <a:buChar char="Ø"/>
            </a:pPr>
            <a:endParaRPr lang="ru-RU" sz="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9478" y="404664"/>
            <a:ext cx="7992888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Сроки реализации закупок в рамках проектов программы ФИ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484313"/>
            <a:ext cx="8496300" cy="3475037"/>
          </a:xfrm>
        </p:spPr>
        <p:txBody>
          <a:bodyPr>
            <a:normAutofit/>
          </a:bodyPr>
          <a:lstStyle/>
          <a:p>
            <a:pPr marL="44450" indent="0" algn="just">
              <a:buFont typeface="Arial" charset="0"/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Для реализации закупки:</a:t>
            </a:r>
          </a:p>
          <a:p>
            <a:pPr marL="44450" indent="0" algn="just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данной закупки в плане закупки университета;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соблюдение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установленных в плане закупки сроков на проведение закупки. </a:t>
            </a:r>
          </a:p>
          <a:p>
            <a:pPr marL="44450" indent="0" algn="just">
              <a:buFont typeface="Arial" charset="0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Arial" charset="0"/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Изменения:</a:t>
            </a:r>
          </a:p>
          <a:p>
            <a:pPr marL="44450" indent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случае изменения сроков реализации закупки, руководителю проекта (или менеджеру) необходимо проинформировать об этом сотрудника ЦФИ Миронову Н.В., а также направить на электронный адрес Директора по закупкам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Обернибесовой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Т.М. служебную записку с информацией, о необходимости внести изменения в план закупок; </a:t>
            </a:r>
          </a:p>
          <a:p>
            <a:pPr marL="44450" indent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изменения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план закупок могут быть внесены один раз в квартал.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60648"/>
            <a:ext cx="7992888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u="sng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План закупок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844675"/>
            <a:ext cx="8280400" cy="3475038"/>
          </a:xfrm>
        </p:spPr>
        <p:txBody>
          <a:bodyPr>
            <a:normAutofit/>
          </a:bodyPr>
          <a:lstStyle/>
          <a:p>
            <a:pPr marL="44450" indent="0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инициации менеджер проекта готовит: </a:t>
            </a:r>
          </a:p>
          <a:p>
            <a:pPr marL="44450" indent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служебную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записку на имя Директора по закупкам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Обернибесовой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Т.М.;</a:t>
            </a:r>
          </a:p>
          <a:p>
            <a:pPr marL="44450" indent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закупку;</a:t>
            </a:r>
          </a:p>
          <a:p>
            <a:pPr marL="44450" indent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обоснование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начальной (максимальной) цены договора и документы подтверждающие расчет начальной (максимальной) цены.</a:t>
            </a:r>
          </a:p>
          <a:p>
            <a:pPr marL="44450" indent="0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7992888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u="sng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Инициация закупки</a:t>
            </a:r>
            <a:r>
              <a:rPr lang="ru-RU" sz="2800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путем проведения конкурсных процедур</a:t>
            </a:r>
            <a:r>
              <a:rPr lang="ru-RU" sz="4000" u="sng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260648"/>
            <a:ext cx="7776864" cy="864096"/>
          </a:xfrm>
          <a:noFill/>
          <a:ln/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u="sng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Самые распространённые ошибки возникающие при подготовки документов</a:t>
            </a:r>
            <a:endParaRPr lang="ru-RU" sz="3200" u="sng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Объект 2"/>
          <p:cNvSpPr>
            <a:spLocks noGrp="1"/>
          </p:cNvSpPr>
          <p:nvPr>
            <p:ph idx="4294967295"/>
          </p:nvPr>
        </p:nvSpPr>
        <p:spPr>
          <a:xfrm>
            <a:off x="755650" y="2060575"/>
            <a:ext cx="7920038" cy="3475038"/>
          </a:xfrm>
        </p:spPr>
        <p:txBody>
          <a:bodyPr/>
          <a:lstStyle/>
          <a:p>
            <a:pPr marL="44450" indent="0">
              <a:buFont typeface="Arial" charset="0"/>
              <a:buNone/>
            </a:pPr>
            <a:endParaRPr lang="ru-RU" smtClean="0"/>
          </a:p>
          <a:p>
            <a:pPr marL="44450" indent="0">
              <a:buFont typeface="Arial" charset="0"/>
              <a:buNone/>
            </a:pPr>
            <a:r>
              <a:rPr lang="ru-RU" smtClean="0"/>
              <a:t> </a:t>
            </a:r>
          </a:p>
        </p:txBody>
      </p:sp>
      <p:graphicFrame>
        <p:nvGraphicFramePr>
          <p:cNvPr id="3586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28246"/>
              </p:ext>
            </p:extLst>
          </p:nvPr>
        </p:nvGraphicFramePr>
        <p:xfrm>
          <a:off x="683568" y="1556792"/>
          <a:ext cx="7992888" cy="4608511"/>
        </p:xfrm>
        <a:graphic>
          <a:graphicData uri="http://schemas.openxmlformats.org/drawingml/2006/table">
            <a:tbl>
              <a:tblPr/>
              <a:tblGrid>
                <a:gridCol w="3519522"/>
                <a:gridCol w="4473366"/>
              </a:tblGrid>
              <a:tr h="799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0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ссылки на план закупок.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четкой информации: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 в описании характеристик работ/услуг;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хронологии (последовательности) действий Исполнителя и Заказчика.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47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необходимой информации о закупке.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различных терминов при  описании одного объекта;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специализированной терминологии;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аббревиатур;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англоязычных слов.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80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необходимых приложений.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соответствие предмету и содержанию закупки: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допуска к участию в конкурсе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аукционе;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оценки заявок на участие в конкурсе;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</TotalTime>
  <Words>2073</Words>
  <Application>Microsoft Office PowerPoint</Application>
  <PresentationFormat>Экран (4:3)</PresentationFormat>
  <Paragraphs>235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Закупки регламентируются:</vt:lpstr>
      <vt:lpstr>Способы закупки: </vt:lpstr>
      <vt:lpstr>Отличие конкурса от аукциона и запроса котировок</vt:lpstr>
      <vt:lpstr>Нельзя закупать:</vt:lpstr>
      <vt:lpstr>Презентация PowerPoint</vt:lpstr>
      <vt:lpstr>Презентация PowerPoint</vt:lpstr>
      <vt:lpstr>Презентация PowerPoint</vt:lpstr>
      <vt:lpstr>Самые распространённые ошибки возникающие при подготовки документов</vt:lpstr>
      <vt:lpstr>Термины</vt:lpstr>
      <vt:lpstr>Критерии допуска  к участию в аукционе/конкурсе</vt:lpstr>
      <vt:lpstr>Презентация PowerPoint</vt:lpstr>
      <vt:lpstr>Критерии оценки заявок на участие в конкурсе</vt:lpstr>
      <vt:lpstr>Пример. Критерии оценки</vt:lpstr>
      <vt:lpstr>Обоснование начальной (максимальной) цены договора</vt:lpstr>
      <vt:lpstr> Обоснование начальной (максимальной) цены договора Требования к документации </vt:lpstr>
      <vt:lpstr>Сроки от объявления закупки до заключения договора</vt:lpstr>
      <vt:lpstr>Закупа у единственного исполнителя</vt:lpstr>
      <vt:lpstr>Закупа у единственного исполнителя</vt:lpstr>
      <vt:lpstr>Договора с физ. лицами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НИУ ВШЭ</dc:creator>
  <cp:lastModifiedBy>Студент НИУ ВШЭ</cp:lastModifiedBy>
  <cp:revision>169</cp:revision>
  <cp:lastPrinted>2013-03-27T08:01:32Z</cp:lastPrinted>
  <dcterms:created xsi:type="dcterms:W3CDTF">2013-03-19T09:52:54Z</dcterms:created>
  <dcterms:modified xsi:type="dcterms:W3CDTF">2013-04-10T08:11:28Z</dcterms:modified>
</cp:coreProperties>
</file>