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72" r:id="rId1"/>
    <p:sldMasterId id="2147484843" r:id="rId2"/>
    <p:sldMasterId id="2147484863" r:id="rId3"/>
  </p:sldMasterIdLst>
  <p:notesMasterIdLst>
    <p:notesMasterId r:id="rId112"/>
  </p:notesMasterIdLst>
  <p:handoutMasterIdLst>
    <p:handoutMasterId r:id="rId113"/>
  </p:handoutMasterIdLst>
  <p:sldIdLst>
    <p:sldId id="876" r:id="rId4"/>
    <p:sldId id="814" r:id="rId5"/>
    <p:sldId id="624" r:id="rId6"/>
    <p:sldId id="1038" r:id="rId7"/>
    <p:sldId id="759" r:id="rId8"/>
    <p:sldId id="760" r:id="rId9"/>
    <p:sldId id="1017" r:id="rId10"/>
    <p:sldId id="1018" r:id="rId11"/>
    <p:sldId id="1019" r:id="rId12"/>
    <p:sldId id="1020" r:id="rId13"/>
    <p:sldId id="1036" r:id="rId14"/>
    <p:sldId id="1022" r:id="rId15"/>
    <p:sldId id="1037" r:id="rId16"/>
    <p:sldId id="1025" r:id="rId17"/>
    <p:sldId id="1026" r:id="rId18"/>
    <p:sldId id="1027" r:id="rId19"/>
    <p:sldId id="1028" r:id="rId20"/>
    <p:sldId id="1031" r:id="rId21"/>
    <p:sldId id="1032" r:id="rId22"/>
    <p:sldId id="1033" r:id="rId23"/>
    <p:sldId id="642" r:id="rId24"/>
    <p:sldId id="513" r:id="rId25"/>
    <p:sldId id="777" r:id="rId26"/>
    <p:sldId id="877" r:id="rId27"/>
    <p:sldId id="878" r:id="rId28"/>
    <p:sldId id="879" r:id="rId29"/>
    <p:sldId id="605" r:id="rId30"/>
    <p:sldId id="533" r:id="rId31"/>
    <p:sldId id="797" r:id="rId32"/>
    <p:sldId id="698" r:id="rId33"/>
    <p:sldId id="851" r:id="rId34"/>
    <p:sldId id="921" r:id="rId35"/>
    <p:sldId id="802" r:id="rId36"/>
    <p:sldId id="867" r:id="rId37"/>
    <p:sldId id="868" r:id="rId38"/>
    <p:sldId id="918" r:id="rId39"/>
    <p:sldId id="919" r:id="rId40"/>
    <p:sldId id="937" r:id="rId41"/>
    <p:sldId id="938" r:id="rId42"/>
    <p:sldId id="939" r:id="rId43"/>
    <p:sldId id="940" r:id="rId44"/>
    <p:sldId id="941" r:id="rId45"/>
    <p:sldId id="942" r:id="rId46"/>
    <p:sldId id="943" r:id="rId47"/>
    <p:sldId id="999" r:id="rId48"/>
    <p:sldId id="1000" r:id="rId49"/>
    <p:sldId id="1002" r:id="rId50"/>
    <p:sldId id="1003" r:id="rId51"/>
    <p:sldId id="1004" r:id="rId52"/>
    <p:sldId id="1005" r:id="rId53"/>
    <p:sldId id="1006" r:id="rId54"/>
    <p:sldId id="1007" r:id="rId55"/>
    <p:sldId id="1008" r:id="rId56"/>
    <p:sldId id="1009" r:id="rId57"/>
    <p:sldId id="1010" r:id="rId58"/>
    <p:sldId id="1011" r:id="rId59"/>
    <p:sldId id="1012" r:id="rId60"/>
    <p:sldId id="1013" r:id="rId61"/>
    <p:sldId id="1014" r:id="rId62"/>
    <p:sldId id="1015" r:id="rId63"/>
    <p:sldId id="957" r:id="rId64"/>
    <p:sldId id="965" r:id="rId65"/>
    <p:sldId id="966" r:id="rId66"/>
    <p:sldId id="967" r:id="rId67"/>
    <p:sldId id="968" r:id="rId68"/>
    <p:sldId id="969" r:id="rId69"/>
    <p:sldId id="970" r:id="rId70"/>
    <p:sldId id="971" r:id="rId71"/>
    <p:sldId id="972" r:id="rId72"/>
    <p:sldId id="973" r:id="rId73"/>
    <p:sldId id="974" r:id="rId74"/>
    <p:sldId id="975" r:id="rId75"/>
    <p:sldId id="976" r:id="rId76"/>
    <p:sldId id="977" r:id="rId77"/>
    <p:sldId id="978" r:id="rId78"/>
    <p:sldId id="979" r:id="rId79"/>
    <p:sldId id="980" r:id="rId80"/>
    <p:sldId id="981" r:id="rId81"/>
    <p:sldId id="982" r:id="rId82"/>
    <p:sldId id="983" r:id="rId83"/>
    <p:sldId id="984" r:id="rId84"/>
    <p:sldId id="985" r:id="rId85"/>
    <p:sldId id="995" r:id="rId86"/>
    <p:sldId id="998" r:id="rId87"/>
    <p:sldId id="996" r:id="rId88"/>
    <p:sldId id="986" r:id="rId89"/>
    <p:sldId id="987" r:id="rId90"/>
    <p:sldId id="997" r:id="rId91"/>
    <p:sldId id="989" r:id="rId92"/>
    <p:sldId id="990" r:id="rId93"/>
    <p:sldId id="991" r:id="rId94"/>
    <p:sldId id="992" r:id="rId95"/>
    <p:sldId id="993" r:id="rId96"/>
    <p:sldId id="994" r:id="rId97"/>
    <p:sldId id="764" r:id="rId98"/>
    <p:sldId id="964" r:id="rId99"/>
    <p:sldId id="765" r:id="rId100"/>
    <p:sldId id="766" r:id="rId101"/>
    <p:sldId id="767" r:id="rId102"/>
    <p:sldId id="768" r:id="rId103"/>
    <p:sldId id="769" r:id="rId104"/>
    <p:sldId id="771" r:id="rId105"/>
    <p:sldId id="783" r:id="rId106"/>
    <p:sldId id="774" r:id="rId107"/>
    <p:sldId id="775" r:id="rId108"/>
    <p:sldId id="776" r:id="rId109"/>
    <p:sldId id="1016" r:id="rId110"/>
    <p:sldId id="861" r:id="rId111"/>
  </p:sldIdLst>
  <p:sldSz cx="9144000" cy="6858000" type="screen4x3"/>
  <p:notesSz cx="7010400" cy="9296400"/>
  <p:defaultTextStyle>
    <a:defPPr>
      <a:defRPr lang="en-GB"/>
    </a:defPPr>
    <a:lvl1pPr algn="l" rtl="0" fontAlgn="base">
      <a:spcBef>
        <a:spcPct val="0"/>
      </a:spcBef>
      <a:spcAft>
        <a:spcPct val="0"/>
      </a:spcAft>
      <a:defRPr sz="1200" b="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b="1" kern="1200">
        <a:solidFill>
          <a:schemeClr val="tx1"/>
        </a:solidFill>
        <a:latin typeface="Times New Roman" pitchFamily="18" charset="0"/>
        <a:ea typeface="+mn-ea"/>
        <a:cs typeface="Arial" pitchFamily="34" charset="0"/>
      </a:defRPr>
    </a:lvl5pPr>
    <a:lvl6pPr marL="2286000" algn="l" defTabSz="914400" rtl="0" eaLnBrk="1" latinLnBrk="0" hangingPunct="1">
      <a:defRPr sz="1200" b="1" kern="1200">
        <a:solidFill>
          <a:schemeClr val="tx1"/>
        </a:solidFill>
        <a:latin typeface="Times New Roman" pitchFamily="18" charset="0"/>
        <a:ea typeface="+mn-ea"/>
        <a:cs typeface="Arial" pitchFamily="34" charset="0"/>
      </a:defRPr>
    </a:lvl6pPr>
    <a:lvl7pPr marL="2743200" algn="l" defTabSz="914400" rtl="0" eaLnBrk="1" latinLnBrk="0" hangingPunct="1">
      <a:defRPr sz="1200" b="1" kern="1200">
        <a:solidFill>
          <a:schemeClr val="tx1"/>
        </a:solidFill>
        <a:latin typeface="Times New Roman" pitchFamily="18" charset="0"/>
        <a:ea typeface="+mn-ea"/>
        <a:cs typeface="Arial" pitchFamily="34" charset="0"/>
      </a:defRPr>
    </a:lvl7pPr>
    <a:lvl8pPr marL="3200400" algn="l" defTabSz="914400" rtl="0" eaLnBrk="1" latinLnBrk="0" hangingPunct="1">
      <a:defRPr sz="1200" b="1" kern="1200">
        <a:solidFill>
          <a:schemeClr val="tx1"/>
        </a:solidFill>
        <a:latin typeface="Times New Roman" pitchFamily="18" charset="0"/>
        <a:ea typeface="+mn-ea"/>
        <a:cs typeface="Arial" pitchFamily="34" charset="0"/>
      </a:defRPr>
    </a:lvl8pPr>
    <a:lvl9pPr marL="3657600" algn="l" defTabSz="914400" rtl="0" eaLnBrk="1" latinLnBrk="0" hangingPunct="1">
      <a:defRPr sz="1200" b="1"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6600"/>
    <a:srgbClr val="FF9933"/>
    <a:srgbClr val="FF9900"/>
    <a:srgbClr val="FFFF99"/>
    <a:srgbClr val="00CC99"/>
    <a:srgbClr val="FFFF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3606" autoAdjust="0"/>
  </p:normalViewPr>
  <p:slideViewPr>
    <p:cSldViewPr snapToGrid="0">
      <p:cViewPr varScale="1">
        <p:scale>
          <a:sx n="66" d="100"/>
          <a:sy n="66" d="100"/>
        </p:scale>
        <p:origin x="1422" y="66"/>
      </p:cViewPr>
      <p:guideLst>
        <p:guide orient="horz" pos="2160"/>
        <p:guide pos="2880"/>
      </p:guideLst>
    </p:cSldViewPr>
  </p:slideViewPr>
  <p:outlineViewPr>
    <p:cViewPr>
      <p:scale>
        <a:sx n="33" d="100"/>
        <a:sy n="33" d="100"/>
      </p:scale>
      <p:origin x="0" y="13746"/>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ableStyles" Target="tableStyle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notesMaster" Target="notesMasters/notes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_rels/viewProps.xml.rels><?xml version="1.0" encoding="UTF-8" standalone="yes"?>
<Relationships xmlns="http://schemas.openxmlformats.org/package/2006/relationships"><Relationship Id="rId1" Type="http://schemas.openxmlformats.org/officeDocument/2006/relationships/slide" Target="slides/slide27.xml"/></Relationships>
</file>

<file path=ppt/diagrams/_rels/data3.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image" Target="../media/image112.jpeg"/></Relationships>
</file>

<file path=ppt/diagrams/_rels/data4.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image" Target="../media/image1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285C05-1135-456D-BF51-3DAE2871F9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ABAA36F-7730-43F5-B924-0B3989E46371}">
      <dgm:prSet phldrT="[Текст]" custT="1"/>
      <dgm:spPr/>
      <dgm:t>
        <a:bodyPr/>
        <a:lstStyle/>
        <a:p>
          <a:r>
            <a:rPr lang="ru-RU" sz="1800" dirty="0"/>
            <a:t>Степень покрытия предметной области в базе данных</a:t>
          </a:r>
        </a:p>
      </dgm:t>
    </dgm:pt>
    <dgm:pt modelId="{807BCF3B-B589-4F14-AAD3-3D46B79D169B}" type="parTrans" cxnId="{C6C90E99-1F1C-470C-9B8B-197B45B1AECC}">
      <dgm:prSet/>
      <dgm:spPr/>
      <dgm:t>
        <a:bodyPr/>
        <a:lstStyle/>
        <a:p>
          <a:endParaRPr lang="ru-RU"/>
        </a:p>
      </dgm:t>
    </dgm:pt>
    <dgm:pt modelId="{CCF29D87-634F-4065-92C9-C84AA480005C}" type="sibTrans" cxnId="{C6C90E99-1F1C-470C-9B8B-197B45B1AECC}">
      <dgm:prSet/>
      <dgm:spPr/>
      <dgm:t>
        <a:bodyPr/>
        <a:lstStyle/>
        <a:p>
          <a:endParaRPr lang="ru-RU"/>
        </a:p>
      </dgm:t>
    </dgm:pt>
    <dgm:pt modelId="{8EB6A560-E7C0-40F9-B2CF-8B91F534D4A7}">
      <dgm:prSet phldrT="[Текст]" custT="1"/>
      <dgm:spPr/>
      <dgm:t>
        <a:bodyPr/>
        <a:lstStyle/>
        <a:p>
          <a:r>
            <a:rPr lang="ru-RU" sz="1800" dirty="0"/>
            <a:t>Объем и предметная область журнала</a:t>
          </a:r>
        </a:p>
      </dgm:t>
    </dgm:pt>
    <dgm:pt modelId="{1919B6D2-F610-4C37-97BA-080B69A6EB6A}" type="parTrans" cxnId="{0A65C7B9-11B1-4124-9139-9CD15FA493C5}">
      <dgm:prSet/>
      <dgm:spPr/>
      <dgm:t>
        <a:bodyPr/>
        <a:lstStyle/>
        <a:p>
          <a:endParaRPr lang="ru-RU"/>
        </a:p>
      </dgm:t>
    </dgm:pt>
    <dgm:pt modelId="{C4BEDBD7-DE7E-4F3F-A2BD-49F1A21D9308}" type="sibTrans" cxnId="{0A65C7B9-11B1-4124-9139-9CD15FA493C5}">
      <dgm:prSet/>
      <dgm:spPr/>
      <dgm:t>
        <a:bodyPr/>
        <a:lstStyle/>
        <a:p>
          <a:endParaRPr lang="ru-RU"/>
        </a:p>
      </dgm:t>
    </dgm:pt>
    <dgm:pt modelId="{78F4EC4A-3689-4DF3-B33D-550B6E498E3A}">
      <dgm:prSet phldrT="[Текст]" custT="1"/>
      <dgm:spPr/>
      <dgm:t>
        <a:bodyPr/>
        <a:lstStyle/>
        <a:p>
          <a:r>
            <a:rPr lang="ru-RU" sz="1800" dirty="0"/>
            <a:t>Параметры берутся относительно среднего значения по базе</a:t>
          </a:r>
        </a:p>
      </dgm:t>
    </dgm:pt>
    <dgm:pt modelId="{741B521A-E486-4235-8902-87A4D01E5385}" type="parTrans" cxnId="{7E94FBD7-9BF2-4446-BB28-2055DBD6F7F2}">
      <dgm:prSet/>
      <dgm:spPr/>
      <dgm:t>
        <a:bodyPr/>
        <a:lstStyle/>
        <a:p>
          <a:endParaRPr lang="ru-RU"/>
        </a:p>
      </dgm:t>
    </dgm:pt>
    <dgm:pt modelId="{10ABB4FC-5015-4B50-86B5-84D93D46AC10}" type="sibTrans" cxnId="{7E94FBD7-9BF2-4446-BB28-2055DBD6F7F2}">
      <dgm:prSet/>
      <dgm:spPr/>
      <dgm:t>
        <a:bodyPr/>
        <a:lstStyle/>
        <a:p>
          <a:endParaRPr lang="ru-RU"/>
        </a:p>
      </dgm:t>
    </dgm:pt>
    <dgm:pt modelId="{939F96AA-CE8D-439F-B74A-D35D58297C80}" type="pres">
      <dgm:prSet presAssocID="{CB285C05-1135-456D-BF51-3DAE2871F9C5}" presName="linear" presStyleCnt="0">
        <dgm:presLayoutVars>
          <dgm:animLvl val="lvl"/>
          <dgm:resizeHandles val="exact"/>
        </dgm:presLayoutVars>
      </dgm:prSet>
      <dgm:spPr/>
      <dgm:t>
        <a:bodyPr/>
        <a:lstStyle/>
        <a:p>
          <a:endParaRPr lang="en-US"/>
        </a:p>
      </dgm:t>
    </dgm:pt>
    <dgm:pt modelId="{ACAB2FB0-9FF4-4F23-BDCF-AC5EDEB0DB05}" type="pres">
      <dgm:prSet presAssocID="{9ABAA36F-7730-43F5-B924-0B3989E46371}" presName="parentText" presStyleLbl="node1" presStyleIdx="0" presStyleCnt="3" custScaleY="56360" custLinFactNeighborY="87075">
        <dgm:presLayoutVars>
          <dgm:chMax val="0"/>
          <dgm:bulletEnabled val="1"/>
        </dgm:presLayoutVars>
      </dgm:prSet>
      <dgm:spPr/>
      <dgm:t>
        <a:bodyPr/>
        <a:lstStyle/>
        <a:p>
          <a:endParaRPr lang="en-US"/>
        </a:p>
      </dgm:t>
    </dgm:pt>
    <dgm:pt modelId="{2A518B04-3BE2-4880-83DB-CEF000D897D3}" type="pres">
      <dgm:prSet presAssocID="{CCF29D87-634F-4065-92C9-C84AA480005C}" presName="spacer" presStyleCnt="0"/>
      <dgm:spPr/>
    </dgm:pt>
    <dgm:pt modelId="{B255A1F6-4F03-4C3A-893A-DFA0DC9F7ECB}" type="pres">
      <dgm:prSet presAssocID="{8EB6A560-E7C0-40F9-B2CF-8B91F534D4A7}" presName="parentText" presStyleLbl="node1" presStyleIdx="1" presStyleCnt="3" custScaleY="60052" custLinFactNeighborX="89" custLinFactNeighborY="41502">
        <dgm:presLayoutVars>
          <dgm:chMax val="0"/>
          <dgm:bulletEnabled val="1"/>
        </dgm:presLayoutVars>
      </dgm:prSet>
      <dgm:spPr/>
      <dgm:t>
        <a:bodyPr/>
        <a:lstStyle/>
        <a:p>
          <a:endParaRPr lang="en-US"/>
        </a:p>
      </dgm:t>
    </dgm:pt>
    <dgm:pt modelId="{DF8D0BBE-0543-4AFA-BC38-8B3BE61B6B9E}" type="pres">
      <dgm:prSet presAssocID="{C4BEDBD7-DE7E-4F3F-A2BD-49F1A21D9308}" presName="spacer" presStyleCnt="0"/>
      <dgm:spPr/>
    </dgm:pt>
    <dgm:pt modelId="{A61420FF-80E5-4001-8A14-5258B89B64A8}" type="pres">
      <dgm:prSet presAssocID="{78F4EC4A-3689-4DF3-B33D-550B6E498E3A}" presName="parentText" presStyleLbl="node1" presStyleIdx="2" presStyleCnt="3" custScaleY="51478" custLinFactY="15482" custLinFactNeighborY="100000">
        <dgm:presLayoutVars>
          <dgm:chMax val="0"/>
          <dgm:bulletEnabled val="1"/>
        </dgm:presLayoutVars>
      </dgm:prSet>
      <dgm:spPr/>
      <dgm:t>
        <a:bodyPr/>
        <a:lstStyle/>
        <a:p>
          <a:endParaRPr lang="en-US"/>
        </a:p>
      </dgm:t>
    </dgm:pt>
  </dgm:ptLst>
  <dgm:cxnLst>
    <dgm:cxn modelId="{0A65C7B9-11B1-4124-9139-9CD15FA493C5}" srcId="{CB285C05-1135-456D-BF51-3DAE2871F9C5}" destId="{8EB6A560-E7C0-40F9-B2CF-8B91F534D4A7}" srcOrd="1" destOrd="0" parTransId="{1919B6D2-F610-4C37-97BA-080B69A6EB6A}" sibTransId="{C4BEDBD7-DE7E-4F3F-A2BD-49F1A21D9308}"/>
    <dgm:cxn modelId="{83E1B264-A8AE-490E-9325-CC6952E8D6AE}" type="presOf" srcId="{CB285C05-1135-456D-BF51-3DAE2871F9C5}" destId="{939F96AA-CE8D-439F-B74A-D35D58297C80}" srcOrd="0" destOrd="0" presId="urn:microsoft.com/office/officeart/2005/8/layout/vList2"/>
    <dgm:cxn modelId="{47E0FE96-02C3-440F-B32B-4513DDDF9BBB}" type="presOf" srcId="{78F4EC4A-3689-4DF3-B33D-550B6E498E3A}" destId="{A61420FF-80E5-4001-8A14-5258B89B64A8}" srcOrd="0" destOrd="0" presId="urn:microsoft.com/office/officeart/2005/8/layout/vList2"/>
    <dgm:cxn modelId="{7E94FBD7-9BF2-4446-BB28-2055DBD6F7F2}" srcId="{CB285C05-1135-456D-BF51-3DAE2871F9C5}" destId="{78F4EC4A-3689-4DF3-B33D-550B6E498E3A}" srcOrd="2" destOrd="0" parTransId="{741B521A-E486-4235-8902-87A4D01E5385}" sibTransId="{10ABB4FC-5015-4B50-86B5-84D93D46AC10}"/>
    <dgm:cxn modelId="{270A2152-971B-4851-A13A-582BC80FF984}" type="presOf" srcId="{8EB6A560-E7C0-40F9-B2CF-8B91F534D4A7}" destId="{B255A1F6-4F03-4C3A-893A-DFA0DC9F7ECB}" srcOrd="0" destOrd="0" presId="urn:microsoft.com/office/officeart/2005/8/layout/vList2"/>
    <dgm:cxn modelId="{2157ED33-3DAA-424D-B9E9-DC3B92AFC8C8}" type="presOf" srcId="{9ABAA36F-7730-43F5-B924-0B3989E46371}" destId="{ACAB2FB0-9FF4-4F23-BDCF-AC5EDEB0DB05}" srcOrd="0" destOrd="0" presId="urn:microsoft.com/office/officeart/2005/8/layout/vList2"/>
    <dgm:cxn modelId="{C6C90E99-1F1C-470C-9B8B-197B45B1AECC}" srcId="{CB285C05-1135-456D-BF51-3DAE2871F9C5}" destId="{9ABAA36F-7730-43F5-B924-0B3989E46371}" srcOrd="0" destOrd="0" parTransId="{807BCF3B-B589-4F14-AAD3-3D46B79D169B}" sibTransId="{CCF29D87-634F-4065-92C9-C84AA480005C}"/>
    <dgm:cxn modelId="{666AA847-8743-4CCF-A5FE-29F1EC6268F9}" type="presParOf" srcId="{939F96AA-CE8D-439F-B74A-D35D58297C80}" destId="{ACAB2FB0-9FF4-4F23-BDCF-AC5EDEB0DB05}" srcOrd="0" destOrd="0" presId="urn:microsoft.com/office/officeart/2005/8/layout/vList2"/>
    <dgm:cxn modelId="{6EA7061A-27DA-41C1-97CE-7F4E9F024563}" type="presParOf" srcId="{939F96AA-CE8D-439F-B74A-D35D58297C80}" destId="{2A518B04-3BE2-4880-83DB-CEF000D897D3}" srcOrd="1" destOrd="0" presId="urn:microsoft.com/office/officeart/2005/8/layout/vList2"/>
    <dgm:cxn modelId="{62F03641-2BEE-4024-944A-487BD14177B9}" type="presParOf" srcId="{939F96AA-CE8D-439F-B74A-D35D58297C80}" destId="{B255A1F6-4F03-4C3A-893A-DFA0DC9F7ECB}" srcOrd="2" destOrd="0" presId="urn:microsoft.com/office/officeart/2005/8/layout/vList2"/>
    <dgm:cxn modelId="{3EE865C6-04B6-4BCC-9D77-D94475003E9C}" type="presParOf" srcId="{939F96AA-CE8D-439F-B74A-D35D58297C80}" destId="{DF8D0BBE-0543-4AFA-BC38-8B3BE61B6B9E}" srcOrd="3" destOrd="0" presId="urn:microsoft.com/office/officeart/2005/8/layout/vList2"/>
    <dgm:cxn modelId="{D71E6EBD-4C0F-42EA-8BAE-8E207419F6FE}" type="presParOf" srcId="{939F96AA-CE8D-439F-B74A-D35D58297C80}" destId="{A61420FF-80E5-4001-8A14-5258B89B64A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7A9D08-BE4F-4D2B-82FA-5E7267CB925E}"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16D6952C-5B8D-4B43-BCC7-A6BF971493BB}">
      <dgm:prSet custT="1"/>
      <dgm:spPr/>
      <dgm:t>
        <a:bodyPr/>
        <a:lstStyle/>
        <a:p>
          <a:pPr algn="ctr" rtl="0"/>
          <a:r>
            <a:rPr lang="ru-RU" sz="1800" b="1" i="0" dirty="0" smtClean="0">
              <a:solidFill>
                <a:srgbClr val="333333"/>
              </a:solidFill>
              <a:latin typeface="Arial" pitchFamily="34" charset="0"/>
              <a:cs typeface="Arial" pitchFamily="34" charset="0"/>
            </a:rPr>
            <a:t>Значение цитирования:</a:t>
          </a:r>
          <a:endParaRPr lang="en-GB" sz="1800" b="1" i="0" dirty="0">
            <a:solidFill>
              <a:srgbClr val="333333"/>
            </a:solidFill>
            <a:latin typeface="Arial" pitchFamily="34" charset="0"/>
            <a:cs typeface="Arial" pitchFamily="34" charset="0"/>
          </a:endParaRPr>
        </a:p>
      </dgm:t>
    </dgm:pt>
    <dgm:pt modelId="{9F2D69E0-AA99-45D0-9A51-F13A26093AC8}" type="parTrans" cxnId="{A9813754-F320-45DB-B533-BD6A4E5DAA6E}">
      <dgm:prSet/>
      <dgm:spPr/>
      <dgm:t>
        <a:bodyPr/>
        <a:lstStyle/>
        <a:p>
          <a:endParaRPr lang="en-GB"/>
        </a:p>
      </dgm:t>
    </dgm:pt>
    <dgm:pt modelId="{8BAB603C-EF19-4339-9CE5-2B627CEED7A7}" type="sibTrans" cxnId="{A9813754-F320-45DB-B533-BD6A4E5DAA6E}">
      <dgm:prSet/>
      <dgm:spPr/>
      <dgm:t>
        <a:bodyPr/>
        <a:lstStyle/>
        <a:p>
          <a:endParaRPr lang="en-GB"/>
        </a:p>
      </dgm:t>
    </dgm:pt>
    <dgm:pt modelId="{593AB159-12D5-4F98-A0A2-EBE2CE345FD3}">
      <dgm:prSet/>
      <dgm:spPr/>
      <dgm:t>
        <a:bodyPr/>
        <a:lstStyle/>
        <a:p>
          <a:pPr rtl="0"/>
          <a:endParaRPr lang="en-US" dirty="0"/>
        </a:p>
      </dgm:t>
    </dgm:pt>
    <dgm:pt modelId="{0CAEA64B-FC20-4A74-B9D3-20790657C757}" type="parTrans" cxnId="{3A2CB226-F50A-4670-BE9B-8A6D67CA549D}">
      <dgm:prSet/>
      <dgm:spPr/>
      <dgm:t>
        <a:bodyPr/>
        <a:lstStyle/>
        <a:p>
          <a:endParaRPr lang="en-GB"/>
        </a:p>
      </dgm:t>
    </dgm:pt>
    <dgm:pt modelId="{CE7A64DD-87F4-4358-A7B6-1923031EB748}" type="sibTrans" cxnId="{3A2CB226-F50A-4670-BE9B-8A6D67CA549D}">
      <dgm:prSet/>
      <dgm:spPr/>
      <dgm:t>
        <a:bodyPr/>
        <a:lstStyle/>
        <a:p>
          <a:endParaRPr lang="en-GB"/>
        </a:p>
      </dgm:t>
    </dgm:pt>
    <dgm:pt modelId="{DBCF9726-D8CE-4C62-A8FF-1F001B715243}">
      <dgm:prSet/>
      <dgm:spPr/>
      <dgm:t>
        <a:bodyPr/>
        <a:lstStyle/>
        <a:p>
          <a:pPr rtl="0"/>
          <a:endParaRPr lang="en-US" dirty="0"/>
        </a:p>
      </dgm:t>
    </dgm:pt>
    <dgm:pt modelId="{6C9F09A9-35A4-4AB5-9DBD-ADCFD3E5032A}" type="parTrans" cxnId="{EF9FA3AF-410B-452A-85F9-65EE39CBB611}">
      <dgm:prSet/>
      <dgm:spPr/>
      <dgm:t>
        <a:bodyPr/>
        <a:lstStyle/>
        <a:p>
          <a:endParaRPr lang="en-GB"/>
        </a:p>
      </dgm:t>
    </dgm:pt>
    <dgm:pt modelId="{4ECDB6B9-1D3E-45C6-82B1-FF5EEB986364}" type="sibTrans" cxnId="{EF9FA3AF-410B-452A-85F9-65EE39CBB611}">
      <dgm:prSet/>
      <dgm:spPr/>
      <dgm:t>
        <a:bodyPr/>
        <a:lstStyle/>
        <a:p>
          <a:endParaRPr lang="en-GB"/>
        </a:p>
      </dgm:t>
    </dgm:pt>
    <dgm:pt modelId="{65FFE5E4-6D92-40AA-B5EA-07D54956C064}">
      <dgm:prSet/>
      <dgm:spPr/>
      <dgm:t>
        <a:bodyPr/>
        <a:lstStyle/>
        <a:p>
          <a:pPr rtl="0"/>
          <a:endParaRPr lang="en-GB" dirty="0"/>
        </a:p>
      </dgm:t>
    </dgm:pt>
    <dgm:pt modelId="{BE30F9A0-7731-45B7-9D82-75A5309996D3}" type="parTrans" cxnId="{522EE74F-34BB-4C0C-B1C2-0F82B4316A94}">
      <dgm:prSet/>
      <dgm:spPr/>
      <dgm:t>
        <a:bodyPr/>
        <a:lstStyle/>
        <a:p>
          <a:endParaRPr lang="en-GB"/>
        </a:p>
      </dgm:t>
    </dgm:pt>
    <dgm:pt modelId="{C7EA3602-0534-496C-B829-446B26A9BC4F}" type="sibTrans" cxnId="{522EE74F-34BB-4C0C-B1C2-0F82B4316A94}">
      <dgm:prSet/>
      <dgm:spPr/>
      <dgm:t>
        <a:bodyPr/>
        <a:lstStyle/>
        <a:p>
          <a:endParaRPr lang="en-GB"/>
        </a:p>
      </dgm:t>
    </dgm:pt>
    <dgm:pt modelId="{60AE95A3-2A4F-405A-AD50-49E26E9DB1DB}" type="pres">
      <dgm:prSet presAssocID="{447A9D08-BE4F-4D2B-82FA-5E7267CB925E}" presName="linear" presStyleCnt="0">
        <dgm:presLayoutVars>
          <dgm:animLvl val="lvl"/>
          <dgm:resizeHandles val="exact"/>
        </dgm:presLayoutVars>
      </dgm:prSet>
      <dgm:spPr/>
      <dgm:t>
        <a:bodyPr/>
        <a:lstStyle/>
        <a:p>
          <a:endParaRPr lang="en-GB"/>
        </a:p>
      </dgm:t>
    </dgm:pt>
    <dgm:pt modelId="{76AE92F2-F8E8-497C-8330-E4AA2FEED33B}" type="pres">
      <dgm:prSet presAssocID="{16D6952C-5B8D-4B43-BCC7-A6BF971493BB}" presName="parentText" presStyleLbl="node1" presStyleIdx="0" presStyleCnt="1" custLinFactNeighborX="-17602" custLinFactNeighborY="-32732">
        <dgm:presLayoutVars>
          <dgm:chMax val="0"/>
          <dgm:bulletEnabled val="1"/>
        </dgm:presLayoutVars>
      </dgm:prSet>
      <dgm:spPr>
        <a:prstGeom prst="rect">
          <a:avLst/>
        </a:prstGeom>
      </dgm:spPr>
      <dgm:t>
        <a:bodyPr/>
        <a:lstStyle/>
        <a:p>
          <a:endParaRPr lang="en-GB"/>
        </a:p>
      </dgm:t>
    </dgm:pt>
    <dgm:pt modelId="{75267FA1-3830-45B9-83D0-72435B8BEBA3}" type="pres">
      <dgm:prSet presAssocID="{16D6952C-5B8D-4B43-BCC7-A6BF971493BB}" presName="childText" presStyleLbl="revTx" presStyleIdx="0" presStyleCnt="1">
        <dgm:presLayoutVars>
          <dgm:bulletEnabled val="1"/>
        </dgm:presLayoutVars>
      </dgm:prSet>
      <dgm:spPr/>
      <dgm:t>
        <a:bodyPr/>
        <a:lstStyle/>
        <a:p>
          <a:endParaRPr lang="en-GB"/>
        </a:p>
      </dgm:t>
    </dgm:pt>
  </dgm:ptLst>
  <dgm:cxnLst>
    <dgm:cxn modelId="{3A2CB226-F50A-4670-BE9B-8A6D67CA549D}" srcId="{16D6952C-5B8D-4B43-BCC7-A6BF971493BB}" destId="{593AB159-12D5-4F98-A0A2-EBE2CE345FD3}" srcOrd="0" destOrd="0" parTransId="{0CAEA64B-FC20-4A74-B9D3-20790657C757}" sibTransId="{CE7A64DD-87F4-4358-A7B6-1923031EB748}"/>
    <dgm:cxn modelId="{522EE74F-34BB-4C0C-B1C2-0F82B4316A94}" srcId="{16D6952C-5B8D-4B43-BCC7-A6BF971493BB}" destId="{65FFE5E4-6D92-40AA-B5EA-07D54956C064}" srcOrd="2" destOrd="0" parTransId="{BE30F9A0-7731-45B7-9D82-75A5309996D3}" sibTransId="{C7EA3602-0534-496C-B829-446B26A9BC4F}"/>
    <dgm:cxn modelId="{952EBFCF-E613-45D7-96EC-A75753A6310C}" type="presOf" srcId="{593AB159-12D5-4F98-A0A2-EBE2CE345FD3}" destId="{75267FA1-3830-45B9-83D0-72435B8BEBA3}" srcOrd="0" destOrd="0" presId="urn:microsoft.com/office/officeart/2005/8/layout/vList2"/>
    <dgm:cxn modelId="{A2189023-7E02-4B2E-BDF7-41F127FB1FBB}" type="presOf" srcId="{16D6952C-5B8D-4B43-BCC7-A6BF971493BB}" destId="{76AE92F2-F8E8-497C-8330-E4AA2FEED33B}" srcOrd="0" destOrd="0" presId="urn:microsoft.com/office/officeart/2005/8/layout/vList2"/>
    <dgm:cxn modelId="{18275460-9EC8-44E5-9204-E3C863866C7C}" type="presOf" srcId="{DBCF9726-D8CE-4C62-A8FF-1F001B715243}" destId="{75267FA1-3830-45B9-83D0-72435B8BEBA3}" srcOrd="0" destOrd="1" presId="urn:microsoft.com/office/officeart/2005/8/layout/vList2"/>
    <dgm:cxn modelId="{A9813754-F320-45DB-B533-BD6A4E5DAA6E}" srcId="{447A9D08-BE4F-4D2B-82FA-5E7267CB925E}" destId="{16D6952C-5B8D-4B43-BCC7-A6BF971493BB}" srcOrd="0" destOrd="0" parTransId="{9F2D69E0-AA99-45D0-9A51-F13A26093AC8}" sibTransId="{8BAB603C-EF19-4339-9CE5-2B627CEED7A7}"/>
    <dgm:cxn modelId="{4D5B9BFB-5CCC-437C-AF5E-AEB4228F5584}" type="presOf" srcId="{65FFE5E4-6D92-40AA-B5EA-07D54956C064}" destId="{75267FA1-3830-45B9-83D0-72435B8BEBA3}" srcOrd="0" destOrd="2" presId="urn:microsoft.com/office/officeart/2005/8/layout/vList2"/>
    <dgm:cxn modelId="{537EE5AE-85A1-4C9C-AB76-3EE1F1268329}" type="presOf" srcId="{447A9D08-BE4F-4D2B-82FA-5E7267CB925E}" destId="{60AE95A3-2A4F-405A-AD50-49E26E9DB1DB}" srcOrd="0" destOrd="0" presId="urn:microsoft.com/office/officeart/2005/8/layout/vList2"/>
    <dgm:cxn modelId="{EF9FA3AF-410B-452A-85F9-65EE39CBB611}" srcId="{16D6952C-5B8D-4B43-BCC7-A6BF971493BB}" destId="{DBCF9726-D8CE-4C62-A8FF-1F001B715243}" srcOrd="1" destOrd="0" parTransId="{6C9F09A9-35A4-4AB5-9DBD-ADCFD3E5032A}" sibTransId="{4ECDB6B9-1D3E-45C6-82B1-FF5EEB986364}"/>
    <dgm:cxn modelId="{AAF7E9DC-0A03-4C1D-83E0-C0F0DD5643C6}" type="presParOf" srcId="{60AE95A3-2A4F-405A-AD50-49E26E9DB1DB}" destId="{76AE92F2-F8E8-497C-8330-E4AA2FEED33B}" srcOrd="0" destOrd="0" presId="urn:microsoft.com/office/officeart/2005/8/layout/vList2"/>
    <dgm:cxn modelId="{B2F23430-C5DC-4422-AE8A-6AF5A00FCBFB}" type="presParOf" srcId="{60AE95A3-2A4F-405A-AD50-49E26E9DB1DB}" destId="{75267FA1-3830-45B9-83D0-72435B8BEBA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742954-281A-42A2-A9CD-8E0150DA30BD}" type="doc">
      <dgm:prSet loTypeId="urn:microsoft.com/office/officeart/2005/8/layout/vList4#3" loCatId="list" qsTypeId="urn:microsoft.com/office/officeart/2005/8/quickstyle/simple1" qsCatId="simple" csTypeId="urn:microsoft.com/office/officeart/2005/8/colors/accent1_2" csCatId="accent1" phldr="1"/>
      <dgm:spPr/>
      <dgm:t>
        <a:bodyPr/>
        <a:lstStyle/>
        <a:p>
          <a:endParaRPr lang="en-GB"/>
        </a:p>
      </dgm:t>
    </dgm:pt>
    <dgm:pt modelId="{8FFB6877-38FB-432F-8F6D-8D841FEB0F1B}">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ru-RU" sz="1800" b="1" dirty="0" smtClean="0">
              <a:solidFill>
                <a:srgbClr val="07779D"/>
              </a:solidFill>
              <a:latin typeface="Arial" pitchFamily="34" charset="0"/>
              <a:cs typeface="Arial" pitchFamily="34" charset="0"/>
            </a:rPr>
            <a:t>Помещает вашу работу в контекст, создает диалог</a:t>
          </a:r>
          <a:endParaRPr lang="en-GB" sz="1800" b="1" dirty="0">
            <a:solidFill>
              <a:srgbClr val="07779D"/>
            </a:solidFill>
            <a:latin typeface="Arial" pitchFamily="34" charset="0"/>
            <a:cs typeface="Arial" pitchFamily="34" charset="0"/>
          </a:endParaRPr>
        </a:p>
      </dgm:t>
    </dgm:pt>
    <dgm:pt modelId="{F9D426AA-7C48-4696-95A3-B7F88C45E919}" type="parTrans" cxnId="{1B233FA3-AF8A-4458-B65C-24F1EA0F25B3}">
      <dgm:prSet/>
      <dgm:spPr/>
      <dgm:t>
        <a:bodyPr/>
        <a:lstStyle/>
        <a:p>
          <a:endParaRPr lang="en-GB"/>
        </a:p>
      </dgm:t>
    </dgm:pt>
    <dgm:pt modelId="{1B3E37A7-47BC-45CB-BC99-FD765B65EA7D}" type="sibTrans" cxnId="{1B233FA3-AF8A-4458-B65C-24F1EA0F25B3}">
      <dgm:prSet/>
      <dgm:spPr/>
      <dgm:t>
        <a:bodyPr/>
        <a:lstStyle/>
        <a:p>
          <a:endParaRPr lang="en-GB"/>
        </a:p>
      </dgm:t>
    </dgm:pt>
    <dgm:pt modelId="{84DD5D33-C8A3-4567-9925-9DC9B4EE8001}">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ru-RU" sz="1800" b="1" dirty="0" smtClean="0">
              <a:solidFill>
                <a:srgbClr val="07779D"/>
              </a:solidFill>
              <a:latin typeface="Arial" pitchFamily="34" charset="0"/>
              <a:cs typeface="Arial" pitchFamily="34" charset="0"/>
            </a:rPr>
            <a:t>Отдает должное предыдущим работам, которые легли в основу вашего исследования</a:t>
          </a:r>
          <a:endParaRPr lang="en-GB" sz="1800" b="1" dirty="0">
            <a:solidFill>
              <a:srgbClr val="07779D"/>
            </a:solidFill>
            <a:latin typeface="Arial" pitchFamily="34" charset="0"/>
            <a:cs typeface="Arial" pitchFamily="34" charset="0"/>
          </a:endParaRPr>
        </a:p>
      </dgm:t>
    </dgm:pt>
    <dgm:pt modelId="{8044889D-E61D-4266-9E22-901C0E340D71}" type="parTrans" cxnId="{AA646ABF-7E2A-4A88-9E4B-3F313FBF5AAF}">
      <dgm:prSet/>
      <dgm:spPr/>
      <dgm:t>
        <a:bodyPr/>
        <a:lstStyle/>
        <a:p>
          <a:endParaRPr lang="en-GB"/>
        </a:p>
      </dgm:t>
    </dgm:pt>
    <dgm:pt modelId="{C4646C7A-657B-48A8-91AC-0AFC8D981A1B}" type="sibTrans" cxnId="{AA646ABF-7E2A-4A88-9E4B-3F313FBF5AAF}">
      <dgm:prSet/>
      <dgm:spPr/>
      <dgm:t>
        <a:bodyPr/>
        <a:lstStyle/>
        <a:p>
          <a:endParaRPr lang="en-GB"/>
        </a:p>
      </dgm:t>
    </dgm:pt>
    <dgm:pt modelId="{84C59001-31AD-4687-AA99-91424B913565}">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ru-RU" sz="1800" b="1" dirty="0" smtClean="0">
              <a:solidFill>
                <a:srgbClr val="07779D"/>
              </a:solidFill>
              <a:latin typeface="Arial" pitchFamily="34" charset="0"/>
              <a:cs typeface="Arial" pitchFamily="34" charset="0"/>
            </a:rPr>
            <a:t>Сохраняет достоверность и точность научной литературы</a:t>
          </a:r>
          <a:endParaRPr lang="en-GB" sz="1800" b="1" dirty="0">
            <a:solidFill>
              <a:srgbClr val="07779D"/>
            </a:solidFill>
            <a:latin typeface="Arial" pitchFamily="34" charset="0"/>
            <a:cs typeface="Arial" pitchFamily="34" charset="0"/>
          </a:endParaRPr>
        </a:p>
      </dgm:t>
    </dgm:pt>
    <dgm:pt modelId="{10CD86FE-EC3D-4474-94D2-47BC84AFC7EC}" type="parTrans" cxnId="{7E504216-9CB4-4A2A-8EB3-0196FEC9B943}">
      <dgm:prSet/>
      <dgm:spPr/>
      <dgm:t>
        <a:bodyPr/>
        <a:lstStyle/>
        <a:p>
          <a:endParaRPr lang="en-GB"/>
        </a:p>
      </dgm:t>
    </dgm:pt>
    <dgm:pt modelId="{D846821F-9E22-4191-BFCB-B18294713831}" type="sibTrans" cxnId="{7E504216-9CB4-4A2A-8EB3-0196FEC9B943}">
      <dgm:prSet/>
      <dgm:spPr/>
      <dgm:t>
        <a:bodyPr/>
        <a:lstStyle/>
        <a:p>
          <a:endParaRPr lang="en-GB"/>
        </a:p>
      </dgm:t>
    </dgm:pt>
    <dgm:pt modelId="{A7E38897-7F9C-426B-B7C8-33A8C4DB9903}" type="pres">
      <dgm:prSet presAssocID="{66742954-281A-42A2-A9CD-8E0150DA30BD}" presName="linear" presStyleCnt="0">
        <dgm:presLayoutVars>
          <dgm:dir/>
          <dgm:resizeHandles val="exact"/>
        </dgm:presLayoutVars>
      </dgm:prSet>
      <dgm:spPr/>
      <dgm:t>
        <a:bodyPr/>
        <a:lstStyle/>
        <a:p>
          <a:endParaRPr lang="en-GB"/>
        </a:p>
      </dgm:t>
    </dgm:pt>
    <dgm:pt modelId="{05749B35-62AE-41FD-8A9F-CF58B5568DAB}" type="pres">
      <dgm:prSet presAssocID="{8FFB6877-38FB-432F-8F6D-8D841FEB0F1B}" presName="comp" presStyleCnt="0"/>
      <dgm:spPr/>
    </dgm:pt>
    <dgm:pt modelId="{2009F834-E0A4-4E4D-998C-6C1A4F3B4BD3}" type="pres">
      <dgm:prSet presAssocID="{8FFB6877-38FB-432F-8F6D-8D841FEB0F1B}" presName="box" presStyleLbl="node1" presStyleIdx="0" presStyleCnt="3" custLinFactNeighborY="0"/>
      <dgm:spPr>
        <a:prstGeom prst="rect">
          <a:avLst/>
        </a:prstGeom>
      </dgm:spPr>
      <dgm:t>
        <a:bodyPr/>
        <a:lstStyle/>
        <a:p>
          <a:endParaRPr lang="en-GB"/>
        </a:p>
      </dgm:t>
    </dgm:pt>
    <dgm:pt modelId="{33A38B94-0307-4FD5-B2B8-A780C65BB191}" type="pres">
      <dgm:prSet presAssocID="{8FFB6877-38FB-432F-8F6D-8D841FEB0F1B}" presName="img" presStyleLbl="fgImgPlace1" presStyleIdx="0" presStyleCnt="3"/>
      <dgm:spPr>
        <a:prstGeom prst="rect">
          <a:avLst/>
        </a:prstGeom>
        <a:blipFill rotWithShape="0">
          <a:blip xmlns:r="http://schemas.openxmlformats.org/officeDocument/2006/relationships" r:embed="rId1"/>
          <a:stretch>
            <a:fillRect/>
          </a:stretch>
        </a:blipFill>
      </dgm:spPr>
    </dgm:pt>
    <dgm:pt modelId="{14E59F28-7BCB-443E-8A6C-946BD92D1ADC}" type="pres">
      <dgm:prSet presAssocID="{8FFB6877-38FB-432F-8F6D-8D841FEB0F1B}" presName="text" presStyleLbl="node1" presStyleIdx="0" presStyleCnt="3">
        <dgm:presLayoutVars>
          <dgm:bulletEnabled val="1"/>
        </dgm:presLayoutVars>
      </dgm:prSet>
      <dgm:spPr/>
      <dgm:t>
        <a:bodyPr/>
        <a:lstStyle/>
        <a:p>
          <a:endParaRPr lang="en-GB"/>
        </a:p>
      </dgm:t>
    </dgm:pt>
    <dgm:pt modelId="{19FD4F90-9EAD-4E4A-9809-87C066F272F2}" type="pres">
      <dgm:prSet presAssocID="{1B3E37A7-47BC-45CB-BC99-FD765B65EA7D}" presName="spacer" presStyleCnt="0"/>
      <dgm:spPr/>
    </dgm:pt>
    <dgm:pt modelId="{AC5F037E-F529-46D6-BCAD-5DE6B604385B}" type="pres">
      <dgm:prSet presAssocID="{84DD5D33-C8A3-4567-9925-9DC9B4EE8001}" presName="comp" presStyleCnt="0"/>
      <dgm:spPr/>
    </dgm:pt>
    <dgm:pt modelId="{8B6DE9A0-F6B6-4F1C-8332-FE1C03DE5658}" type="pres">
      <dgm:prSet presAssocID="{84DD5D33-C8A3-4567-9925-9DC9B4EE8001}" presName="box" presStyleLbl="node1" presStyleIdx="1" presStyleCnt="3"/>
      <dgm:spPr>
        <a:prstGeom prst="rect">
          <a:avLst/>
        </a:prstGeom>
      </dgm:spPr>
      <dgm:t>
        <a:bodyPr/>
        <a:lstStyle/>
        <a:p>
          <a:endParaRPr lang="en-GB"/>
        </a:p>
      </dgm:t>
    </dgm:pt>
    <dgm:pt modelId="{12F7DC0D-9969-4F36-BE7A-C7A0ED95D129}" type="pres">
      <dgm:prSet presAssocID="{84DD5D33-C8A3-4567-9925-9DC9B4EE8001}" presName="img" presStyleLbl="fgImgPlace1" presStyleIdx="1" presStyleCnt="3"/>
      <dgm:spPr>
        <a:prstGeom prst="rect">
          <a:avLst/>
        </a:prstGeom>
        <a:blipFill rotWithShape="0">
          <a:blip xmlns:r="http://schemas.openxmlformats.org/officeDocument/2006/relationships" r:embed="rId2"/>
          <a:stretch>
            <a:fillRect/>
          </a:stretch>
        </a:blipFill>
      </dgm:spPr>
    </dgm:pt>
    <dgm:pt modelId="{5DB06E92-AB7C-4D2B-9896-3F4352FB2EFE}" type="pres">
      <dgm:prSet presAssocID="{84DD5D33-C8A3-4567-9925-9DC9B4EE8001}" presName="text" presStyleLbl="node1" presStyleIdx="1" presStyleCnt="3">
        <dgm:presLayoutVars>
          <dgm:bulletEnabled val="1"/>
        </dgm:presLayoutVars>
      </dgm:prSet>
      <dgm:spPr/>
      <dgm:t>
        <a:bodyPr/>
        <a:lstStyle/>
        <a:p>
          <a:endParaRPr lang="en-GB"/>
        </a:p>
      </dgm:t>
    </dgm:pt>
    <dgm:pt modelId="{F58E9C8A-5DF6-4584-AA63-C9DEDA112FDA}" type="pres">
      <dgm:prSet presAssocID="{C4646C7A-657B-48A8-91AC-0AFC8D981A1B}" presName="spacer" presStyleCnt="0"/>
      <dgm:spPr/>
    </dgm:pt>
    <dgm:pt modelId="{FFECD5A9-B38C-4E5C-8939-7B42D2788A70}" type="pres">
      <dgm:prSet presAssocID="{84C59001-31AD-4687-AA99-91424B913565}" presName="comp" presStyleCnt="0"/>
      <dgm:spPr/>
    </dgm:pt>
    <dgm:pt modelId="{2F788E23-DA98-4521-8DBD-3CC7F3572E08}" type="pres">
      <dgm:prSet presAssocID="{84C59001-31AD-4687-AA99-91424B913565}" presName="box" presStyleLbl="node1" presStyleIdx="2" presStyleCnt="3"/>
      <dgm:spPr>
        <a:prstGeom prst="rect">
          <a:avLst/>
        </a:prstGeom>
      </dgm:spPr>
      <dgm:t>
        <a:bodyPr/>
        <a:lstStyle/>
        <a:p>
          <a:endParaRPr lang="en-GB"/>
        </a:p>
      </dgm:t>
    </dgm:pt>
    <dgm:pt modelId="{13DE88D6-BA41-40B9-837B-B8EE37B39137}" type="pres">
      <dgm:prSet presAssocID="{84C59001-31AD-4687-AA99-91424B913565}" presName="img" presStyleLbl="fgImgPlace1" presStyleIdx="2" presStyleCnt="3"/>
      <dgm:spPr>
        <a:prstGeom prst="rect">
          <a:avLst/>
        </a:prstGeom>
        <a:blipFill rotWithShape="0">
          <a:blip xmlns:r="http://schemas.openxmlformats.org/officeDocument/2006/relationships" r:embed="rId3"/>
          <a:stretch>
            <a:fillRect/>
          </a:stretch>
        </a:blipFill>
      </dgm:spPr>
    </dgm:pt>
    <dgm:pt modelId="{A7463FB1-04CF-4A5A-96C6-0971171E23BF}" type="pres">
      <dgm:prSet presAssocID="{84C59001-31AD-4687-AA99-91424B913565}" presName="text" presStyleLbl="node1" presStyleIdx="2" presStyleCnt="3">
        <dgm:presLayoutVars>
          <dgm:bulletEnabled val="1"/>
        </dgm:presLayoutVars>
      </dgm:prSet>
      <dgm:spPr/>
      <dgm:t>
        <a:bodyPr/>
        <a:lstStyle/>
        <a:p>
          <a:endParaRPr lang="en-GB"/>
        </a:p>
      </dgm:t>
    </dgm:pt>
  </dgm:ptLst>
  <dgm:cxnLst>
    <dgm:cxn modelId="{1B233FA3-AF8A-4458-B65C-24F1EA0F25B3}" srcId="{66742954-281A-42A2-A9CD-8E0150DA30BD}" destId="{8FFB6877-38FB-432F-8F6D-8D841FEB0F1B}" srcOrd="0" destOrd="0" parTransId="{F9D426AA-7C48-4696-95A3-B7F88C45E919}" sibTransId="{1B3E37A7-47BC-45CB-BC99-FD765B65EA7D}"/>
    <dgm:cxn modelId="{AA646ABF-7E2A-4A88-9E4B-3F313FBF5AAF}" srcId="{66742954-281A-42A2-A9CD-8E0150DA30BD}" destId="{84DD5D33-C8A3-4567-9925-9DC9B4EE8001}" srcOrd="1" destOrd="0" parTransId="{8044889D-E61D-4266-9E22-901C0E340D71}" sibTransId="{C4646C7A-657B-48A8-91AC-0AFC8D981A1B}"/>
    <dgm:cxn modelId="{6489483E-5CBE-4B68-9247-3BC902345E54}" type="presOf" srcId="{84DD5D33-C8A3-4567-9925-9DC9B4EE8001}" destId="{5DB06E92-AB7C-4D2B-9896-3F4352FB2EFE}" srcOrd="1" destOrd="0" presId="urn:microsoft.com/office/officeart/2005/8/layout/vList4#3"/>
    <dgm:cxn modelId="{B480901A-0CBC-4B35-B3FE-00EF7A47EFD8}" type="presOf" srcId="{84C59001-31AD-4687-AA99-91424B913565}" destId="{A7463FB1-04CF-4A5A-96C6-0971171E23BF}" srcOrd="1" destOrd="0" presId="urn:microsoft.com/office/officeart/2005/8/layout/vList4#3"/>
    <dgm:cxn modelId="{7E504216-9CB4-4A2A-8EB3-0196FEC9B943}" srcId="{66742954-281A-42A2-A9CD-8E0150DA30BD}" destId="{84C59001-31AD-4687-AA99-91424B913565}" srcOrd="2" destOrd="0" parTransId="{10CD86FE-EC3D-4474-94D2-47BC84AFC7EC}" sibTransId="{D846821F-9E22-4191-BFCB-B18294713831}"/>
    <dgm:cxn modelId="{8D2C42A1-A11E-4CF7-81D7-5088F814912F}" type="presOf" srcId="{84DD5D33-C8A3-4567-9925-9DC9B4EE8001}" destId="{8B6DE9A0-F6B6-4F1C-8332-FE1C03DE5658}" srcOrd="0" destOrd="0" presId="urn:microsoft.com/office/officeart/2005/8/layout/vList4#3"/>
    <dgm:cxn modelId="{932384A4-9B91-4DA5-A4FC-33E240927892}" type="presOf" srcId="{8FFB6877-38FB-432F-8F6D-8D841FEB0F1B}" destId="{2009F834-E0A4-4E4D-998C-6C1A4F3B4BD3}" srcOrd="0" destOrd="0" presId="urn:microsoft.com/office/officeart/2005/8/layout/vList4#3"/>
    <dgm:cxn modelId="{3CB84E0C-357A-4CD1-9774-963AC1EA17B3}" type="presOf" srcId="{8FFB6877-38FB-432F-8F6D-8D841FEB0F1B}" destId="{14E59F28-7BCB-443E-8A6C-946BD92D1ADC}" srcOrd="1" destOrd="0" presId="urn:microsoft.com/office/officeart/2005/8/layout/vList4#3"/>
    <dgm:cxn modelId="{38B75DEC-9ABF-4466-9050-83A908388AFE}" type="presOf" srcId="{84C59001-31AD-4687-AA99-91424B913565}" destId="{2F788E23-DA98-4521-8DBD-3CC7F3572E08}" srcOrd="0" destOrd="0" presId="urn:microsoft.com/office/officeart/2005/8/layout/vList4#3"/>
    <dgm:cxn modelId="{41D5575C-14EB-4B50-8C54-385953E28B7C}" type="presOf" srcId="{66742954-281A-42A2-A9CD-8E0150DA30BD}" destId="{A7E38897-7F9C-426B-B7C8-33A8C4DB9903}" srcOrd="0" destOrd="0" presId="urn:microsoft.com/office/officeart/2005/8/layout/vList4#3"/>
    <dgm:cxn modelId="{4F2A537C-97D5-47DB-842D-80F9A36B2E01}" type="presParOf" srcId="{A7E38897-7F9C-426B-B7C8-33A8C4DB9903}" destId="{05749B35-62AE-41FD-8A9F-CF58B5568DAB}" srcOrd="0" destOrd="0" presId="urn:microsoft.com/office/officeart/2005/8/layout/vList4#3"/>
    <dgm:cxn modelId="{C77E6456-04EB-4012-96D7-F585CFB39B92}" type="presParOf" srcId="{05749B35-62AE-41FD-8A9F-CF58B5568DAB}" destId="{2009F834-E0A4-4E4D-998C-6C1A4F3B4BD3}" srcOrd="0" destOrd="0" presId="urn:microsoft.com/office/officeart/2005/8/layout/vList4#3"/>
    <dgm:cxn modelId="{4DA30126-9295-4D0A-B0BD-C0DBB32DEDF5}" type="presParOf" srcId="{05749B35-62AE-41FD-8A9F-CF58B5568DAB}" destId="{33A38B94-0307-4FD5-B2B8-A780C65BB191}" srcOrd="1" destOrd="0" presId="urn:microsoft.com/office/officeart/2005/8/layout/vList4#3"/>
    <dgm:cxn modelId="{F82B4297-A17E-44F6-9FDD-02E10B603102}" type="presParOf" srcId="{05749B35-62AE-41FD-8A9F-CF58B5568DAB}" destId="{14E59F28-7BCB-443E-8A6C-946BD92D1ADC}" srcOrd="2" destOrd="0" presId="urn:microsoft.com/office/officeart/2005/8/layout/vList4#3"/>
    <dgm:cxn modelId="{540966DE-0B07-420D-8FBD-B7D802D3D777}" type="presParOf" srcId="{A7E38897-7F9C-426B-B7C8-33A8C4DB9903}" destId="{19FD4F90-9EAD-4E4A-9809-87C066F272F2}" srcOrd="1" destOrd="0" presId="urn:microsoft.com/office/officeart/2005/8/layout/vList4#3"/>
    <dgm:cxn modelId="{01CD6A42-0DAA-4E48-810C-1932525C252F}" type="presParOf" srcId="{A7E38897-7F9C-426B-B7C8-33A8C4DB9903}" destId="{AC5F037E-F529-46D6-BCAD-5DE6B604385B}" srcOrd="2" destOrd="0" presId="urn:microsoft.com/office/officeart/2005/8/layout/vList4#3"/>
    <dgm:cxn modelId="{2A9FA5C0-71E2-4FB4-9BFC-7FB70B83A026}" type="presParOf" srcId="{AC5F037E-F529-46D6-BCAD-5DE6B604385B}" destId="{8B6DE9A0-F6B6-4F1C-8332-FE1C03DE5658}" srcOrd="0" destOrd="0" presId="urn:microsoft.com/office/officeart/2005/8/layout/vList4#3"/>
    <dgm:cxn modelId="{9D878ACE-4243-4113-995A-782136B45832}" type="presParOf" srcId="{AC5F037E-F529-46D6-BCAD-5DE6B604385B}" destId="{12F7DC0D-9969-4F36-BE7A-C7A0ED95D129}" srcOrd="1" destOrd="0" presId="urn:microsoft.com/office/officeart/2005/8/layout/vList4#3"/>
    <dgm:cxn modelId="{BA5A0592-055B-4BF6-BBA3-F4131D5DAFF4}" type="presParOf" srcId="{AC5F037E-F529-46D6-BCAD-5DE6B604385B}" destId="{5DB06E92-AB7C-4D2B-9896-3F4352FB2EFE}" srcOrd="2" destOrd="0" presId="urn:microsoft.com/office/officeart/2005/8/layout/vList4#3"/>
    <dgm:cxn modelId="{DEDA5B0D-6C2D-4CE6-8AA5-9D36745F1142}" type="presParOf" srcId="{A7E38897-7F9C-426B-B7C8-33A8C4DB9903}" destId="{F58E9C8A-5DF6-4584-AA63-C9DEDA112FDA}" srcOrd="3" destOrd="0" presId="urn:microsoft.com/office/officeart/2005/8/layout/vList4#3"/>
    <dgm:cxn modelId="{6747D88D-4F2E-4176-BD41-92C7C2958AD9}" type="presParOf" srcId="{A7E38897-7F9C-426B-B7C8-33A8C4DB9903}" destId="{FFECD5A9-B38C-4E5C-8939-7B42D2788A70}" srcOrd="4" destOrd="0" presId="urn:microsoft.com/office/officeart/2005/8/layout/vList4#3"/>
    <dgm:cxn modelId="{07777864-D341-45B5-999E-5DE73578A287}" type="presParOf" srcId="{FFECD5A9-B38C-4E5C-8939-7B42D2788A70}" destId="{2F788E23-DA98-4521-8DBD-3CC7F3572E08}" srcOrd="0" destOrd="0" presId="urn:microsoft.com/office/officeart/2005/8/layout/vList4#3"/>
    <dgm:cxn modelId="{D8FDDBA7-0ACC-438E-BB6B-C0FAC3C4D58D}" type="presParOf" srcId="{FFECD5A9-B38C-4E5C-8939-7B42D2788A70}" destId="{13DE88D6-BA41-40B9-837B-B8EE37B39137}" srcOrd="1" destOrd="0" presId="urn:microsoft.com/office/officeart/2005/8/layout/vList4#3"/>
    <dgm:cxn modelId="{6F101668-CD61-459A-A515-F2FB9A35F06F}" type="presParOf" srcId="{FFECD5A9-B38C-4E5C-8939-7B42D2788A70}" destId="{A7463FB1-04CF-4A5A-96C6-0971171E23BF}" srcOrd="2" destOrd="0" presId="urn:microsoft.com/office/officeart/2005/8/layout/vList4#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7FFEFC-B4C8-48FC-B03E-BD01861D3364}" type="doc">
      <dgm:prSet loTypeId="urn:microsoft.com/office/officeart/2005/8/layout/vList4#4" loCatId="list" qsTypeId="urn:microsoft.com/office/officeart/2005/8/quickstyle/simple3" qsCatId="simple" csTypeId="urn:microsoft.com/office/officeart/2005/8/colors/accent1_2" csCatId="accent1" phldr="1"/>
      <dgm:spPr/>
      <dgm:t>
        <a:bodyPr/>
        <a:lstStyle/>
        <a:p>
          <a:endParaRPr lang="en-US"/>
        </a:p>
      </dgm:t>
    </dgm:pt>
    <dgm:pt modelId="{0E9433BC-C4A2-43D6-8D03-1A683E7D5819}">
      <dgm:prSet custT="1"/>
      <dgm:spPr/>
      <dgm:t>
        <a:bodyPr/>
        <a:lstStyle/>
        <a:p>
          <a:pPr algn="ctr" rtl="0"/>
          <a:r>
            <a:rPr lang="ru-RU" sz="2000" dirty="0" smtClean="0">
              <a:solidFill>
                <a:srgbClr val="006699"/>
              </a:solidFill>
              <a:latin typeface="Arial" pitchFamily="34" charset="0"/>
              <a:cs typeface="Arial" pitchFamily="34" charset="0"/>
            </a:rPr>
            <a:t>Обширная база данных: </a:t>
          </a:r>
          <a:r>
            <a:rPr lang="en-US" sz="2000" dirty="0" smtClean="0">
              <a:solidFill>
                <a:srgbClr val="006699"/>
              </a:solidFill>
              <a:latin typeface="Arial" pitchFamily="34" charset="0"/>
              <a:cs typeface="Arial" pitchFamily="34" charset="0"/>
            </a:rPr>
            <a:t>30+ </a:t>
          </a:r>
          <a:r>
            <a:rPr lang="ru-RU" sz="2000" dirty="0" smtClean="0">
              <a:solidFill>
                <a:srgbClr val="006699"/>
              </a:solidFill>
              <a:latin typeface="Arial" pitchFamily="34" charset="0"/>
              <a:cs typeface="Arial" pitchFamily="34" charset="0"/>
            </a:rPr>
            <a:t>млн статей</a:t>
          </a:r>
          <a:r>
            <a:rPr lang="en-US" sz="2000" dirty="0" smtClean="0">
              <a:solidFill>
                <a:srgbClr val="006699"/>
              </a:solidFill>
              <a:latin typeface="Arial" pitchFamily="34" charset="0"/>
              <a:cs typeface="Arial" pitchFamily="34" charset="0"/>
            </a:rPr>
            <a:t>, 50,000+ </a:t>
          </a:r>
          <a:r>
            <a:rPr lang="ru-RU" sz="2000" dirty="0" smtClean="0">
              <a:solidFill>
                <a:srgbClr val="006699"/>
              </a:solidFill>
              <a:latin typeface="Arial" pitchFamily="34" charset="0"/>
              <a:cs typeface="Arial" pitchFamily="34" charset="0"/>
            </a:rPr>
            <a:t>журналов</a:t>
          </a:r>
          <a:r>
            <a:rPr lang="en-US" sz="2000" dirty="0" smtClean="0">
              <a:solidFill>
                <a:srgbClr val="006699"/>
              </a:solidFill>
              <a:latin typeface="Arial" pitchFamily="34" charset="0"/>
              <a:cs typeface="Arial" pitchFamily="34" charset="0"/>
            </a:rPr>
            <a:t>, 400+ </a:t>
          </a:r>
          <a:r>
            <a:rPr lang="ru-RU" sz="2000" dirty="0" smtClean="0">
              <a:solidFill>
                <a:srgbClr val="006699"/>
              </a:solidFill>
              <a:latin typeface="Arial" pitchFamily="34" charset="0"/>
              <a:cs typeface="Arial" pitchFamily="34" charset="0"/>
            </a:rPr>
            <a:t>издательских домов</a:t>
          </a:r>
          <a:endParaRPr lang="en-US" sz="2000" dirty="0">
            <a:solidFill>
              <a:srgbClr val="006699"/>
            </a:solidFill>
            <a:latin typeface="Arial" pitchFamily="34" charset="0"/>
            <a:cs typeface="Arial" pitchFamily="34" charset="0"/>
          </a:endParaRPr>
        </a:p>
      </dgm:t>
    </dgm:pt>
    <dgm:pt modelId="{864EE111-8CC0-4081-8F7D-32715C77E621}" type="parTrans" cxnId="{5EE1AF15-7E1A-4B50-B50E-C5D8591D971B}">
      <dgm:prSet/>
      <dgm:spPr/>
      <dgm:t>
        <a:bodyPr/>
        <a:lstStyle/>
        <a:p>
          <a:endParaRPr lang="en-US"/>
        </a:p>
      </dgm:t>
    </dgm:pt>
    <dgm:pt modelId="{AFA64B87-807A-450C-9E3B-F19B193E01E7}" type="sibTrans" cxnId="{5EE1AF15-7E1A-4B50-B50E-C5D8591D971B}">
      <dgm:prSet/>
      <dgm:spPr/>
      <dgm:t>
        <a:bodyPr/>
        <a:lstStyle/>
        <a:p>
          <a:endParaRPr lang="en-US"/>
        </a:p>
      </dgm:t>
    </dgm:pt>
    <dgm:pt modelId="{D6F6188A-CC26-4B3D-BC60-3A75569F8F82}">
      <dgm:prSet custT="1"/>
      <dgm:spPr/>
      <dgm:t>
        <a:bodyPr/>
        <a:lstStyle/>
        <a:p>
          <a:pPr algn="ctr" rtl="0"/>
          <a:r>
            <a:rPr lang="ru-RU" sz="2000" dirty="0" smtClean="0">
              <a:solidFill>
                <a:srgbClr val="006699"/>
              </a:solidFill>
              <a:latin typeface="Arial" pitchFamily="34" charset="0"/>
              <a:cs typeface="Arial" pitchFamily="34" charset="0"/>
            </a:rPr>
            <a:t>Программное обеспечение для оповещения редакторов о любом сходстве в статьях</a:t>
          </a:r>
          <a:endParaRPr lang="en-US" sz="2000" dirty="0">
            <a:solidFill>
              <a:srgbClr val="006699"/>
            </a:solidFill>
            <a:latin typeface="Arial" pitchFamily="34" charset="0"/>
            <a:cs typeface="Arial" pitchFamily="34" charset="0"/>
          </a:endParaRPr>
        </a:p>
      </dgm:t>
    </dgm:pt>
    <dgm:pt modelId="{F131A936-61B6-479D-B655-07ADDC8EFCA1}" type="parTrans" cxnId="{95EC5C8B-0136-46BF-AA53-7005C0EB31FE}">
      <dgm:prSet/>
      <dgm:spPr/>
      <dgm:t>
        <a:bodyPr/>
        <a:lstStyle/>
        <a:p>
          <a:endParaRPr lang="en-US"/>
        </a:p>
      </dgm:t>
    </dgm:pt>
    <dgm:pt modelId="{71153988-307F-4F43-93A2-CCDFF8B06195}" type="sibTrans" cxnId="{95EC5C8B-0136-46BF-AA53-7005C0EB31FE}">
      <dgm:prSet/>
      <dgm:spPr/>
      <dgm:t>
        <a:bodyPr/>
        <a:lstStyle/>
        <a:p>
          <a:endParaRPr lang="en-US"/>
        </a:p>
      </dgm:t>
    </dgm:pt>
    <dgm:pt modelId="{A532ED07-6753-4948-B0D9-B63F2F6FF565}">
      <dgm:prSet custT="1"/>
      <dgm:spPr/>
      <dgm:t>
        <a:bodyPr/>
        <a:lstStyle/>
        <a:p>
          <a:pPr algn="ctr" rtl="0"/>
          <a:r>
            <a:rPr lang="en-US" sz="2000" dirty="0" smtClean="0">
              <a:solidFill>
                <a:srgbClr val="006699"/>
              </a:solidFill>
              <a:latin typeface="Arial" pitchFamily="34" charset="0"/>
              <a:cs typeface="Arial" pitchFamily="34" charset="0"/>
            </a:rPr>
            <a:t/>
          </a:r>
          <a:br>
            <a:rPr lang="en-US" sz="2000" dirty="0" smtClean="0">
              <a:solidFill>
                <a:srgbClr val="006699"/>
              </a:solidFill>
              <a:latin typeface="Arial" pitchFamily="34" charset="0"/>
              <a:cs typeface="Arial" pitchFamily="34" charset="0"/>
            </a:rPr>
          </a:br>
          <a:r>
            <a:rPr lang="ru-RU" sz="2000" dirty="0" smtClean="0">
              <a:solidFill>
                <a:srgbClr val="006699"/>
              </a:solidFill>
              <a:latin typeface="Arial" pitchFamily="34" charset="0"/>
              <a:cs typeface="Arial" pitchFamily="34" charset="0"/>
            </a:rPr>
            <a:t>Большинство журналов</a:t>
          </a:r>
          <a:r>
            <a:rPr lang="en-US" sz="2000" dirty="0" smtClean="0">
              <a:solidFill>
                <a:srgbClr val="006699"/>
              </a:solidFill>
              <a:latin typeface="Arial" pitchFamily="34" charset="0"/>
              <a:cs typeface="Arial" pitchFamily="34" charset="0"/>
            </a:rPr>
            <a:t> Elsevier </a:t>
          </a:r>
          <a:r>
            <a:rPr lang="ru-RU" sz="2000" dirty="0" smtClean="0">
              <a:solidFill>
                <a:srgbClr val="006699"/>
              </a:solidFill>
              <a:latin typeface="Arial" pitchFamily="34" charset="0"/>
              <a:cs typeface="Arial" pitchFamily="34" charset="0"/>
            </a:rPr>
            <a:t>проверяют каждую статью на плагиат</a:t>
          </a:r>
          <a:endParaRPr lang="en-GB" sz="2000" dirty="0">
            <a:solidFill>
              <a:srgbClr val="006699"/>
            </a:solidFill>
            <a:latin typeface="Arial" pitchFamily="34" charset="0"/>
            <a:cs typeface="Arial" pitchFamily="34" charset="0"/>
          </a:endParaRPr>
        </a:p>
      </dgm:t>
    </dgm:pt>
    <dgm:pt modelId="{BA05B4EA-FE86-434E-95E5-27A545D90C62}" type="parTrans" cxnId="{32E31512-C9A5-415B-8D25-031FE50F8FCD}">
      <dgm:prSet/>
      <dgm:spPr/>
      <dgm:t>
        <a:bodyPr/>
        <a:lstStyle/>
        <a:p>
          <a:endParaRPr lang="en-US"/>
        </a:p>
      </dgm:t>
    </dgm:pt>
    <dgm:pt modelId="{502F21C7-D3DD-4999-9F44-64D8042CB3ED}" type="sibTrans" cxnId="{32E31512-C9A5-415B-8D25-031FE50F8FCD}">
      <dgm:prSet/>
      <dgm:spPr/>
      <dgm:t>
        <a:bodyPr/>
        <a:lstStyle/>
        <a:p>
          <a:endParaRPr lang="en-US"/>
        </a:p>
      </dgm:t>
    </dgm:pt>
    <dgm:pt modelId="{480084BE-E68B-4EE8-BDDF-FC31C1E26CA3}" type="pres">
      <dgm:prSet presAssocID="{9E7FFEFC-B4C8-48FC-B03E-BD01861D3364}" presName="linear" presStyleCnt="0">
        <dgm:presLayoutVars>
          <dgm:dir/>
          <dgm:resizeHandles val="exact"/>
        </dgm:presLayoutVars>
      </dgm:prSet>
      <dgm:spPr/>
      <dgm:t>
        <a:bodyPr/>
        <a:lstStyle/>
        <a:p>
          <a:endParaRPr lang="en-US"/>
        </a:p>
      </dgm:t>
    </dgm:pt>
    <dgm:pt modelId="{F70F8991-6351-48A1-8175-3B01036EBA5A}" type="pres">
      <dgm:prSet presAssocID="{0E9433BC-C4A2-43D6-8D03-1A683E7D5819}" presName="comp" presStyleCnt="0"/>
      <dgm:spPr/>
    </dgm:pt>
    <dgm:pt modelId="{5F2C69F3-A58B-4155-96B4-725DE21BB435}" type="pres">
      <dgm:prSet presAssocID="{0E9433BC-C4A2-43D6-8D03-1A683E7D5819}" presName="box" presStyleLbl="node1" presStyleIdx="0" presStyleCnt="3"/>
      <dgm:spPr>
        <a:prstGeom prst="rect">
          <a:avLst/>
        </a:prstGeom>
      </dgm:spPr>
      <dgm:t>
        <a:bodyPr/>
        <a:lstStyle/>
        <a:p>
          <a:endParaRPr lang="en-US"/>
        </a:p>
      </dgm:t>
    </dgm:pt>
    <dgm:pt modelId="{5BC038FD-0412-4BF9-A6CF-66D7851B08B6}" type="pres">
      <dgm:prSet presAssocID="{0E9433BC-C4A2-43D6-8D03-1A683E7D5819}" presName="img" presStyleLbl="fgImgPlace1" presStyleIdx="0" presStyleCnt="3"/>
      <dgm:spPr>
        <a:prstGeom prst="rect">
          <a:avLst/>
        </a:prstGeom>
        <a:blipFill rotWithShape="0">
          <a:blip xmlns:r="http://schemas.openxmlformats.org/officeDocument/2006/relationships" r:embed="rId1" cstate="screen">
            <a:extLst/>
          </a:blip>
          <a:stretch>
            <a:fillRect/>
          </a:stretch>
        </a:blipFill>
      </dgm:spPr>
      <dgm:t>
        <a:bodyPr/>
        <a:lstStyle/>
        <a:p>
          <a:endParaRPr lang="en-US"/>
        </a:p>
      </dgm:t>
    </dgm:pt>
    <dgm:pt modelId="{CB495898-7444-404F-A52D-A4D7A8FA83E1}" type="pres">
      <dgm:prSet presAssocID="{0E9433BC-C4A2-43D6-8D03-1A683E7D5819}" presName="text" presStyleLbl="node1" presStyleIdx="0" presStyleCnt="3">
        <dgm:presLayoutVars>
          <dgm:bulletEnabled val="1"/>
        </dgm:presLayoutVars>
      </dgm:prSet>
      <dgm:spPr>
        <a:prstGeom prst="rect">
          <a:avLst/>
        </a:prstGeom>
      </dgm:spPr>
      <dgm:t>
        <a:bodyPr/>
        <a:lstStyle/>
        <a:p>
          <a:endParaRPr lang="en-US"/>
        </a:p>
      </dgm:t>
    </dgm:pt>
    <dgm:pt modelId="{A084FD63-E38A-420D-95C0-C540C9F39C86}" type="pres">
      <dgm:prSet presAssocID="{AFA64B87-807A-450C-9E3B-F19B193E01E7}" presName="spacer" presStyleCnt="0"/>
      <dgm:spPr/>
    </dgm:pt>
    <dgm:pt modelId="{53685D9E-8EE1-44E3-AF27-9E646B4A24B4}" type="pres">
      <dgm:prSet presAssocID="{D6F6188A-CC26-4B3D-BC60-3A75569F8F82}" presName="comp" presStyleCnt="0"/>
      <dgm:spPr/>
    </dgm:pt>
    <dgm:pt modelId="{2BD55788-F155-471D-8A24-F775FFF680CA}" type="pres">
      <dgm:prSet presAssocID="{D6F6188A-CC26-4B3D-BC60-3A75569F8F82}" presName="box" presStyleLbl="node1" presStyleIdx="1" presStyleCnt="3"/>
      <dgm:spPr>
        <a:prstGeom prst="rect">
          <a:avLst/>
        </a:prstGeom>
      </dgm:spPr>
      <dgm:t>
        <a:bodyPr/>
        <a:lstStyle/>
        <a:p>
          <a:endParaRPr lang="en-US"/>
        </a:p>
      </dgm:t>
    </dgm:pt>
    <dgm:pt modelId="{DB665CE8-B37A-447F-8184-11D9E5CBC948}" type="pres">
      <dgm:prSet presAssocID="{D6F6188A-CC26-4B3D-BC60-3A75569F8F82}" presName="img" presStyleLbl="fgImgPlace1" presStyleIdx="1" presStyleCnt="3"/>
      <dgm:spPr>
        <a:prstGeom prst="rect">
          <a:avLst/>
        </a:prstGeom>
        <a:blipFill rotWithShape="0">
          <a:blip xmlns:r="http://schemas.openxmlformats.org/officeDocument/2006/relationships" r:embed="rId2" cstate="screen">
            <a:extLst/>
          </a:blip>
          <a:stretch>
            <a:fillRect/>
          </a:stretch>
        </a:blipFill>
      </dgm:spPr>
      <dgm:t>
        <a:bodyPr/>
        <a:lstStyle/>
        <a:p>
          <a:endParaRPr lang="en-US"/>
        </a:p>
      </dgm:t>
    </dgm:pt>
    <dgm:pt modelId="{E5226EE5-150D-4073-9427-4B13DDFE8CAA}" type="pres">
      <dgm:prSet presAssocID="{D6F6188A-CC26-4B3D-BC60-3A75569F8F82}" presName="text" presStyleLbl="node1" presStyleIdx="1" presStyleCnt="3">
        <dgm:presLayoutVars>
          <dgm:bulletEnabled val="1"/>
        </dgm:presLayoutVars>
      </dgm:prSet>
      <dgm:spPr>
        <a:prstGeom prst="rect">
          <a:avLst/>
        </a:prstGeom>
      </dgm:spPr>
      <dgm:t>
        <a:bodyPr/>
        <a:lstStyle/>
        <a:p>
          <a:endParaRPr lang="en-US"/>
        </a:p>
      </dgm:t>
    </dgm:pt>
    <dgm:pt modelId="{C9F308BF-D29D-46C6-AF4C-01D058991503}" type="pres">
      <dgm:prSet presAssocID="{71153988-307F-4F43-93A2-CCDFF8B06195}" presName="spacer" presStyleCnt="0"/>
      <dgm:spPr/>
    </dgm:pt>
    <dgm:pt modelId="{96461B1D-EE91-42CE-BB33-7B2D01D375A3}" type="pres">
      <dgm:prSet presAssocID="{A532ED07-6753-4948-B0D9-B63F2F6FF565}" presName="comp" presStyleCnt="0"/>
      <dgm:spPr/>
    </dgm:pt>
    <dgm:pt modelId="{12AC9544-78D1-4293-879F-4E46A883F974}" type="pres">
      <dgm:prSet presAssocID="{A532ED07-6753-4948-B0D9-B63F2F6FF565}" presName="box" presStyleLbl="node1" presStyleIdx="2" presStyleCnt="3" custLinFactNeighborX="-1681" custLinFactNeighborY="-4490"/>
      <dgm:spPr>
        <a:prstGeom prst="rect">
          <a:avLst/>
        </a:prstGeom>
      </dgm:spPr>
      <dgm:t>
        <a:bodyPr/>
        <a:lstStyle/>
        <a:p>
          <a:endParaRPr lang="en-US"/>
        </a:p>
      </dgm:t>
    </dgm:pt>
    <dgm:pt modelId="{61CE13EC-921D-4E85-8C36-5919C54AA2E2}" type="pres">
      <dgm:prSet presAssocID="{A532ED07-6753-4948-B0D9-B63F2F6FF565}" presName="img" presStyleLbl="fgImgPlace1" presStyleIdx="2" presStyleCnt="3"/>
      <dgm:spPr>
        <a:prstGeom prst="rect">
          <a:avLst/>
        </a:prstGeom>
        <a:blipFill rotWithShape="0">
          <a:blip xmlns:r="http://schemas.openxmlformats.org/officeDocument/2006/relationships" r:embed="rId3" cstate="screen">
            <a:extLst/>
          </a:blip>
          <a:stretch>
            <a:fillRect/>
          </a:stretch>
        </a:blipFill>
      </dgm:spPr>
      <dgm:t>
        <a:bodyPr/>
        <a:lstStyle/>
        <a:p>
          <a:endParaRPr lang="en-US"/>
        </a:p>
      </dgm:t>
    </dgm:pt>
    <dgm:pt modelId="{7DFFB665-EE30-4469-BDC8-3D0D0E04B170}" type="pres">
      <dgm:prSet presAssocID="{A532ED07-6753-4948-B0D9-B63F2F6FF565}" presName="text" presStyleLbl="node1" presStyleIdx="2" presStyleCnt="3">
        <dgm:presLayoutVars>
          <dgm:bulletEnabled val="1"/>
        </dgm:presLayoutVars>
      </dgm:prSet>
      <dgm:spPr/>
      <dgm:t>
        <a:bodyPr/>
        <a:lstStyle/>
        <a:p>
          <a:endParaRPr lang="en-US"/>
        </a:p>
      </dgm:t>
    </dgm:pt>
  </dgm:ptLst>
  <dgm:cxnLst>
    <dgm:cxn modelId="{95EC5C8B-0136-46BF-AA53-7005C0EB31FE}" srcId="{9E7FFEFC-B4C8-48FC-B03E-BD01861D3364}" destId="{D6F6188A-CC26-4B3D-BC60-3A75569F8F82}" srcOrd="1" destOrd="0" parTransId="{F131A936-61B6-479D-B655-07ADDC8EFCA1}" sibTransId="{71153988-307F-4F43-93A2-CCDFF8B06195}"/>
    <dgm:cxn modelId="{A735DD71-24E4-4F13-A1B2-E8E68C2B140B}" type="presOf" srcId="{9E7FFEFC-B4C8-48FC-B03E-BD01861D3364}" destId="{480084BE-E68B-4EE8-BDDF-FC31C1E26CA3}" srcOrd="0" destOrd="0" presId="urn:microsoft.com/office/officeart/2005/8/layout/vList4#4"/>
    <dgm:cxn modelId="{32E31512-C9A5-415B-8D25-031FE50F8FCD}" srcId="{9E7FFEFC-B4C8-48FC-B03E-BD01861D3364}" destId="{A532ED07-6753-4948-B0D9-B63F2F6FF565}" srcOrd="2" destOrd="0" parTransId="{BA05B4EA-FE86-434E-95E5-27A545D90C62}" sibTransId="{502F21C7-D3DD-4999-9F44-64D8042CB3ED}"/>
    <dgm:cxn modelId="{A5E729A4-60C1-4440-A775-9F3B90F71AC4}" type="presOf" srcId="{0E9433BC-C4A2-43D6-8D03-1A683E7D5819}" destId="{5F2C69F3-A58B-4155-96B4-725DE21BB435}" srcOrd="0" destOrd="0" presId="urn:microsoft.com/office/officeart/2005/8/layout/vList4#4"/>
    <dgm:cxn modelId="{F356F53A-3811-420B-A05C-4ADDBA1F62CE}" type="presOf" srcId="{0E9433BC-C4A2-43D6-8D03-1A683E7D5819}" destId="{CB495898-7444-404F-A52D-A4D7A8FA83E1}" srcOrd="1" destOrd="0" presId="urn:microsoft.com/office/officeart/2005/8/layout/vList4#4"/>
    <dgm:cxn modelId="{3000D5C7-5E4F-467F-A3C1-55F1C068AC01}" type="presOf" srcId="{D6F6188A-CC26-4B3D-BC60-3A75569F8F82}" destId="{2BD55788-F155-471D-8A24-F775FFF680CA}" srcOrd="0" destOrd="0" presId="urn:microsoft.com/office/officeart/2005/8/layout/vList4#4"/>
    <dgm:cxn modelId="{5EE1AF15-7E1A-4B50-B50E-C5D8591D971B}" srcId="{9E7FFEFC-B4C8-48FC-B03E-BD01861D3364}" destId="{0E9433BC-C4A2-43D6-8D03-1A683E7D5819}" srcOrd="0" destOrd="0" parTransId="{864EE111-8CC0-4081-8F7D-32715C77E621}" sibTransId="{AFA64B87-807A-450C-9E3B-F19B193E01E7}"/>
    <dgm:cxn modelId="{D571DC0A-C9D4-4E58-86B0-6D6978BA68B9}" type="presOf" srcId="{A532ED07-6753-4948-B0D9-B63F2F6FF565}" destId="{7DFFB665-EE30-4469-BDC8-3D0D0E04B170}" srcOrd="1" destOrd="0" presId="urn:microsoft.com/office/officeart/2005/8/layout/vList4#4"/>
    <dgm:cxn modelId="{B9171507-FD1C-4416-8680-2990B99DF92F}" type="presOf" srcId="{A532ED07-6753-4948-B0D9-B63F2F6FF565}" destId="{12AC9544-78D1-4293-879F-4E46A883F974}" srcOrd="0" destOrd="0" presId="urn:microsoft.com/office/officeart/2005/8/layout/vList4#4"/>
    <dgm:cxn modelId="{DD73C91D-823D-4A3B-B6BB-399BC42E24F0}" type="presOf" srcId="{D6F6188A-CC26-4B3D-BC60-3A75569F8F82}" destId="{E5226EE5-150D-4073-9427-4B13DDFE8CAA}" srcOrd="1" destOrd="0" presId="urn:microsoft.com/office/officeart/2005/8/layout/vList4#4"/>
    <dgm:cxn modelId="{037A9710-B073-4DED-9967-B885A054C2E8}" type="presParOf" srcId="{480084BE-E68B-4EE8-BDDF-FC31C1E26CA3}" destId="{F70F8991-6351-48A1-8175-3B01036EBA5A}" srcOrd="0" destOrd="0" presId="urn:microsoft.com/office/officeart/2005/8/layout/vList4#4"/>
    <dgm:cxn modelId="{4B9B5AD0-D053-40B2-B52B-E146DF360644}" type="presParOf" srcId="{F70F8991-6351-48A1-8175-3B01036EBA5A}" destId="{5F2C69F3-A58B-4155-96B4-725DE21BB435}" srcOrd="0" destOrd="0" presId="urn:microsoft.com/office/officeart/2005/8/layout/vList4#4"/>
    <dgm:cxn modelId="{82FDAC5F-5AD8-44BF-BE20-797CE58CCCAC}" type="presParOf" srcId="{F70F8991-6351-48A1-8175-3B01036EBA5A}" destId="{5BC038FD-0412-4BF9-A6CF-66D7851B08B6}" srcOrd="1" destOrd="0" presId="urn:microsoft.com/office/officeart/2005/8/layout/vList4#4"/>
    <dgm:cxn modelId="{FCCADA04-453A-43D8-89C9-21A4AD136330}" type="presParOf" srcId="{F70F8991-6351-48A1-8175-3B01036EBA5A}" destId="{CB495898-7444-404F-A52D-A4D7A8FA83E1}" srcOrd="2" destOrd="0" presId="urn:microsoft.com/office/officeart/2005/8/layout/vList4#4"/>
    <dgm:cxn modelId="{C9DFB3F2-5477-431D-8160-340640DA5B26}" type="presParOf" srcId="{480084BE-E68B-4EE8-BDDF-FC31C1E26CA3}" destId="{A084FD63-E38A-420D-95C0-C540C9F39C86}" srcOrd="1" destOrd="0" presId="urn:microsoft.com/office/officeart/2005/8/layout/vList4#4"/>
    <dgm:cxn modelId="{4B4980D6-53AF-4FB3-B190-92DFA79BED29}" type="presParOf" srcId="{480084BE-E68B-4EE8-BDDF-FC31C1E26CA3}" destId="{53685D9E-8EE1-44E3-AF27-9E646B4A24B4}" srcOrd="2" destOrd="0" presId="urn:microsoft.com/office/officeart/2005/8/layout/vList4#4"/>
    <dgm:cxn modelId="{A49AF093-709A-4D04-B87F-F445CC08CDD9}" type="presParOf" srcId="{53685D9E-8EE1-44E3-AF27-9E646B4A24B4}" destId="{2BD55788-F155-471D-8A24-F775FFF680CA}" srcOrd="0" destOrd="0" presId="urn:microsoft.com/office/officeart/2005/8/layout/vList4#4"/>
    <dgm:cxn modelId="{C1FEF298-70AC-46D7-8A30-D3CE98ABF903}" type="presParOf" srcId="{53685D9E-8EE1-44E3-AF27-9E646B4A24B4}" destId="{DB665CE8-B37A-447F-8184-11D9E5CBC948}" srcOrd="1" destOrd="0" presId="urn:microsoft.com/office/officeart/2005/8/layout/vList4#4"/>
    <dgm:cxn modelId="{0B64D305-6C45-4B02-BE3C-4FF4A56BC07A}" type="presParOf" srcId="{53685D9E-8EE1-44E3-AF27-9E646B4A24B4}" destId="{E5226EE5-150D-4073-9427-4B13DDFE8CAA}" srcOrd="2" destOrd="0" presId="urn:microsoft.com/office/officeart/2005/8/layout/vList4#4"/>
    <dgm:cxn modelId="{2E4EF2A0-0490-4121-BB59-40A591E18BD3}" type="presParOf" srcId="{480084BE-E68B-4EE8-BDDF-FC31C1E26CA3}" destId="{C9F308BF-D29D-46C6-AF4C-01D058991503}" srcOrd="3" destOrd="0" presId="urn:microsoft.com/office/officeart/2005/8/layout/vList4#4"/>
    <dgm:cxn modelId="{829D453B-236E-42B5-BAA9-B556A8BA708D}" type="presParOf" srcId="{480084BE-E68B-4EE8-BDDF-FC31C1E26CA3}" destId="{96461B1D-EE91-42CE-BB33-7B2D01D375A3}" srcOrd="4" destOrd="0" presId="urn:microsoft.com/office/officeart/2005/8/layout/vList4#4"/>
    <dgm:cxn modelId="{2F47F633-87F6-402B-8DDB-3AAD2C48720F}" type="presParOf" srcId="{96461B1D-EE91-42CE-BB33-7B2D01D375A3}" destId="{12AC9544-78D1-4293-879F-4E46A883F974}" srcOrd="0" destOrd="0" presId="urn:microsoft.com/office/officeart/2005/8/layout/vList4#4"/>
    <dgm:cxn modelId="{C36375D2-8AD6-47F9-9DAC-A7282FAB8C50}" type="presParOf" srcId="{96461B1D-EE91-42CE-BB33-7B2D01D375A3}" destId="{61CE13EC-921D-4E85-8C36-5919C54AA2E2}" srcOrd="1" destOrd="0" presId="urn:microsoft.com/office/officeart/2005/8/layout/vList4#4"/>
    <dgm:cxn modelId="{49D021AF-70A2-4C78-9C97-0472B4FEDB00}" type="presParOf" srcId="{96461B1D-EE91-42CE-BB33-7B2D01D375A3}" destId="{7DFFB665-EE30-4469-BDC8-3D0D0E04B170}"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B2FB0-9FF4-4F23-BDCF-AC5EDEB0DB05}">
      <dsp:nvSpPr>
        <dsp:cNvPr id="0" name=""/>
        <dsp:cNvSpPr/>
      </dsp:nvSpPr>
      <dsp:spPr>
        <a:xfrm>
          <a:off x="0" y="100892"/>
          <a:ext cx="8072494" cy="3903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a:t>Степень покрытия предметной области в базе данных</a:t>
          </a:r>
        </a:p>
      </dsp:txBody>
      <dsp:txXfrm>
        <a:off x="19056" y="119948"/>
        <a:ext cx="8034382" cy="352259"/>
      </dsp:txXfrm>
    </dsp:sp>
    <dsp:sp modelId="{B255A1F6-4F03-4C3A-893A-DFA0DC9F7ECB}">
      <dsp:nvSpPr>
        <dsp:cNvPr id="0" name=""/>
        <dsp:cNvSpPr/>
      </dsp:nvSpPr>
      <dsp:spPr>
        <a:xfrm>
          <a:off x="0" y="549261"/>
          <a:ext cx="8072494" cy="4159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a:t>Объем и предметная область журнала</a:t>
          </a:r>
        </a:p>
      </dsp:txBody>
      <dsp:txXfrm>
        <a:off x="20305" y="569566"/>
        <a:ext cx="8031884" cy="375334"/>
      </dsp:txXfrm>
    </dsp:sp>
    <dsp:sp modelId="{A61420FF-80E5-4001-8A14-5258B89B64A8}">
      <dsp:nvSpPr>
        <dsp:cNvPr id="0" name=""/>
        <dsp:cNvSpPr/>
      </dsp:nvSpPr>
      <dsp:spPr>
        <a:xfrm>
          <a:off x="0" y="1035646"/>
          <a:ext cx="8072494" cy="3565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a:t>Параметры берутся относительно среднего значения по базе</a:t>
          </a:r>
        </a:p>
      </dsp:txBody>
      <dsp:txXfrm>
        <a:off x="17406" y="1053052"/>
        <a:ext cx="8037682" cy="321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345" tIns="46172" rIns="92345" bIns="46172" numCol="1" anchor="t" anchorCtr="0" compatLnSpc="1">
            <a:prstTxWarp prst="textNoShape">
              <a:avLst/>
            </a:prstTxWarp>
          </a:bodyPr>
          <a:lstStyle>
            <a:lvl1pPr defTabSz="923925">
              <a:defRPr b="0">
                <a:latin typeface="Times New Roman" pitchFamily="18" charset="0"/>
                <a:ea typeface="+mn-ea"/>
                <a:cs typeface="+mn-cs"/>
              </a:defRPr>
            </a:lvl1pPr>
          </a:lstStyle>
          <a:p>
            <a:pPr>
              <a:defRPr/>
            </a:pPr>
            <a:endParaRPr lang="en-GB" altLang="zh-CN"/>
          </a:p>
        </p:txBody>
      </p:sp>
      <p:sp>
        <p:nvSpPr>
          <p:cNvPr id="717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345" tIns="46172" rIns="92345" bIns="46172" numCol="1" anchor="t" anchorCtr="0" compatLnSpc="1">
            <a:prstTxWarp prst="textNoShape">
              <a:avLst/>
            </a:prstTxWarp>
          </a:bodyPr>
          <a:lstStyle>
            <a:lvl1pPr algn="r" defTabSz="923925">
              <a:defRPr b="0">
                <a:latin typeface="Times New Roman" pitchFamily="18" charset="0"/>
                <a:ea typeface="+mn-ea"/>
                <a:cs typeface="+mn-cs"/>
              </a:defRPr>
            </a:lvl1pPr>
          </a:lstStyle>
          <a:p>
            <a:pPr>
              <a:defRPr/>
            </a:pPr>
            <a:endParaRPr lang="en-GB" altLang="zh-CN"/>
          </a:p>
        </p:txBody>
      </p:sp>
      <p:sp>
        <p:nvSpPr>
          <p:cNvPr id="717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345" tIns="46172" rIns="92345" bIns="46172" numCol="1" anchor="b" anchorCtr="0" compatLnSpc="1">
            <a:prstTxWarp prst="textNoShape">
              <a:avLst/>
            </a:prstTxWarp>
          </a:bodyPr>
          <a:lstStyle>
            <a:lvl1pPr defTabSz="923925">
              <a:defRPr b="0">
                <a:latin typeface="Times New Roman" pitchFamily="18" charset="0"/>
                <a:ea typeface="+mn-ea"/>
                <a:cs typeface="+mn-cs"/>
              </a:defRPr>
            </a:lvl1pPr>
          </a:lstStyle>
          <a:p>
            <a:pPr>
              <a:defRPr/>
            </a:pPr>
            <a:endParaRPr lang="en-GB" altLang="zh-CN"/>
          </a:p>
        </p:txBody>
      </p:sp>
      <p:sp>
        <p:nvSpPr>
          <p:cNvPr id="7173"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345" tIns="46172" rIns="92345" bIns="46172" numCol="1" anchor="b" anchorCtr="0" compatLnSpc="1">
            <a:prstTxWarp prst="textNoShape">
              <a:avLst/>
            </a:prstTxWarp>
          </a:bodyPr>
          <a:lstStyle>
            <a:lvl1pPr algn="r" defTabSz="923925">
              <a:defRPr b="0">
                <a:cs typeface="Arial" pitchFamily="34" charset="0"/>
              </a:defRPr>
            </a:lvl1pPr>
          </a:lstStyle>
          <a:p>
            <a:pPr>
              <a:defRPr/>
            </a:pPr>
            <a:fld id="{AC1C3B43-7E09-49E6-89C3-DFADDB51E0C5}" type="slidenum">
              <a:rPr lang="zh-CN" altLang="en-GB"/>
              <a:pPr>
                <a:defRPr/>
              </a:pPr>
              <a:t>‹#›</a:t>
            </a:fld>
            <a:endParaRPr lang="en-GB" altLang="zh-CN"/>
          </a:p>
        </p:txBody>
      </p:sp>
    </p:spTree>
    <p:extLst>
      <p:ext uri="{BB962C8B-B14F-4D97-AF65-F5344CB8AC3E}">
        <p14:creationId xmlns:p14="http://schemas.microsoft.com/office/powerpoint/2010/main" val="2313491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345" tIns="46172" rIns="92345" bIns="46172" numCol="1" anchor="t" anchorCtr="0" compatLnSpc="1">
            <a:prstTxWarp prst="textNoShape">
              <a:avLst/>
            </a:prstTxWarp>
          </a:bodyPr>
          <a:lstStyle>
            <a:lvl1pPr defTabSz="923925">
              <a:defRPr b="0">
                <a:latin typeface="Times New Roman" pitchFamily="18" charset="0"/>
                <a:ea typeface="+mn-ea"/>
                <a:cs typeface="+mn-cs"/>
              </a:defRPr>
            </a:lvl1pPr>
          </a:lstStyle>
          <a:p>
            <a:pPr>
              <a:defRPr/>
            </a:pPr>
            <a:endParaRPr lang="en-GB" altLang="zh-CN"/>
          </a:p>
        </p:txBody>
      </p:sp>
      <p:sp>
        <p:nvSpPr>
          <p:cNvPr id="512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345" tIns="46172" rIns="92345" bIns="46172" numCol="1" anchor="t" anchorCtr="0" compatLnSpc="1">
            <a:prstTxWarp prst="textNoShape">
              <a:avLst/>
            </a:prstTxWarp>
          </a:bodyPr>
          <a:lstStyle>
            <a:lvl1pPr algn="r" defTabSz="923925">
              <a:defRPr b="0">
                <a:latin typeface="Times New Roman" pitchFamily="18" charset="0"/>
                <a:ea typeface="+mn-ea"/>
                <a:cs typeface="+mn-cs"/>
              </a:defRPr>
            </a:lvl1pPr>
          </a:lstStyle>
          <a:p>
            <a:pPr>
              <a:defRPr/>
            </a:pPr>
            <a:endParaRPr lang="en-GB" altLang="zh-CN"/>
          </a:p>
        </p:txBody>
      </p:sp>
      <p:sp>
        <p:nvSpPr>
          <p:cNvPr id="133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2345" tIns="46172" rIns="92345" bIns="46172" numCol="1" anchor="t" anchorCtr="0" compatLnSpc="1">
            <a:prstTxWarp prst="textNoShape">
              <a:avLst/>
            </a:prstTxWarp>
          </a:bodyPr>
          <a:lstStyle/>
          <a:p>
            <a:pPr lvl="0"/>
            <a:r>
              <a:rPr lang="en-GB" altLang="zh-CN" noProof="0" smtClean="0"/>
              <a:t>Click to edit Master text styles</a:t>
            </a:r>
          </a:p>
          <a:p>
            <a:pPr lvl="1"/>
            <a:r>
              <a:rPr lang="en-GB" altLang="zh-CN" noProof="0" smtClean="0"/>
              <a:t>Second level</a:t>
            </a:r>
          </a:p>
          <a:p>
            <a:pPr lvl="2"/>
            <a:r>
              <a:rPr lang="en-GB" altLang="zh-CN" noProof="0" smtClean="0"/>
              <a:t>Third level</a:t>
            </a:r>
          </a:p>
          <a:p>
            <a:pPr lvl="3"/>
            <a:r>
              <a:rPr lang="en-GB" altLang="zh-CN" noProof="0" smtClean="0"/>
              <a:t>Fourth level</a:t>
            </a:r>
          </a:p>
          <a:p>
            <a:pPr lvl="4"/>
            <a:r>
              <a:rPr lang="en-GB" altLang="zh-CN" noProof="0" smtClean="0"/>
              <a:t>Fifth level</a:t>
            </a:r>
          </a:p>
        </p:txBody>
      </p:sp>
      <p:sp>
        <p:nvSpPr>
          <p:cNvPr id="512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345" tIns="46172" rIns="92345" bIns="46172" numCol="1" anchor="b" anchorCtr="0" compatLnSpc="1">
            <a:prstTxWarp prst="textNoShape">
              <a:avLst/>
            </a:prstTxWarp>
          </a:bodyPr>
          <a:lstStyle>
            <a:lvl1pPr defTabSz="923925">
              <a:defRPr b="0">
                <a:latin typeface="Times New Roman" pitchFamily="18" charset="0"/>
                <a:ea typeface="+mn-ea"/>
                <a:cs typeface="+mn-cs"/>
              </a:defRPr>
            </a:lvl1pPr>
          </a:lstStyle>
          <a:p>
            <a:pPr>
              <a:defRPr/>
            </a:pPr>
            <a:endParaRPr lang="en-GB" altLang="zh-CN"/>
          </a:p>
        </p:txBody>
      </p:sp>
      <p:sp>
        <p:nvSpPr>
          <p:cNvPr id="512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345" tIns="46172" rIns="92345" bIns="46172" numCol="1" anchor="b" anchorCtr="0" compatLnSpc="1">
            <a:prstTxWarp prst="textNoShape">
              <a:avLst/>
            </a:prstTxWarp>
          </a:bodyPr>
          <a:lstStyle>
            <a:lvl1pPr algn="r" defTabSz="923925">
              <a:defRPr b="0">
                <a:cs typeface="Arial" pitchFamily="34" charset="0"/>
              </a:defRPr>
            </a:lvl1pPr>
          </a:lstStyle>
          <a:p>
            <a:pPr>
              <a:defRPr/>
            </a:pPr>
            <a:fld id="{4DE21F6C-53F2-4FFE-884E-F450854FDBB8}" type="slidenum">
              <a:rPr lang="zh-CN" altLang="en-GB"/>
              <a:pPr>
                <a:defRPr/>
              </a:pPr>
              <a:t>‹#›</a:t>
            </a:fld>
            <a:endParaRPr lang="en-GB" altLang="zh-CN"/>
          </a:p>
        </p:txBody>
      </p:sp>
    </p:spTree>
    <p:extLst>
      <p:ext uri="{BB962C8B-B14F-4D97-AF65-F5344CB8AC3E}">
        <p14:creationId xmlns:p14="http://schemas.microsoft.com/office/powerpoint/2010/main" val="2664498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Arial" charset="0"/>
        <a:cs typeface="Arial"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Arial" charset="0"/>
        <a:cs typeface="Arial" pitchFamily="34"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Arial" charset="0"/>
        <a:cs typeface="Arial" pitchFamily="34"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Arial" charset="0"/>
        <a:cs typeface="Arial" pitchFamily="34"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journalfinder.elsevier.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284" fontAlgn="base">
              <a:spcBef>
                <a:spcPct val="0"/>
              </a:spcBef>
              <a:spcAft>
                <a:spcPct val="0"/>
              </a:spcAft>
              <a:defRPr/>
            </a:pPr>
            <a:endParaRPr lang="en-US"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t>1</a:t>
            </a:fld>
            <a:endParaRPr lang="en-GB"/>
          </a:p>
        </p:txBody>
      </p:sp>
    </p:spTree>
    <p:extLst>
      <p:ext uri="{BB962C8B-B14F-4D97-AF65-F5344CB8AC3E}">
        <p14:creationId xmlns:p14="http://schemas.microsoft.com/office/powerpoint/2010/main" val="176798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smtClean="0">
              <a:cs typeface="Arial" charset="0"/>
            </a:endParaRPr>
          </a:p>
        </p:txBody>
      </p:sp>
    </p:spTree>
    <p:extLst>
      <p:ext uri="{BB962C8B-B14F-4D97-AF65-F5344CB8AC3E}">
        <p14:creationId xmlns:p14="http://schemas.microsoft.com/office/powerpoint/2010/main" val="1530289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kumimoji="0" lang="ru-RU" altLang="en-US" dirty="0" smtClean="0">
                <a:cs typeface="Arial" charset="0"/>
              </a:rPr>
              <a:t>Вся</a:t>
            </a:r>
            <a:r>
              <a:rPr kumimoji="0" lang="ru-RU" altLang="en-US" baseline="0" dirty="0" smtClean="0">
                <a:cs typeface="Arial" charset="0"/>
              </a:rPr>
              <a:t> реферетивная информация о журналах и книгах </a:t>
            </a:r>
            <a:r>
              <a:rPr kumimoji="0" lang="en-GB" altLang="en-US" baseline="0" dirty="0" smtClean="0">
                <a:cs typeface="Arial" charset="0"/>
              </a:rPr>
              <a:t>Elsevier </a:t>
            </a:r>
            <a:r>
              <a:rPr kumimoji="0" lang="ru-RU" altLang="en-US" baseline="0" dirty="0" smtClean="0">
                <a:cs typeface="Arial" charset="0"/>
              </a:rPr>
              <a:t>находится в открытом доступе на сайте </a:t>
            </a:r>
            <a:r>
              <a:rPr kumimoji="0" lang="en-GB" altLang="en-US" baseline="0" dirty="0" smtClean="0">
                <a:cs typeface="Arial" charset="0"/>
              </a:rPr>
              <a:t>www.sciencedirect.com</a:t>
            </a:r>
            <a:r>
              <a:rPr kumimoji="0" lang="ru-RU" altLang="en-US" baseline="0" dirty="0" smtClean="0">
                <a:cs typeface="Arial" charset="0"/>
              </a:rPr>
              <a:t>.</a:t>
            </a:r>
          </a:p>
          <a:p>
            <a:pPr eaLnBrk="1" hangingPunct="1"/>
            <a:r>
              <a:rPr kumimoji="0" lang="ru-RU" altLang="en-US" baseline="0" dirty="0" smtClean="0">
                <a:cs typeface="Arial" charset="0"/>
              </a:rPr>
              <a:t>Совсем недавно база данных обновила свой дизайн, став визуально проще и чище, сфокусировав на основном – поиске научной информации.</a:t>
            </a:r>
          </a:p>
          <a:p>
            <a:pPr eaLnBrk="1" hangingPunct="1"/>
            <a:r>
              <a:rPr kumimoji="0" lang="ru-RU" altLang="en-US" baseline="0" dirty="0" smtClean="0">
                <a:cs typeface="Arial" charset="0"/>
              </a:rPr>
              <a:t>Современный интерфейс позволяет использовать </a:t>
            </a:r>
            <a:r>
              <a:rPr kumimoji="0" lang="en-GB" altLang="en-US" baseline="0" dirty="0" smtClean="0">
                <a:cs typeface="Arial" charset="0"/>
              </a:rPr>
              <a:t>ScienceDirect </a:t>
            </a:r>
            <a:r>
              <a:rPr kumimoji="0" lang="ru-RU" altLang="en-US" baseline="0" dirty="0" smtClean="0">
                <a:cs typeface="Arial" charset="0"/>
              </a:rPr>
              <a:t>не только на экране компьютера, но и на экране смартфона и планшета.</a:t>
            </a:r>
            <a:endParaRPr kumimoji="0" lang="ru-RU" altLang="en-US" dirty="0" smtClean="0">
              <a:cs typeface="Arial" charset="0"/>
            </a:endParaRPr>
          </a:p>
        </p:txBody>
      </p:sp>
    </p:spTree>
    <p:extLst>
      <p:ext uri="{BB962C8B-B14F-4D97-AF65-F5344CB8AC3E}">
        <p14:creationId xmlns:p14="http://schemas.microsoft.com/office/powerpoint/2010/main" val="1539590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CC6AAA36-262F-4D9A-BD03-1ECFC7FE70BF}" type="slidenum">
              <a:rPr lang="zh-CN" altLang="en-GB" b="0" smtClean="0"/>
              <a:pPr eaLnBrk="1" hangingPunct="1"/>
              <a:t>21</a:t>
            </a:fld>
            <a:endParaRPr lang="en-GB" altLang="zh-CN" b="0" smtClean="0"/>
          </a:p>
        </p:txBody>
      </p:sp>
    </p:spTree>
    <p:extLst>
      <p:ext uri="{BB962C8B-B14F-4D97-AF65-F5344CB8AC3E}">
        <p14:creationId xmlns:p14="http://schemas.microsoft.com/office/powerpoint/2010/main" val="549436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1BBBD14A-499A-40DF-AA4B-A86949DEA646}" type="slidenum">
              <a:rPr lang="zh-CN" altLang="en-US" b="0" smtClean="0"/>
              <a:pPr eaLnBrk="1" hangingPunct="1"/>
              <a:t>22</a:t>
            </a:fld>
            <a:endParaRPr lang="en-US" altLang="zh-CN" b="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en-US" altLang="zh-CN" smtClean="0">
              <a:ea typeface="SimSun" pitchFamily="2" charset="-122"/>
              <a:cs typeface="Arial" pitchFamily="34" charset="0"/>
            </a:endParaRPr>
          </a:p>
        </p:txBody>
      </p:sp>
    </p:spTree>
    <p:extLst>
      <p:ext uri="{BB962C8B-B14F-4D97-AF65-F5344CB8AC3E}">
        <p14:creationId xmlns:p14="http://schemas.microsoft.com/office/powerpoint/2010/main" val="2057708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itchFamily="34" charset="0"/>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1654892E-6143-4D34-810F-A9DC7294DD33}" type="slidenum">
              <a:rPr lang="zh-CN" altLang="en-GB" b="0" smtClean="0"/>
              <a:pPr eaLnBrk="1" hangingPunct="1"/>
              <a:t>23</a:t>
            </a:fld>
            <a:endParaRPr lang="en-GB" altLang="zh-CN" b="0" smtClean="0"/>
          </a:p>
        </p:txBody>
      </p:sp>
    </p:spTree>
    <p:extLst>
      <p:ext uri="{BB962C8B-B14F-4D97-AF65-F5344CB8AC3E}">
        <p14:creationId xmlns:p14="http://schemas.microsoft.com/office/powerpoint/2010/main" val="3593690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eaLnBrk="1" hangingPunct="1"/>
            <a:endParaRPr lang="en-US" sz="1200" dirty="0" smtClean="0">
              <a:latin typeface="+mn-lt"/>
            </a:endParaRPr>
          </a:p>
        </p:txBody>
      </p:sp>
      <p:sp>
        <p:nvSpPr>
          <p:cNvPr id="4" name="Slide Number Placeholder 3"/>
          <p:cNvSpPr>
            <a:spLocks noGrp="1"/>
          </p:cNvSpPr>
          <p:nvPr>
            <p:ph type="sldNum" sz="quarter" idx="10"/>
          </p:nvPr>
        </p:nvSpPr>
        <p:spPr/>
        <p:txBody>
          <a:bodyPr/>
          <a:lstStyle/>
          <a:p>
            <a:fld id="{958B5E41-5FC2-49C5-ADA1-A458E21D9A43}" type="slidenum">
              <a:rPr lang="en-GB" smtClean="0"/>
              <a:t>24</a:t>
            </a:fld>
            <a:endParaRPr lang="en-GB"/>
          </a:p>
        </p:txBody>
      </p:sp>
    </p:spTree>
    <p:extLst>
      <p:ext uri="{BB962C8B-B14F-4D97-AF65-F5344CB8AC3E}">
        <p14:creationId xmlns:p14="http://schemas.microsoft.com/office/powerpoint/2010/main" val="4097796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eaLnBrk="1" hangingPunct="1"/>
            <a:endParaRPr lang="en-US" sz="1200" dirty="0" smtClean="0">
              <a:latin typeface="+mn-lt"/>
            </a:endParaRPr>
          </a:p>
        </p:txBody>
      </p:sp>
      <p:sp>
        <p:nvSpPr>
          <p:cNvPr id="4" name="Slide Number Placeholder 3"/>
          <p:cNvSpPr>
            <a:spLocks noGrp="1"/>
          </p:cNvSpPr>
          <p:nvPr>
            <p:ph type="sldNum" sz="quarter" idx="10"/>
          </p:nvPr>
        </p:nvSpPr>
        <p:spPr/>
        <p:txBody>
          <a:bodyPr/>
          <a:lstStyle/>
          <a:p>
            <a:fld id="{958B5E41-5FC2-49C5-ADA1-A458E21D9A43}" type="slidenum">
              <a:rPr lang="en-GB" smtClean="0"/>
              <a:t>25</a:t>
            </a:fld>
            <a:endParaRPr lang="en-GB"/>
          </a:p>
        </p:txBody>
      </p:sp>
    </p:spTree>
    <p:extLst>
      <p:ext uri="{BB962C8B-B14F-4D97-AF65-F5344CB8AC3E}">
        <p14:creationId xmlns:p14="http://schemas.microsoft.com/office/powerpoint/2010/main" val="4097796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eaLnBrk="1" hangingPunct="1"/>
            <a:endParaRPr lang="en-US" sz="1200" dirty="0" smtClean="0">
              <a:latin typeface="+mn-lt"/>
            </a:endParaRPr>
          </a:p>
        </p:txBody>
      </p:sp>
      <p:sp>
        <p:nvSpPr>
          <p:cNvPr id="4" name="Slide Number Placeholder 3"/>
          <p:cNvSpPr>
            <a:spLocks noGrp="1"/>
          </p:cNvSpPr>
          <p:nvPr>
            <p:ph type="sldNum" sz="quarter" idx="10"/>
          </p:nvPr>
        </p:nvSpPr>
        <p:spPr/>
        <p:txBody>
          <a:bodyPr/>
          <a:lstStyle/>
          <a:p>
            <a:fld id="{958B5E41-5FC2-49C5-ADA1-A458E21D9A43}" type="slidenum">
              <a:rPr lang="en-GB" smtClean="0"/>
              <a:t>26</a:t>
            </a:fld>
            <a:endParaRPr lang="en-GB"/>
          </a:p>
        </p:txBody>
      </p:sp>
    </p:spTree>
    <p:extLst>
      <p:ext uri="{BB962C8B-B14F-4D97-AF65-F5344CB8AC3E}">
        <p14:creationId xmlns:p14="http://schemas.microsoft.com/office/powerpoint/2010/main" val="4097796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6230F981-7447-4CDB-99D6-778CB2F7B038}" type="slidenum">
              <a:rPr lang="en-US" altLang="en-US" b="0" smtClean="0">
                <a:ea typeface="SimSun" pitchFamily="2" charset="-122"/>
              </a:rPr>
              <a:pPr eaLnBrk="1" hangingPunct="1"/>
              <a:t>27</a:t>
            </a:fld>
            <a:endParaRPr lang="en-US" altLang="en-US" b="0" smtClean="0">
              <a:ea typeface="SimSun" pitchFamily="2" charset="-122"/>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701675" y="4418013"/>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kumimoji="0" lang="en-US" altLang="en-US" dirty="0" smtClean="0">
                <a:cs typeface="Arial" pitchFamily="34" charset="0"/>
              </a:rPr>
              <a:t>This chart shows how the different article types get treated and used differently with review articles being much more highly cited than full articles or conference papers.  </a:t>
            </a:r>
          </a:p>
          <a:p>
            <a:pPr>
              <a:spcBef>
                <a:spcPct val="50000"/>
              </a:spcBef>
            </a:pPr>
            <a:endParaRPr kumimoji="0" lang="en-GB" altLang="en-US" dirty="0" smtClean="0">
              <a:cs typeface="Arial" pitchFamily="34" charset="0"/>
            </a:endParaRPr>
          </a:p>
          <a:p>
            <a:pPr>
              <a:spcBef>
                <a:spcPct val="50000"/>
              </a:spcBef>
            </a:pPr>
            <a:r>
              <a:rPr kumimoji="0" lang="en-GB" altLang="en-US" dirty="0" smtClean="0">
                <a:cs typeface="Arial" pitchFamily="34" charset="0"/>
              </a:rPr>
              <a:t>[Note: This data was based on articles published 1996 (in English) in Materials Science journals or conference proceedings]</a:t>
            </a:r>
          </a:p>
        </p:txBody>
      </p:sp>
    </p:spTree>
    <p:extLst>
      <p:ext uri="{BB962C8B-B14F-4D97-AF65-F5344CB8AC3E}">
        <p14:creationId xmlns:p14="http://schemas.microsoft.com/office/powerpoint/2010/main" val="654865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0C0B5390-9B40-44FE-B969-9ECB8AAE9906}" type="slidenum">
              <a:rPr lang="zh-CN" altLang="en-US" b="0" smtClean="0"/>
              <a:pPr eaLnBrk="1" hangingPunct="1"/>
              <a:t>28</a:t>
            </a:fld>
            <a:endParaRPr lang="en-US" altLang="zh-CN" b="0"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en-US" altLang="zh-CN" smtClean="0">
                <a:ea typeface="SimSun" pitchFamily="2" charset="-122"/>
                <a:cs typeface="Arial" pitchFamily="34" charset="0"/>
              </a:rPr>
              <a:t>Some journal will publish no more than one article from the non-English speaking region or from the developing countries in one year. Avoid submitting to such journals unless you are really outstanding…   ARNOUT: seriously? That sounds like unacceptable discrimination. Do you have any concrete examples?</a:t>
            </a:r>
          </a:p>
        </p:txBody>
      </p:sp>
    </p:spTree>
    <p:extLst>
      <p:ext uri="{BB962C8B-B14F-4D97-AF65-F5344CB8AC3E}">
        <p14:creationId xmlns:p14="http://schemas.microsoft.com/office/powerpoint/2010/main" val="97203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ru-RU" altLang="en-US" smtClean="0">
              <a:cs typeface="Arial" pitchFamily="34" charset="0"/>
            </a:endParaRPr>
          </a:p>
        </p:txBody>
      </p:sp>
    </p:spTree>
    <p:extLst>
      <p:ext uri="{BB962C8B-B14F-4D97-AF65-F5344CB8AC3E}">
        <p14:creationId xmlns:p14="http://schemas.microsoft.com/office/powerpoint/2010/main" val="4125804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zh-CN" smtClean="0">
                <a:solidFill>
                  <a:srgbClr val="24789E"/>
                </a:solidFill>
                <a:latin typeface="Arial" pitchFamily="34" charset="0"/>
                <a:ea typeface="SimSun" pitchFamily="2" charset="-122"/>
                <a:cs typeface="Arial" pitchFamily="34" charset="0"/>
              </a:rPr>
              <a:t>Ask help from your supervisor or colleagues. Your </a:t>
            </a:r>
            <a:r>
              <a:rPr lang="en-US" altLang="zh-CN" sz="1100" smtClean="0">
                <a:solidFill>
                  <a:srgbClr val="24789E"/>
                </a:solidFill>
                <a:latin typeface="Arial" pitchFamily="34" charset="0"/>
                <a:ea typeface="SimSun" pitchFamily="2" charset="-122"/>
                <a:cs typeface="Arial" pitchFamily="34" charset="0"/>
              </a:rPr>
              <a:t>supervisor, who is often a co-author, has co-responsibility for your work.</a:t>
            </a:r>
          </a:p>
          <a:p>
            <a:pPr algn="just">
              <a:lnSpc>
                <a:spcPct val="90000"/>
              </a:lnSpc>
            </a:pPr>
            <a:endParaRPr lang="en-US" altLang="zh-CN" smtClean="0">
              <a:solidFill>
                <a:srgbClr val="24789E"/>
              </a:solidFill>
              <a:latin typeface="Arial" pitchFamily="34" charset="0"/>
              <a:ea typeface="SimSun" pitchFamily="2" charset="-122"/>
              <a:cs typeface="Arial" pitchFamily="34" charset="0"/>
            </a:endParaRPr>
          </a:p>
          <a:p>
            <a:pPr>
              <a:lnSpc>
                <a:spcPct val="90000"/>
              </a:lnSpc>
            </a:pPr>
            <a:r>
              <a:rPr lang="en-US" altLang="zh-CN" smtClean="0">
                <a:solidFill>
                  <a:srgbClr val="24789E"/>
                </a:solidFill>
                <a:latin typeface="Arial" pitchFamily="34" charset="0"/>
                <a:ea typeface="SimSun" pitchFamily="2" charset="-122"/>
                <a:cs typeface="Arial" pitchFamily="34" charset="0"/>
              </a:rPr>
              <a:t>DO NOT gamble by submitting your manuscript to more than one journal at a time. </a:t>
            </a:r>
            <a:r>
              <a:rPr lang="en-US" altLang="zh-CN" sz="1100" smtClean="0">
                <a:solidFill>
                  <a:srgbClr val="24789E"/>
                </a:solidFill>
                <a:latin typeface="Arial" pitchFamily="34" charset="0"/>
                <a:ea typeface="SimSun" pitchFamily="2" charset="-122"/>
                <a:cs typeface="Arial" pitchFamily="34" charset="0"/>
              </a:rPr>
              <a:t>International ethics standards prohibit multiple or simultaneous submissions, and editors find out! </a:t>
            </a:r>
          </a:p>
          <a:p>
            <a:pPr>
              <a:lnSpc>
                <a:spcPct val="90000"/>
              </a:lnSpc>
            </a:pPr>
            <a:endParaRPr lang="en-GB" altLang="zh-CN" sz="1100" smtClean="0">
              <a:solidFill>
                <a:srgbClr val="24789E"/>
              </a:solidFill>
              <a:latin typeface="Arial" pitchFamily="34" charset="0"/>
              <a:ea typeface="SimSun" pitchFamily="2" charset="-122"/>
              <a:cs typeface="Arial" pitchFamily="34" charset="0"/>
            </a:endParaRPr>
          </a:p>
          <a:p>
            <a:r>
              <a:rPr lang="en-GB" altLang="zh-CN" smtClean="0">
                <a:solidFill>
                  <a:srgbClr val="24789E"/>
                </a:solidFill>
                <a:latin typeface="Arial" pitchFamily="34" charset="0"/>
                <a:ea typeface="SimSun" pitchFamily="2" charset="-122"/>
                <a:cs typeface="Arial" pitchFamily="34" charset="0"/>
              </a:rPr>
              <a:t>TIP: </a:t>
            </a:r>
            <a:r>
              <a:rPr lang="en-US" altLang="zh-CN" smtClean="0">
                <a:solidFill>
                  <a:srgbClr val="24789E"/>
                </a:solidFill>
                <a:latin typeface="Arial" pitchFamily="34" charset="0"/>
                <a:ea typeface="SimSun" pitchFamily="2" charset="-122"/>
                <a:cs typeface="Arial" pitchFamily="34" charset="0"/>
              </a:rPr>
              <a:t>Articles in your references will likely lead you to the right journal.</a:t>
            </a:r>
          </a:p>
          <a:p>
            <a:pPr>
              <a:lnSpc>
                <a:spcPct val="90000"/>
              </a:lnSpc>
            </a:pPr>
            <a:endParaRPr lang="zh-CN" altLang="en-US" sz="1100" smtClean="0">
              <a:solidFill>
                <a:srgbClr val="24789E"/>
              </a:solidFill>
              <a:latin typeface="Arial" pitchFamily="34" charset="0"/>
              <a:ea typeface="SimSun" pitchFamily="2" charset="-122"/>
              <a:cs typeface="Arial" pitchFamily="34" charset="0"/>
            </a:endParaRPr>
          </a:p>
          <a:p>
            <a:endParaRPr lang="en-US" altLang="en-US" smtClean="0">
              <a:cs typeface="Arial" pitchFamily="34" charset="0"/>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E4BA5E6A-7B13-4B2C-80C3-015FC4AF20C6}" type="slidenum">
              <a:rPr lang="en-US" altLang="en-US" b="0" smtClean="0"/>
              <a:pPr eaLnBrk="1" hangingPunct="1"/>
              <a:t>30</a:t>
            </a:fld>
            <a:endParaRPr lang="en-US" altLang="en-US" b="0" smtClean="0"/>
          </a:p>
        </p:txBody>
      </p:sp>
    </p:spTree>
    <p:extLst>
      <p:ext uri="{BB962C8B-B14F-4D97-AF65-F5344CB8AC3E}">
        <p14:creationId xmlns:p14="http://schemas.microsoft.com/office/powerpoint/2010/main" val="2584390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a:ln/>
        </p:spPr>
      </p:sp>
      <p:sp>
        <p:nvSpPr>
          <p:cNvPr id="1464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itchFamily="34" charset="0"/>
              </a:rPr>
              <a:t>ScienceDirect is much more than a document repository for full-text journals and books:  It is a sophisticated online research tool, providing insights, answers and ideas that help you take your  work to the next level.</a:t>
            </a:r>
            <a:endParaRPr lang="ru-RU" altLang="en-US" smtClean="0">
              <a:cs typeface="Arial" pitchFamily="34" charset="0"/>
            </a:endParaRPr>
          </a:p>
        </p:txBody>
      </p:sp>
    </p:spTree>
    <p:extLst>
      <p:ext uri="{BB962C8B-B14F-4D97-AF65-F5344CB8AC3E}">
        <p14:creationId xmlns:p14="http://schemas.microsoft.com/office/powerpoint/2010/main" val="2647201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smtClean="0">
              <a:cs typeface="Arial" charset="0"/>
            </a:endParaRPr>
          </a:p>
        </p:txBody>
      </p:sp>
    </p:spTree>
    <p:extLst>
      <p:ext uri="{BB962C8B-B14F-4D97-AF65-F5344CB8AC3E}">
        <p14:creationId xmlns:p14="http://schemas.microsoft.com/office/powerpoint/2010/main" val="801342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cs typeface="Arial" pitchFamily="34" charset="0"/>
              </a:rPr>
              <a:t>Elsevier </a:t>
            </a:r>
            <a:r>
              <a:rPr lang="ru-RU" altLang="en-US" smtClean="0">
                <a:cs typeface="Arial" pitchFamily="34" charset="0"/>
              </a:rPr>
              <a:t>предлагает авторам бесплатный </a:t>
            </a:r>
            <a:r>
              <a:rPr lang="ru-RU" altLang="en-US" smtClean="0">
                <a:latin typeface="Calibri" pitchFamily="34" charset="0"/>
                <a:cs typeface="Arial" pitchFamily="34" charset="0"/>
              </a:rPr>
              <a:t>инструмент тематического подбора журналов </a:t>
            </a:r>
            <a:r>
              <a:rPr lang="ru-RU" altLang="en-US" u="sng" smtClean="0">
                <a:latin typeface="Calibri" pitchFamily="34" charset="0"/>
                <a:cs typeface="Arial" pitchFamily="34" charset="0"/>
                <a:hlinkClick r:id="rId3"/>
              </a:rPr>
              <a:t>http://journalfinder.elsevier.com/</a:t>
            </a:r>
            <a:endParaRPr lang="en-US" altLang="en-US" smtClean="0">
              <a:latin typeface="Calibri" pitchFamily="34" charset="0"/>
              <a:cs typeface="Arial" pitchFamily="34" charset="0"/>
            </a:endParaRPr>
          </a:p>
          <a:p>
            <a:r>
              <a:rPr lang="ru-RU" altLang="en-US" smtClean="0">
                <a:latin typeface="Calibri" pitchFamily="34" charset="0"/>
                <a:cs typeface="Arial" pitchFamily="34" charset="0"/>
              </a:rPr>
              <a:t>Автору необходимо ввести на английском языке краткую аннотацию статьи в поле </a:t>
            </a:r>
            <a:r>
              <a:rPr lang="en-GB" altLang="en-US" smtClean="0">
                <a:latin typeface="Calibri" pitchFamily="34" charset="0"/>
                <a:cs typeface="Arial" pitchFamily="34" charset="0"/>
              </a:rPr>
              <a:t>Paper Abstract</a:t>
            </a:r>
            <a:r>
              <a:rPr lang="ru-RU" altLang="en-US" smtClean="0">
                <a:latin typeface="Calibri" pitchFamily="34" charset="0"/>
                <a:cs typeface="Arial" pitchFamily="34" charset="0"/>
              </a:rPr>
              <a:t>, и система подберет варианты.</a:t>
            </a:r>
            <a:endParaRPr lang="en-US" altLang="en-US" smtClean="0">
              <a:latin typeface="Calibri" pitchFamily="34" charset="0"/>
              <a:cs typeface="Arial" pitchFamily="34" charset="0"/>
            </a:endParaRPr>
          </a:p>
          <a:p>
            <a:r>
              <a:rPr lang="ru-RU" altLang="en-US" smtClean="0">
                <a:latin typeface="Calibri" pitchFamily="34" charset="0"/>
                <a:cs typeface="Arial" pitchFamily="34" charset="0"/>
              </a:rPr>
              <a:t>Большинство наших журналов (за исключением журналов открытого доступа) бесплатны для публикации. Перед отправкой статьи обязательно ознакомьтесь с требованиями к публикации (</a:t>
            </a:r>
            <a:r>
              <a:rPr lang="en-GB" altLang="en-US" smtClean="0">
                <a:latin typeface="Calibri" pitchFamily="34" charset="0"/>
                <a:cs typeface="Arial" pitchFamily="34" charset="0"/>
              </a:rPr>
              <a:t>Guide for Authors</a:t>
            </a:r>
            <a:r>
              <a:rPr lang="ru-RU" altLang="en-US" smtClean="0">
                <a:latin typeface="Calibri" pitchFamily="34" charset="0"/>
                <a:cs typeface="Arial" pitchFamily="34" charset="0"/>
              </a:rPr>
              <a:t>) того журнала, куда вы отправляете статью.</a:t>
            </a:r>
            <a:endParaRPr lang="en-US" altLang="en-US" smtClean="0">
              <a:latin typeface="Calibri" pitchFamily="34" charset="0"/>
              <a:cs typeface="Arial" pitchFamily="34" charset="0"/>
            </a:endParaRPr>
          </a:p>
          <a:p>
            <a:endParaRPr lang="en-US" altLang="en-US" smtClean="0">
              <a:cs typeface="Arial" pitchFamily="34" charset="0"/>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4C67A2A2-F676-4E8C-8AFB-5795E2FA4738}" type="slidenum">
              <a:rPr lang="en-US" altLang="en-US" b="0" smtClean="0"/>
              <a:pPr eaLnBrk="1" hangingPunct="1"/>
              <a:t>33</a:t>
            </a:fld>
            <a:endParaRPr lang="en-US" altLang="en-US" b="0" smtClean="0"/>
          </a:p>
        </p:txBody>
      </p:sp>
    </p:spTree>
    <p:extLst>
      <p:ext uri="{BB962C8B-B14F-4D97-AF65-F5344CB8AC3E}">
        <p14:creationId xmlns:p14="http://schemas.microsoft.com/office/powerpoint/2010/main" val="382400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cs typeface="Arial" pitchFamily="34" charset="0"/>
              </a:rPr>
              <a:t>JournalFinder </a:t>
            </a:r>
            <a:r>
              <a:rPr lang="ru-RU" altLang="en-US" smtClean="0">
                <a:cs typeface="Arial" pitchFamily="34" charset="0"/>
              </a:rPr>
              <a:t>в удобной таблице сводит всю необходимую информацию для принятия решения -  тематическое соответствие, рейтинг, продолжительность рецензирования журнала и вероятность принятия статьи.</a:t>
            </a:r>
            <a:endParaRPr lang="en-US" altLang="en-US" smtClean="0">
              <a:cs typeface="Arial"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0620062C-1895-4CA5-BE7F-EA85A903B1B4}" type="slidenum">
              <a:rPr lang="en-US" altLang="en-US" b="0" smtClean="0"/>
              <a:pPr eaLnBrk="1" hangingPunct="1"/>
              <a:t>34</a:t>
            </a:fld>
            <a:endParaRPr lang="en-US" altLang="en-US" b="0" smtClean="0"/>
          </a:p>
        </p:txBody>
      </p:sp>
    </p:spTree>
    <p:extLst>
      <p:ext uri="{BB962C8B-B14F-4D97-AF65-F5344CB8AC3E}">
        <p14:creationId xmlns:p14="http://schemas.microsoft.com/office/powerpoint/2010/main" val="711740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TextEdit="1"/>
          </p:cNvSpPr>
          <p:nvPr>
            <p:ph type="sldImg"/>
          </p:nvPr>
        </p:nvSpPr>
        <p:spPr>
          <a:ln/>
        </p:spPr>
      </p:sp>
      <p:sp>
        <p:nvSpPr>
          <p:cNvPr id="14950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ru-RU" altLang="en-US" smtClean="0">
                <a:cs typeface="Arial" pitchFamily="34" charset="0"/>
              </a:rPr>
              <a:t>Для каждого журнала на персональной странице указаны все его метрики, а также имеется ссылка на подачу заявки на публикацию через электронную систему документооборота</a:t>
            </a:r>
          </a:p>
        </p:txBody>
      </p:sp>
    </p:spTree>
    <p:extLst>
      <p:ext uri="{BB962C8B-B14F-4D97-AF65-F5344CB8AC3E}">
        <p14:creationId xmlns:p14="http://schemas.microsoft.com/office/powerpoint/2010/main" val="222186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kumimoji="0" lang="en-US" altLang="en-US" dirty="0" smtClean="0"/>
              <a:t>Scopus Content</a:t>
            </a:r>
            <a:endParaRPr kumimoji="0" lang="ru-RU" altLang="en-US" dirty="0"/>
          </a:p>
        </p:txBody>
      </p:sp>
    </p:spTree>
    <p:extLst>
      <p:ext uri="{BB962C8B-B14F-4D97-AF65-F5344CB8AC3E}">
        <p14:creationId xmlns:p14="http://schemas.microsoft.com/office/powerpoint/2010/main" val="608542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check that the journal is in Scopus</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39</a:t>
            </a:fld>
            <a:endParaRPr lang="en-US"/>
          </a:p>
        </p:txBody>
      </p:sp>
    </p:spTree>
    <p:extLst>
      <p:ext uri="{BB962C8B-B14F-4D97-AF65-F5344CB8AC3E}">
        <p14:creationId xmlns:p14="http://schemas.microsoft.com/office/powerpoint/2010/main" val="1809434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Scopus Sources with</a:t>
            </a:r>
            <a:r>
              <a:rPr lang="en-US" baseline="0" dirty="0" smtClean="0"/>
              <a:t> free access</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40</a:t>
            </a:fld>
            <a:endParaRPr lang="en-US"/>
          </a:p>
        </p:txBody>
      </p:sp>
    </p:spTree>
    <p:extLst>
      <p:ext uri="{BB962C8B-B14F-4D97-AF65-F5344CB8AC3E}">
        <p14:creationId xmlns:p14="http://schemas.microsoft.com/office/powerpoint/2010/main" val="1915679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in Scopus Sources</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42</a:t>
            </a:fld>
            <a:endParaRPr lang="en-US"/>
          </a:p>
        </p:txBody>
      </p:sp>
    </p:spTree>
    <p:extLst>
      <p:ext uri="{BB962C8B-B14F-4D97-AF65-F5344CB8AC3E}">
        <p14:creationId xmlns:p14="http://schemas.microsoft.com/office/powerpoint/2010/main" val="2127511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kumimoji="0" lang="en-US" altLang="en-US" dirty="0" err="1" smtClean="0">
                <a:cs typeface="Arial" charset="0"/>
              </a:rPr>
              <a:t>ScienceDirect</a:t>
            </a:r>
            <a:r>
              <a:rPr kumimoji="0" lang="en-US" altLang="en-US" dirty="0" smtClean="0">
                <a:cs typeface="Arial" charset="0"/>
              </a:rPr>
              <a:t> share in</a:t>
            </a:r>
            <a:r>
              <a:rPr kumimoji="0" lang="en-US" altLang="en-US" baseline="0" dirty="0" smtClean="0">
                <a:cs typeface="Arial" charset="0"/>
              </a:rPr>
              <a:t> journals and subject areas</a:t>
            </a:r>
            <a:endParaRPr kumimoji="0" lang="ru-RU" altLang="en-US" dirty="0">
              <a:cs typeface="Arial" charset="0"/>
            </a:endParaRPr>
          </a:p>
        </p:txBody>
      </p:sp>
    </p:spTree>
    <p:extLst>
      <p:ext uri="{BB962C8B-B14F-4D97-AF65-F5344CB8AC3E}">
        <p14:creationId xmlns:p14="http://schemas.microsoft.com/office/powerpoint/2010/main" val="926241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to check if journal was discontinued</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44</a:t>
            </a:fld>
            <a:endParaRPr lang="en-US"/>
          </a:p>
        </p:txBody>
      </p:sp>
    </p:spTree>
    <p:extLst>
      <p:ext uri="{BB962C8B-B14F-4D97-AF65-F5344CB8AC3E}">
        <p14:creationId xmlns:p14="http://schemas.microsoft.com/office/powerpoint/2010/main" val="2766553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Journal </a:t>
            </a:r>
            <a:r>
              <a:rPr lang="en-US" dirty="0" err="1" smtClean="0"/>
              <a:t>secection</a:t>
            </a:r>
            <a:r>
              <a:rPr lang="en-US" baseline="0" dirty="0" smtClean="0"/>
              <a:t> based on research topic starts with basic search for a topic</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45</a:t>
            </a:fld>
            <a:endParaRPr lang="en-US"/>
          </a:p>
        </p:txBody>
      </p:sp>
    </p:spTree>
    <p:extLst>
      <p:ext uri="{BB962C8B-B14F-4D97-AF65-F5344CB8AC3E}">
        <p14:creationId xmlns:p14="http://schemas.microsoft.com/office/powerpoint/2010/main" val="1263125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a:t>
            </a:r>
            <a:r>
              <a:rPr lang="en-US" baseline="0" dirty="0" smtClean="0"/>
              <a:t> to recent journal publications only</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47</a:t>
            </a:fld>
            <a:endParaRPr lang="en-US"/>
          </a:p>
        </p:txBody>
      </p:sp>
    </p:spTree>
    <p:extLst>
      <p:ext uri="{BB962C8B-B14F-4D97-AF65-F5344CB8AC3E}">
        <p14:creationId xmlns:p14="http://schemas.microsoft.com/office/powerpoint/2010/main" val="476356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Selection</a:t>
            </a:r>
            <a:r>
              <a:rPr lang="en-US" baseline="0" dirty="0" smtClean="0"/>
              <a:t> of journals with Journal analyzer</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48</a:t>
            </a:fld>
            <a:endParaRPr lang="en-US"/>
          </a:p>
        </p:txBody>
      </p:sp>
    </p:spTree>
    <p:extLst>
      <p:ext uri="{BB962C8B-B14F-4D97-AF65-F5344CB8AC3E}">
        <p14:creationId xmlns:p14="http://schemas.microsoft.com/office/powerpoint/2010/main" val="1459495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Basket of metrics for proper journal assessment</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49</a:t>
            </a:fld>
            <a:endParaRPr lang="en-US"/>
          </a:p>
        </p:txBody>
      </p:sp>
    </p:spTree>
    <p:extLst>
      <p:ext uri="{BB962C8B-B14F-4D97-AF65-F5344CB8AC3E}">
        <p14:creationId xmlns:p14="http://schemas.microsoft.com/office/powerpoint/2010/main" val="459934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Citescore</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50</a:t>
            </a:fld>
            <a:endParaRPr lang="en-US"/>
          </a:p>
        </p:txBody>
      </p:sp>
    </p:spTree>
    <p:extLst>
      <p:ext uri="{BB962C8B-B14F-4D97-AF65-F5344CB8AC3E}">
        <p14:creationId xmlns:p14="http://schemas.microsoft.com/office/powerpoint/2010/main" val="3577333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dirty="0"/>
              <a:t>CiteScore takes citations received in 2015 from documents published in the 3 preceding years</a:t>
            </a:r>
          </a:p>
          <a:p>
            <a:pPr>
              <a:defRPr/>
            </a:pPr>
            <a:r>
              <a:rPr lang="en-US" dirty="0"/>
              <a:t>Key differences with IF are the citation window (3 vs. 2 or 5) and that the denominator uses all document types as in the numerator (vs. all citations and only citable items)</a:t>
            </a:r>
          </a:p>
          <a:p>
            <a:pPr>
              <a:defRPr/>
            </a:pPr>
            <a:r>
              <a:rPr lang="en-US" dirty="0"/>
              <a:t> </a:t>
            </a:r>
          </a:p>
          <a:p>
            <a:pPr>
              <a:defRPr/>
            </a:pPr>
            <a:r>
              <a:rPr lang="en-US" dirty="0"/>
              <a:t>Note: if a serial receives a citation in 2015 to something published in 2010, that citation will not count towards this Metric. Other metrics in the basket will count this citation though – not every metric needs to do everything!</a:t>
            </a:r>
          </a:p>
          <a:p>
            <a:pPr>
              <a:defRPr/>
            </a:pPr>
            <a:endParaRPr lang="en-US" dirty="0"/>
          </a:p>
          <a:p>
            <a:pPr>
              <a:defRPr/>
            </a:pPr>
            <a:r>
              <a:rPr lang="en-US" dirty="0"/>
              <a:t>Note for reference: differences from the Impact Factor:</a:t>
            </a:r>
          </a:p>
          <a:p>
            <a:pPr marL="174708" indent="-174708">
              <a:buFontTx/>
              <a:buChar char="-"/>
              <a:defRPr/>
            </a:pPr>
            <a:r>
              <a:rPr lang="en-US" dirty="0"/>
              <a:t>3-year citation window as opposed to 2 or 5 years. 2 or 5 years probably seemed OK when the Impact factor was created, 60 years ago, but much research has been done since then. Now we know that 2 years is unfair to the slower-moving fields, and 5 years is unfair to the faster-moving fields. In fact, 3 years has been identified by the bibliometrics research groups who calculate SNIP and SJR for us as the best compromise for a broad scope database, to incorporate a reasonable proportion of citations in all disciplines, while reflecting relatively recent data</a:t>
            </a:r>
          </a:p>
          <a:p>
            <a:pPr marL="174708" indent="-174708">
              <a:buFontTx/>
              <a:buChar char="-"/>
              <a:defRPr/>
            </a:pPr>
            <a:r>
              <a:rPr lang="en-US" dirty="0"/>
              <a:t>In Impact Factor, B = “citable items”, generally taken to be articles and reviews</a:t>
            </a:r>
          </a:p>
          <a:p>
            <a:pPr marL="640594" lvl="1" indent="-174708">
              <a:buFontTx/>
              <a:buChar char="-"/>
              <a:defRPr/>
            </a:pPr>
            <a:r>
              <a:rPr lang="en-US" dirty="0"/>
              <a:t>It’s not always entirely clear what a “citable item” is, and it can be open to interpretation, so the method is not completely transparent</a:t>
            </a:r>
          </a:p>
          <a:p>
            <a:pPr marL="640594" lvl="1" indent="-174708">
              <a:buFontTx/>
              <a:buChar char="-"/>
              <a:defRPr/>
            </a:pPr>
            <a:r>
              <a:rPr lang="en-US" dirty="0"/>
              <a:t>This inconsistency between numerator and denominator also makes the Impact Factor open to manipulation e.g. </a:t>
            </a:r>
          </a:p>
          <a:p>
            <a:pPr marL="1106481" lvl="2" indent="-174708">
              <a:buFontTx/>
              <a:buChar char="-"/>
              <a:defRPr/>
            </a:pPr>
            <a:r>
              <a:rPr lang="en-US" dirty="0"/>
              <a:t>If a journal publishes a letter, this is often highly cited – the citations can be counted in the numerator, but the letter will not be counted in the denominator. </a:t>
            </a:r>
          </a:p>
          <a:p>
            <a:pPr marL="1106481" lvl="2" indent="-174708">
              <a:buFontTx/>
              <a:buChar char="-"/>
              <a:defRPr/>
            </a:pPr>
            <a:r>
              <a:rPr lang="en-US" dirty="0"/>
              <a:t>An editor can publish an editorial citing publications in previous years, and these citations will be counted in the Impact Factor numerator even though it is not counted in the denominator.</a:t>
            </a: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anose="02020603050405020304" pitchFamily="18" charset="0"/>
                <a:cs typeface="Arial" panose="020B0604020202020204" pitchFamily="34" charset="0"/>
              </a:defRPr>
            </a:lvl1pPr>
            <a:lvl2pPr marL="742950" indent="-285750" defTabSz="923925" eaLnBrk="0" hangingPunct="0">
              <a:defRPr sz="1200" b="1">
                <a:solidFill>
                  <a:schemeClr val="tx1"/>
                </a:solidFill>
                <a:latin typeface="Times New Roman" panose="02020603050405020304" pitchFamily="18" charset="0"/>
                <a:cs typeface="Arial" panose="020B0604020202020204" pitchFamily="34" charset="0"/>
              </a:defRPr>
            </a:lvl2pPr>
            <a:lvl3pPr marL="1143000" indent="-228600" defTabSz="923925" eaLnBrk="0" hangingPunct="0">
              <a:defRPr sz="1200" b="1">
                <a:solidFill>
                  <a:schemeClr val="tx1"/>
                </a:solidFill>
                <a:latin typeface="Times New Roman" panose="02020603050405020304" pitchFamily="18" charset="0"/>
                <a:cs typeface="Arial" panose="020B0604020202020204" pitchFamily="34" charset="0"/>
              </a:defRPr>
            </a:lvl3pPr>
            <a:lvl4pPr marL="1600200" indent="-228600" defTabSz="923925" eaLnBrk="0" hangingPunct="0">
              <a:defRPr sz="1200" b="1">
                <a:solidFill>
                  <a:schemeClr val="tx1"/>
                </a:solidFill>
                <a:latin typeface="Times New Roman" panose="02020603050405020304" pitchFamily="18" charset="0"/>
                <a:cs typeface="Arial" panose="020B0604020202020204" pitchFamily="34" charset="0"/>
              </a:defRPr>
            </a:lvl4pPr>
            <a:lvl5pPr marL="2057400" indent="-228600" defTabSz="923925" eaLnBrk="0" hangingPunct="0">
              <a:defRPr sz="1200" b="1">
                <a:solidFill>
                  <a:schemeClr val="tx1"/>
                </a:solidFill>
                <a:latin typeface="Times New Roman" panose="02020603050405020304" pitchFamily="18" charset="0"/>
                <a:cs typeface="Arial" panose="020B0604020202020204" pitchFamily="34" charset="0"/>
              </a:defRPr>
            </a:lvl5pPr>
            <a:lvl6pPr marL="2514600" indent="-228600" defTabSz="923925"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6pPr>
            <a:lvl7pPr marL="2971800" indent="-228600" defTabSz="923925"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7pPr>
            <a:lvl8pPr marL="3429000" indent="-228600" defTabSz="923925"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8pPr>
            <a:lvl9pPr marL="3886200" indent="-228600" defTabSz="923925"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9pPr>
          </a:lstStyle>
          <a:p>
            <a:pPr eaLnBrk="1" hangingPunct="1"/>
            <a:fld id="{3125B053-2F7A-4622-8979-0461C58B3664}" type="slidenum">
              <a:rPr lang="en-US" altLang="en-US" b="0"/>
              <a:pPr eaLnBrk="1" hangingPunct="1"/>
              <a:t>51</a:t>
            </a:fld>
            <a:endParaRPr lang="en-US" altLang="en-US" b="0"/>
          </a:p>
        </p:txBody>
      </p:sp>
    </p:spTree>
    <p:extLst>
      <p:ext uri="{BB962C8B-B14F-4D97-AF65-F5344CB8AC3E}">
        <p14:creationId xmlns:p14="http://schemas.microsoft.com/office/powerpoint/2010/main" val="1281615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a:cs typeface="Arial" panose="020B0604020202020204" pitchFamily="34" charset="0"/>
            </a:endParaRPr>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755650" indent="-290513" defTabSz="922338"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63638" indent="-231775" defTabSz="922338"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30363" indent="-231775" defTabSz="922338"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95500" indent="-231775" defTabSz="922338"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52700" indent="-231775" defTabSz="922338"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3009900" indent="-231775" defTabSz="922338"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67100" indent="-231775" defTabSz="922338"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924300" indent="-231775" defTabSz="922338"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6EC4FBA0-2465-4AC6-B7D5-B88919549E2A}" type="slidenum">
              <a:rPr kumimoji="0" lang="en-GB" altLang="en-US">
                <a:solidFill>
                  <a:srgbClr val="000000"/>
                </a:solidFill>
                <a:ea typeface="MS PGothic" panose="020B0600070205080204" pitchFamily="34" charset="-128"/>
              </a:rPr>
              <a:pPr eaLnBrk="1" hangingPunct="1">
                <a:spcBef>
                  <a:spcPct val="0"/>
                </a:spcBef>
              </a:pPr>
              <a:t>54</a:t>
            </a:fld>
            <a:endParaRPr kumimoji="0" lang="en-GB" altLang="en-US">
              <a:solidFill>
                <a:srgbClr val="000000"/>
              </a:solidFill>
              <a:ea typeface="MS PGothic" panose="020B0600070205080204" pitchFamily="34" charset="-128"/>
            </a:endParaRPr>
          </a:p>
        </p:txBody>
      </p:sp>
    </p:spTree>
    <p:extLst>
      <p:ext uri="{BB962C8B-B14F-4D97-AF65-F5344CB8AC3E}">
        <p14:creationId xmlns:p14="http://schemas.microsoft.com/office/powerpoint/2010/main" val="1987330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SNIP</a:t>
            </a:r>
            <a:r>
              <a:rPr lang="en-US" baseline="0" dirty="0" smtClean="0"/>
              <a:t> assessment</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56</a:t>
            </a:fld>
            <a:endParaRPr lang="en-US"/>
          </a:p>
        </p:txBody>
      </p:sp>
    </p:spTree>
    <p:extLst>
      <p:ext uri="{BB962C8B-B14F-4D97-AF65-F5344CB8AC3E}">
        <p14:creationId xmlns:p14="http://schemas.microsoft.com/office/powerpoint/2010/main" val="348808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of uncited articles indicates whether</a:t>
            </a:r>
            <a:r>
              <a:rPr lang="en-US" baseline="0" dirty="0" smtClean="0"/>
              <a:t> an article will be cited in a journal</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57</a:t>
            </a:fld>
            <a:endParaRPr lang="en-US"/>
          </a:p>
        </p:txBody>
      </p:sp>
    </p:spTree>
    <p:extLst>
      <p:ext uri="{BB962C8B-B14F-4D97-AF65-F5344CB8AC3E}">
        <p14:creationId xmlns:p14="http://schemas.microsoft.com/office/powerpoint/2010/main" val="7576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59CCA4E2-689A-4B56-AB47-D34B475A9ADA}" type="slidenum">
              <a:rPr lang="en-US" altLang="en-US" b="0" smtClean="0"/>
              <a:pPr eaLnBrk="1" hangingPunct="1"/>
              <a:t>5</a:t>
            </a:fld>
            <a:endParaRPr lang="en-US" altLang="en-US" b="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36625" y="4416425"/>
            <a:ext cx="51371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cs typeface="Arial" pitchFamily="34" charset="0"/>
              </a:rPr>
              <a:t>Elsevier </a:t>
            </a:r>
            <a:r>
              <a:rPr lang="ru-RU" altLang="en-US" smtClean="0">
                <a:latin typeface="Arial" pitchFamily="34" charset="0"/>
                <a:cs typeface="Arial" pitchFamily="34" charset="0"/>
              </a:rPr>
              <a:t>поддерживает самую строгую систему отбора научных статей, гарантирующую высочайшее качество публикаций</a:t>
            </a:r>
            <a:endParaRPr lang="ru-RU" altLang="en-US" smtClean="0">
              <a:cs typeface="Arial" pitchFamily="34" charset="0"/>
            </a:endParaRPr>
          </a:p>
          <a:p>
            <a:pPr eaLnBrk="1" hangingPunct="1">
              <a:buFontTx/>
              <a:buAutoNum type="arabicPeriod"/>
            </a:pPr>
            <a:r>
              <a:rPr lang="en-US" altLang="en-US" smtClean="0">
                <a:cs typeface="Arial" pitchFamily="34" charset="0"/>
              </a:rPr>
              <a:t>The diagram to the right shows how peer review is a vital component of the publication process that starts with authors submitting papers.  The editors manage this cycle and relay suitable manuscripts to the reviewers to conduct the peer review.</a:t>
            </a:r>
          </a:p>
          <a:p>
            <a:pPr eaLnBrk="1" hangingPunct="1">
              <a:buFontTx/>
              <a:buAutoNum type="arabicPeriod"/>
            </a:pPr>
            <a:r>
              <a:rPr lang="en-US" altLang="en-US" smtClean="0">
                <a:cs typeface="Arial" pitchFamily="34" charset="0"/>
              </a:rPr>
              <a:t>The peer review serves two purposes.  The first is to act as a filter to ensure that good, high-quality research is being published. In doing so it helps to determine the validity, significance and originality of research</a:t>
            </a:r>
          </a:p>
          <a:p>
            <a:pPr eaLnBrk="1" hangingPunct="1">
              <a:buFontTx/>
              <a:buAutoNum type="arabicPeriod"/>
            </a:pPr>
            <a:r>
              <a:rPr lang="en-US" altLang="en-US" smtClean="0">
                <a:cs typeface="Arial" pitchFamily="34" charset="0"/>
              </a:rPr>
              <a:t>The second purpose is to improve the quality of the research papers.  This is done through the comments the reviewers send to the authors.</a:t>
            </a:r>
            <a:endParaRPr lang="en-GB" altLang="en-US" smtClean="0">
              <a:cs typeface="Arial" pitchFamily="34" charset="0"/>
            </a:endParaRPr>
          </a:p>
        </p:txBody>
      </p:sp>
    </p:spTree>
    <p:extLst>
      <p:ext uri="{BB962C8B-B14F-4D97-AF65-F5344CB8AC3E}">
        <p14:creationId xmlns:p14="http://schemas.microsoft.com/office/powerpoint/2010/main" val="1322041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to check if journal was discontinued</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59</a:t>
            </a:fld>
            <a:endParaRPr lang="en-US"/>
          </a:p>
        </p:txBody>
      </p:sp>
    </p:spTree>
    <p:extLst>
      <p:ext uri="{BB962C8B-B14F-4D97-AF65-F5344CB8AC3E}">
        <p14:creationId xmlns:p14="http://schemas.microsoft.com/office/powerpoint/2010/main" val="3475877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Elsevier best practices to select journals summarizing</a:t>
            </a:r>
            <a:r>
              <a:rPr lang="en-US" baseline="0" dirty="0" smtClean="0"/>
              <a:t> the slides above</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61</a:t>
            </a:fld>
            <a:endParaRPr lang="en-US"/>
          </a:p>
        </p:txBody>
      </p:sp>
    </p:spTree>
    <p:extLst>
      <p:ext uri="{BB962C8B-B14F-4D97-AF65-F5344CB8AC3E}">
        <p14:creationId xmlns:p14="http://schemas.microsoft.com/office/powerpoint/2010/main" val="17979457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07FE70BE-DCFF-4A3A-B722-0CC079E5C03F}" type="slidenum">
              <a:rPr lang="en-US" altLang="en-US" b="0" smtClean="0"/>
              <a:pPr eaLnBrk="1" hangingPunct="1"/>
              <a:t>62</a:t>
            </a:fld>
            <a:endParaRPr lang="en-US" altLang="en-US" b="0"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itchFamily="34" charset="0"/>
              </a:rPr>
              <a:t>In this final section of the workshop, we are going to spend some time on your rights and responsibilities as an author. </a:t>
            </a:r>
          </a:p>
          <a:p>
            <a:pPr eaLnBrk="1" hangingPunct="1"/>
            <a:endParaRPr lang="en-GB" altLang="en-US" smtClean="0">
              <a:cs typeface="Arial" pitchFamily="34" charset="0"/>
            </a:endParaRPr>
          </a:p>
          <a:p>
            <a:pPr eaLnBrk="1" hangingPunct="1"/>
            <a:r>
              <a:rPr lang="en-GB" altLang="en-US" smtClean="0">
                <a:cs typeface="Arial" pitchFamily="34" charset="0"/>
              </a:rPr>
              <a:t>We will discuss some ethical concerns, who owns the paper and what you are allowed to do with your paper once you have signed a copyright agreement and it has been published. </a:t>
            </a:r>
          </a:p>
        </p:txBody>
      </p:sp>
    </p:spTree>
    <p:extLst>
      <p:ext uri="{BB962C8B-B14F-4D97-AF65-F5344CB8AC3E}">
        <p14:creationId xmlns:p14="http://schemas.microsoft.com/office/powerpoint/2010/main" val="41650624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ru-RU" altLang="en-US" smtClean="0">
              <a:cs typeface="Arial" pitchFamily="34" charset="0"/>
            </a:endParaRPr>
          </a:p>
        </p:txBody>
      </p:sp>
    </p:spTree>
    <p:extLst>
      <p:ext uri="{BB962C8B-B14F-4D97-AF65-F5344CB8AC3E}">
        <p14:creationId xmlns:p14="http://schemas.microsoft.com/office/powerpoint/2010/main" val="39387478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ru-RU" altLang="en-US" smtClean="0">
              <a:cs typeface="Arial" pitchFamily="34" charset="0"/>
            </a:endParaRPr>
          </a:p>
        </p:txBody>
      </p:sp>
    </p:spTree>
    <p:extLst>
      <p:ext uri="{BB962C8B-B14F-4D97-AF65-F5344CB8AC3E}">
        <p14:creationId xmlns:p14="http://schemas.microsoft.com/office/powerpoint/2010/main" val="38365765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ru-RU" altLang="en-US" smtClean="0">
              <a:cs typeface="Arial" pitchFamily="34" charset="0"/>
            </a:endParaRPr>
          </a:p>
        </p:txBody>
      </p:sp>
    </p:spTree>
    <p:extLst>
      <p:ext uri="{BB962C8B-B14F-4D97-AF65-F5344CB8AC3E}">
        <p14:creationId xmlns:p14="http://schemas.microsoft.com/office/powerpoint/2010/main" val="3175027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B0C75821-6AE0-4B10-87B5-9B3F11050904}" type="slidenum">
              <a:rPr lang="en-US" altLang="en-US" b="0" smtClean="0"/>
              <a:pPr eaLnBrk="1" hangingPunct="1"/>
              <a:t>67</a:t>
            </a:fld>
            <a:endParaRPr lang="en-US" altLang="en-US" b="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r>
              <a:rPr lang="en-US" altLang="en-US" smtClean="0">
                <a:cs typeface="Arial" pitchFamily="34" charset="0"/>
              </a:rPr>
              <a:t>Tenses:</a:t>
            </a:r>
          </a:p>
          <a:p>
            <a:pPr marL="231775" indent="-231775">
              <a:buFontTx/>
              <a:buAutoNum type="arabicPeriod"/>
            </a:pPr>
            <a:r>
              <a:rPr lang="en-US" altLang="en-US" smtClean="0">
                <a:cs typeface="Arial" pitchFamily="34" charset="0"/>
              </a:rPr>
              <a:t>Present tense should be used for known facts and hypotheses</a:t>
            </a:r>
          </a:p>
          <a:p>
            <a:pPr marL="231775" indent="-231775">
              <a:buFontTx/>
              <a:buAutoNum type="arabicPeriod"/>
            </a:pPr>
            <a:r>
              <a:rPr lang="en-US" altLang="en-US" smtClean="0">
                <a:cs typeface="Arial" pitchFamily="34" charset="0"/>
              </a:rPr>
              <a:t>Past tense should be used when described experiments that have been conducted.</a:t>
            </a:r>
          </a:p>
          <a:p>
            <a:pPr marL="231775" indent="-231775">
              <a:buFontTx/>
              <a:buAutoNum type="arabicPeriod"/>
            </a:pPr>
            <a:r>
              <a:rPr lang="en-US" altLang="en-US" smtClean="0">
                <a:cs typeface="Arial" pitchFamily="34" charset="0"/>
              </a:rPr>
              <a:t>Past tense should be used when describing results of an experiment.</a:t>
            </a:r>
            <a:endParaRPr lang="en-GB" altLang="en-US" smtClean="0">
              <a:cs typeface="Arial" pitchFamily="34" charset="0"/>
            </a:endParaRPr>
          </a:p>
        </p:txBody>
      </p:sp>
    </p:spTree>
    <p:extLst>
      <p:ext uri="{BB962C8B-B14F-4D97-AF65-F5344CB8AC3E}">
        <p14:creationId xmlns:p14="http://schemas.microsoft.com/office/powerpoint/2010/main" val="36090779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ru-RU" altLang="en-US" smtClean="0">
              <a:cs typeface="Arial" pitchFamily="34" charset="0"/>
            </a:endParaRPr>
          </a:p>
        </p:txBody>
      </p:sp>
    </p:spTree>
    <p:extLst>
      <p:ext uri="{BB962C8B-B14F-4D97-AF65-F5344CB8AC3E}">
        <p14:creationId xmlns:p14="http://schemas.microsoft.com/office/powerpoint/2010/main" val="22985198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B13827D6-9C4F-4358-980C-C1181E8EED38}" type="slidenum">
              <a:rPr lang="zh-CN" altLang="en-GB" b="0" smtClean="0"/>
              <a:pPr eaLnBrk="1" hangingPunct="1"/>
              <a:t>69</a:t>
            </a:fld>
            <a:endParaRPr lang="en-GB" altLang="zh-CN" b="0"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en-US" altLang="zh-CN" smtClean="0">
                <a:ea typeface="SimSun" pitchFamily="2" charset="-122"/>
                <a:cs typeface="Arial" pitchFamily="34" charset="0"/>
              </a:rPr>
              <a:t>In the following slides, we still explain each part of the article in the order of IMRAD</a:t>
            </a:r>
          </a:p>
        </p:txBody>
      </p:sp>
    </p:spTree>
    <p:extLst>
      <p:ext uri="{BB962C8B-B14F-4D97-AF65-F5344CB8AC3E}">
        <p14:creationId xmlns:p14="http://schemas.microsoft.com/office/powerpoint/2010/main" val="10121837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F8A7E313-8D98-4D36-A85D-3E1B1FE435E9}" type="slidenum">
              <a:rPr lang="zh-CN" altLang="en-GB" b="0" smtClean="0"/>
              <a:pPr eaLnBrk="1" hangingPunct="1"/>
              <a:t>70</a:t>
            </a:fld>
            <a:endParaRPr lang="en-GB" altLang="zh-CN" b="0"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en-US" altLang="zh-CN" dirty="0" smtClean="0">
                <a:ea typeface="SimSun" pitchFamily="2" charset="-122"/>
                <a:cs typeface="Arial" pitchFamily="34" charset="0"/>
              </a:rPr>
              <a:t>In the following slides, we still explain each part of the article in the order of IMRAD</a:t>
            </a:r>
          </a:p>
        </p:txBody>
      </p:sp>
    </p:spTree>
    <p:extLst>
      <p:ext uri="{BB962C8B-B14F-4D97-AF65-F5344CB8AC3E}">
        <p14:creationId xmlns:p14="http://schemas.microsoft.com/office/powerpoint/2010/main" val="1710282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2CA8BB6D-94E7-4DD8-A2C0-33E6CB557C3C}" type="slidenum">
              <a:rPr lang="en-US" altLang="en-US" b="0" smtClean="0"/>
              <a:pPr eaLnBrk="1" hangingPunct="1"/>
              <a:t>6</a:t>
            </a:fld>
            <a:endParaRPr lang="en-US" altLang="en-US" b="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dirty="0" smtClean="0">
                <a:latin typeface="Arial" pitchFamily="34" charset="0"/>
                <a:cs typeface="Arial" pitchFamily="34" charset="0"/>
              </a:rPr>
              <a:t>The article production process is usually more complex than most people think and includes many steps along the way.</a:t>
            </a:r>
          </a:p>
          <a:p>
            <a:pPr marL="228600" indent="-228600" eaLnBrk="1" hangingPunct="1">
              <a:buFontTx/>
              <a:buAutoNum type="arabicPeriod"/>
            </a:pPr>
            <a:r>
              <a:rPr lang="en-US" altLang="en-US" dirty="0" smtClean="0">
                <a:latin typeface="Arial" pitchFamily="34" charset="0"/>
                <a:cs typeface="Arial" pitchFamily="34" charset="0"/>
              </a:rPr>
              <a:t>After the manuscript is accepted via peer review, publishers undertake the copyediting, proofing, formatting, branding, pagination, and logo affiliation.  These tasks are not as simple as might be expected.  Metadata and identifiers need to be added to papers.  Artwork quality needs to be checked and enhanced.  The manuscript needs to be converted to XML and the artwork needs to be converted. The text itself needs to be edited, structured, and enhanced.</a:t>
            </a:r>
          </a:p>
          <a:p>
            <a:pPr marL="228600" indent="-228600" eaLnBrk="1" hangingPunct="1">
              <a:buFontTx/>
              <a:buAutoNum type="arabicPeriod"/>
            </a:pPr>
            <a:r>
              <a:rPr lang="en-US" altLang="en-US" dirty="0" smtClean="0">
                <a:latin typeface="Arial" pitchFamily="34" charset="0"/>
                <a:cs typeface="Arial" pitchFamily="34" charset="0"/>
              </a:rPr>
              <a:t>In Elsevier’s case, an XML format for the article is then deposited in our EW, Electronic Warehouse.  From here, the article can then be published as an online HTML or PDF or it can be published as a print copy</a:t>
            </a:r>
          </a:p>
          <a:p>
            <a:pPr marL="228600" indent="-228600" eaLnBrk="1" hangingPunct="1">
              <a:buFontTx/>
              <a:buAutoNum type="arabicPeriod"/>
            </a:pPr>
            <a:r>
              <a:rPr lang="en-US" altLang="en-US" dirty="0" smtClean="0">
                <a:latin typeface="Arial" pitchFamily="34" charset="0"/>
                <a:cs typeface="Arial" pitchFamily="34" charset="0"/>
              </a:rPr>
              <a:t>For Elsevier, this was a $20m investment, but it has been worth it since we publish close to 300,000 articles every year and have also digitized 180 years of </a:t>
            </a:r>
            <a:r>
              <a:rPr lang="en-US" altLang="en-US" dirty="0" err="1" smtClean="0">
                <a:latin typeface="Arial" pitchFamily="34" charset="0"/>
                <a:cs typeface="Arial" pitchFamily="34" charset="0"/>
              </a:rPr>
              <a:t>backfile</a:t>
            </a:r>
            <a:r>
              <a:rPr lang="en-US" altLang="en-US" dirty="0" smtClean="0">
                <a:latin typeface="Arial" pitchFamily="34" charset="0"/>
                <a:cs typeface="Arial" pitchFamily="34" charset="0"/>
              </a:rPr>
              <a:t> articles.</a:t>
            </a: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777211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98500" lvl="1" indent="-231775" eaLnBrk="1" hangingPunct="1">
              <a:buFont typeface="Wingdings" pitchFamily="2" charset="2"/>
              <a:buChar char="Ø"/>
            </a:pPr>
            <a:r>
              <a:rPr lang="ru-RU" altLang="zh-CN" sz="1100" dirty="0" smtClean="0">
                <a:solidFill>
                  <a:srgbClr val="292929"/>
                </a:solidFill>
                <a:latin typeface="Arial" pitchFamily="34" charset="0"/>
              </a:rPr>
              <a:t>Название</a:t>
            </a:r>
            <a:r>
              <a:rPr lang="en-US" altLang="zh-CN" sz="1100" dirty="0" smtClean="0">
                <a:solidFill>
                  <a:srgbClr val="292929"/>
                </a:solidFill>
                <a:latin typeface="Arial" pitchFamily="34" charset="0"/>
                <a:ea typeface="SimSun" pitchFamily="2" charset="-122"/>
              </a:rPr>
              <a:t> </a:t>
            </a:r>
            <a:r>
              <a:rPr lang="ru-RU" altLang="zh-CN" sz="1100" dirty="0" smtClean="0">
                <a:solidFill>
                  <a:srgbClr val="292929"/>
                </a:solidFill>
                <a:latin typeface="Arial" pitchFamily="34" charset="0"/>
              </a:rPr>
              <a:t>статьи крайне важно</a:t>
            </a:r>
            <a:r>
              <a:rPr lang="en-US" altLang="zh-CN" sz="1100" dirty="0" smtClean="0">
                <a:solidFill>
                  <a:srgbClr val="292929"/>
                </a:solidFill>
                <a:latin typeface="Arial" pitchFamily="34" charset="0"/>
                <a:ea typeface="SimSun" pitchFamily="2" charset="-122"/>
              </a:rPr>
              <a:t>. </a:t>
            </a:r>
          </a:p>
          <a:p>
            <a:pPr marL="698500" lvl="1" indent="-231775" eaLnBrk="1" hangingPunct="1">
              <a:buFont typeface="Wingdings" pitchFamily="2" charset="2"/>
              <a:buChar char="Ø"/>
            </a:pPr>
            <a:endParaRPr lang="en-US" altLang="zh-CN" sz="1100" dirty="0" smtClean="0">
              <a:solidFill>
                <a:srgbClr val="292929"/>
              </a:solidFill>
              <a:latin typeface="Arial" pitchFamily="34" charset="0"/>
              <a:ea typeface="SimSun" pitchFamily="2" charset="-122"/>
            </a:endParaRPr>
          </a:p>
          <a:p>
            <a:pPr marL="698500" lvl="1" indent="-231775" eaLnBrk="1" hangingPunct="1">
              <a:buFont typeface="Wingdings" pitchFamily="2" charset="2"/>
              <a:buChar char="Ø"/>
            </a:pPr>
            <a:r>
              <a:rPr lang="ru-RU" altLang="zh-CN" sz="1100" dirty="0" smtClean="0">
                <a:solidFill>
                  <a:srgbClr val="292929"/>
                </a:solidFill>
                <a:latin typeface="Arial" pitchFamily="34" charset="0"/>
              </a:rPr>
              <a:t>Сильное Название сразу привлекает внимание читателей</a:t>
            </a:r>
            <a:endParaRPr lang="en-US" altLang="zh-CN" sz="1100" dirty="0" smtClean="0">
              <a:solidFill>
                <a:srgbClr val="292929"/>
              </a:solidFill>
              <a:latin typeface="Arial" pitchFamily="34" charset="0"/>
              <a:ea typeface="SimSun" pitchFamily="2" charset="-122"/>
            </a:endParaRPr>
          </a:p>
          <a:p>
            <a:pPr marL="698500" lvl="1" indent="-231775" eaLnBrk="1" hangingPunct="1">
              <a:buFont typeface="Wingdings" pitchFamily="2" charset="2"/>
              <a:buChar char="Ø"/>
            </a:pPr>
            <a:endParaRPr lang="en-US" altLang="zh-CN" sz="1100" dirty="0" smtClean="0">
              <a:solidFill>
                <a:srgbClr val="292929"/>
              </a:solidFill>
              <a:latin typeface="Arial" pitchFamily="34" charset="0"/>
              <a:ea typeface="SimSun" pitchFamily="2" charset="-122"/>
            </a:endParaRPr>
          </a:p>
          <a:p>
            <a:pPr marL="698500" lvl="1" indent="-231775" eaLnBrk="1" hangingPunct="1">
              <a:buFont typeface="Wingdings" pitchFamily="2" charset="2"/>
              <a:buChar char="Ø"/>
            </a:pPr>
            <a:r>
              <a:rPr lang="ru-RU" altLang="zh-CN" sz="1100" dirty="0" smtClean="0">
                <a:solidFill>
                  <a:srgbClr val="292929"/>
                </a:solidFill>
                <a:latin typeface="Arial" pitchFamily="34" charset="0"/>
              </a:rPr>
              <a:t>Сильное название специфично и прямо отражает содержание вашей статьи</a:t>
            </a:r>
            <a:endParaRPr lang="en-US" altLang="zh-CN" sz="1100" dirty="0" smtClean="0">
              <a:solidFill>
                <a:srgbClr val="292929"/>
              </a:solidFill>
              <a:latin typeface="Arial" pitchFamily="34" charset="0"/>
              <a:ea typeface="SimSun" pitchFamily="2" charset="-122"/>
            </a:endParaRPr>
          </a:p>
          <a:p>
            <a:pPr marL="698500" lvl="1" indent="-231775" eaLnBrk="1" hangingPunct="1">
              <a:buFont typeface="Wingdings" pitchFamily="2" charset="2"/>
              <a:buChar char="Ø"/>
            </a:pPr>
            <a:endParaRPr lang="en-US" altLang="zh-CN" sz="1100" dirty="0" smtClean="0">
              <a:solidFill>
                <a:srgbClr val="292929"/>
              </a:solidFill>
              <a:latin typeface="Arial" pitchFamily="34" charset="0"/>
              <a:ea typeface="SimSun" pitchFamily="2" charset="-122"/>
            </a:endParaRPr>
          </a:p>
          <a:p>
            <a:pPr marL="698500" lvl="1" indent="-231775" eaLnBrk="1" hangingPunct="1">
              <a:buFont typeface="Wingdings" pitchFamily="2" charset="2"/>
              <a:buChar char="Ø"/>
            </a:pPr>
            <a:r>
              <a:rPr lang="ru-RU" altLang="zh-CN" sz="1100" dirty="0" smtClean="0">
                <a:solidFill>
                  <a:srgbClr val="292929"/>
                </a:solidFill>
                <a:latin typeface="Arial" pitchFamily="34" charset="0"/>
              </a:rPr>
              <a:t>Оно информативное, но краткое</a:t>
            </a:r>
            <a:endParaRPr lang="en-US" altLang="zh-CN" sz="1100" dirty="0" smtClean="0">
              <a:solidFill>
                <a:srgbClr val="292929"/>
              </a:solidFill>
              <a:latin typeface="Arial" pitchFamily="34" charset="0"/>
              <a:ea typeface="SimSun" pitchFamily="2" charset="-122"/>
            </a:endParaRPr>
          </a:p>
          <a:p>
            <a:pPr marL="698500" lvl="1" indent="-231775" eaLnBrk="1" hangingPunct="1">
              <a:buFont typeface="Wingdings" pitchFamily="2" charset="2"/>
              <a:buChar char="Ø"/>
            </a:pPr>
            <a:endParaRPr lang="en-US" altLang="zh-CN" sz="1100" dirty="0" smtClean="0">
              <a:solidFill>
                <a:srgbClr val="292929"/>
              </a:solidFill>
              <a:latin typeface="Arial" pitchFamily="34" charset="0"/>
              <a:ea typeface="SimSun" pitchFamily="2" charset="-122"/>
            </a:endParaRPr>
          </a:p>
          <a:p>
            <a:pPr marL="698500" lvl="1" indent="-231775" eaLnBrk="1" hangingPunct="1">
              <a:buFont typeface="Wingdings" pitchFamily="2" charset="2"/>
              <a:buChar char="Ø"/>
            </a:pPr>
            <a:r>
              <a:rPr lang="ru-RU" altLang="zh-CN" sz="1100" dirty="0" smtClean="0">
                <a:solidFill>
                  <a:srgbClr val="292929"/>
                </a:solidFill>
                <a:latin typeface="Arial" pitchFamily="34" charset="0"/>
              </a:rPr>
              <a:t>Следует избегать использования в названиях технического жаргона и аббревиатур</a:t>
            </a:r>
            <a:endParaRPr lang="en-US" altLang="zh-CN" sz="1100" dirty="0" smtClean="0">
              <a:solidFill>
                <a:srgbClr val="292929"/>
              </a:solidFill>
              <a:latin typeface="Arial" pitchFamily="34" charset="0"/>
              <a:ea typeface="SimSun" pitchFamily="2" charset="-122"/>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EBD950E6-1A0A-44E5-846E-A65E064C4E36}" type="slidenum">
              <a:rPr lang="zh-CN" altLang="en-GB" b="0" smtClean="0"/>
              <a:pPr eaLnBrk="1" hangingPunct="1"/>
              <a:t>71</a:t>
            </a:fld>
            <a:endParaRPr lang="en-GB" altLang="zh-CN" b="0" smtClean="0"/>
          </a:p>
        </p:txBody>
      </p:sp>
    </p:spTree>
    <p:extLst>
      <p:ext uri="{BB962C8B-B14F-4D97-AF65-F5344CB8AC3E}">
        <p14:creationId xmlns:p14="http://schemas.microsoft.com/office/powerpoint/2010/main" val="16480807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buFont typeface="Wingdings" panose="05000000000000000000" pitchFamily="2" charset="2"/>
              <a:buChar char="Ø"/>
            </a:pPr>
            <a:r>
              <a:rPr lang="ru-RU" altLang="zh-CN" sz="1100" smtClean="0">
                <a:latin typeface="Arial" panose="020B0604020202020204" pitchFamily="34" charset="0"/>
                <a:cs typeface="Arial" panose="020B0604020202020204" pitchFamily="34" charset="0"/>
              </a:rPr>
              <a:t>Если иное не указано в Руководстве для авторов,</a:t>
            </a:r>
            <a:r>
              <a:rPr lang="en-US" altLang="zh-CN" sz="1100" smtClean="0">
                <a:latin typeface="Arial" panose="020B0604020202020204" pitchFamily="34" charset="0"/>
                <a:ea typeface="SimSun" panose="02010600030101010101" pitchFamily="2" charset="-122"/>
                <a:cs typeface="Arial" panose="020B0604020202020204" pitchFamily="34" charset="0"/>
              </a:rPr>
              <a:t> </a:t>
            </a:r>
            <a:r>
              <a:rPr lang="ru-RU" altLang="zh-CN" sz="1100" smtClean="0">
                <a:latin typeface="Arial" panose="020B0604020202020204" pitchFamily="34" charset="0"/>
                <a:cs typeface="Arial" panose="020B0604020202020204" pitchFamily="34" charset="0"/>
              </a:rPr>
              <a:t>Резюме</a:t>
            </a:r>
            <a:r>
              <a:rPr lang="en-US" altLang="zh-CN" sz="1100" smtClean="0">
                <a:latin typeface="Arial" panose="020B0604020202020204" pitchFamily="34" charset="0"/>
                <a:ea typeface="SimSun" panose="02010600030101010101" pitchFamily="2" charset="-122"/>
                <a:cs typeface="Arial" panose="020B0604020202020204" pitchFamily="34" charset="0"/>
              </a:rPr>
              <a:t> </a:t>
            </a:r>
            <a:r>
              <a:rPr lang="ru-RU" altLang="zh-CN" sz="1100" smtClean="0">
                <a:latin typeface="Arial" panose="020B0604020202020204" pitchFamily="34" charset="0"/>
                <a:cs typeface="Arial" panose="020B0604020202020204" pitchFamily="34" charset="0"/>
              </a:rPr>
              <a:t>должно состоять из одного абзаца и должно в краткой форме описывать проблему</a:t>
            </a:r>
            <a:r>
              <a:rPr lang="en-US" altLang="zh-CN" sz="1100" smtClean="0">
                <a:latin typeface="Arial" panose="020B0604020202020204" pitchFamily="34" charset="0"/>
                <a:ea typeface="SimSun" panose="02010600030101010101" pitchFamily="2" charset="-122"/>
                <a:cs typeface="Arial" panose="020B0604020202020204" pitchFamily="34" charset="0"/>
              </a:rPr>
              <a:t>, </a:t>
            </a:r>
            <a:r>
              <a:rPr lang="ru-RU" altLang="zh-CN" sz="1100" smtClean="0">
                <a:latin typeface="Arial" panose="020B0604020202020204" pitchFamily="34" charset="0"/>
                <a:cs typeface="Arial" panose="020B0604020202020204" pitchFamily="34" charset="0"/>
              </a:rPr>
              <a:t>метод</a:t>
            </a:r>
            <a:r>
              <a:rPr lang="en-US" altLang="zh-CN" sz="1100" smtClean="0">
                <a:latin typeface="Arial" panose="020B0604020202020204" pitchFamily="34" charset="0"/>
                <a:ea typeface="SimSun" panose="02010600030101010101" pitchFamily="2" charset="-122"/>
                <a:cs typeface="Arial" panose="020B0604020202020204" pitchFamily="34" charset="0"/>
              </a:rPr>
              <a:t>, </a:t>
            </a:r>
            <a:r>
              <a:rPr lang="ru-RU" altLang="zh-CN" sz="1100" smtClean="0">
                <a:latin typeface="Arial" panose="020B0604020202020204" pitchFamily="34" charset="0"/>
                <a:cs typeface="Arial" panose="020B0604020202020204" pitchFamily="34" charset="0"/>
              </a:rPr>
              <a:t>результаты и выводы вашей статьи</a:t>
            </a:r>
            <a:r>
              <a:rPr lang="en-US" altLang="zh-CN" sz="1100" smtClean="0">
                <a:latin typeface="Arial" panose="020B0604020202020204" pitchFamily="34" charset="0"/>
                <a:ea typeface="SimSun" panose="02010600030101010101" pitchFamily="2" charset="-122"/>
                <a:cs typeface="Arial" panose="020B0604020202020204" pitchFamily="34" charset="0"/>
              </a:rPr>
              <a:t>.</a:t>
            </a:r>
          </a:p>
          <a:p>
            <a:pPr marL="231775" indent="-231775" eaLnBrk="1" hangingPunct="1">
              <a:buFont typeface="Wingdings" panose="05000000000000000000" pitchFamily="2" charset="2"/>
              <a:buChar char="Ø"/>
            </a:pPr>
            <a:endParaRPr lang="en-US" altLang="zh-CN" sz="1100" smtClean="0">
              <a:latin typeface="Arial" panose="020B0604020202020204" pitchFamily="34" charset="0"/>
              <a:ea typeface="SimSun" panose="02010600030101010101" pitchFamily="2" charset="-122"/>
              <a:cs typeface="Arial" panose="020B0604020202020204" pitchFamily="34" charset="0"/>
            </a:endParaRPr>
          </a:p>
          <a:p>
            <a:pPr marL="231775" indent="-231775" eaLnBrk="1" hangingPunct="1">
              <a:buFont typeface="Wingdings" panose="05000000000000000000" pitchFamily="2" charset="2"/>
              <a:buChar char="Ø"/>
            </a:pPr>
            <a:r>
              <a:rPr lang="ru-RU" altLang="zh-CN" sz="1100" smtClean="0">
                <a:latin typeface="Arial" panose="020B0604020202020204" pitchFamily="34" charset="0"/>
                <a:cs typeface="Arial" panose="020B0604020202020204" pitchFamily="34" charset="0"/>
              </a:rPr>
              <a:t>Сделайте резюме насколько возможно привлекательным и эффектным</a:t>
            </a:r>
            <a:r>
              <a:rPr lang="en-US" altLang="zh-CN" sz="1100" smtClean="0">
                <a:latin typeface="Arial" panose="020B0604020202020204" pitchFamily="34" charset="0"/>
                <a:ea typeface="SimSun" panose="02010600030101010101" pitchFamily="2" charset="-122"/>
                <a:cs typeface="Arial" panose="020B0604020202020204" pitchFamily="34" charset="0"/>
              </a:rPr>
              <a:t>. </a:t>
            </a:r>
            <a:r>
              <a:rPr lang="ru-RU" altLang="zh-CN" sz="1100" smtClean="0">
                <a:latin typeface="Arial" panose="020B0604020202020204" pitchFamily="34" charset="0"/>
                <a:cs typeface="Arial" panose="020B0604020202020204" pitchFamily="34" charset="0"/>
              </a:rPr>
              <a:t>Резюме</a:t>
            </a:r>
            <a:r>
              <a:rPr lang="en-US" altLang="zh-CN" sz="1100" smtClean="0">
                <a:latin typeface="Arial" panose="020B0604020202020204" pitchFamily="34" charset="0"/>
                <a:ea typeface="SimSun" panose="02010600030101010101" pitchFamily="2" charset="-122"/>
                <a:cs typeface="Arial" panose="020B0604020202020204" pitchFamily="34" charset="0"/>
              </a:rPr>
              <a:t> </a:t>
            </a:r>
            <a:r>
              <a:rPr lang="ru-RU" altLang="zh-CN" sz="1100" smtClean="0">
                <a:latin typeface="Arial" panose="020B0604020202020204" pitchFamily="34" charset="0"/>
                <a:cs typeface="Arial" panose="020B0604020202020204" pitchFamily="34" charset="0"/>
              </a:rPr>
              <a:t>доступно онлайн через поисковые и индексные системы</a:t>
            </a:r>
            <a:r>
              <a:rPr lang="en-US" altLang="zh-CN" sz="1100" smtClean="0">
                <a:latin typeface="Arial" panose="020B0604020202020204" pitchFamily="34" charset="0"/>
                <a:ea typeface="SimSun" panose="02010600030101010101" pitchFamily="2" charset="-122"/>
                <a:cs typeface="Arial" panose="020B0604020202020204" pitchFamily="34" charset="0"/>
              </a:rPr>
              <a:t>. </a:t>
            </a:r>
            <a:r>
              <a:rPr lang="ru-RU" altLang="zh-CN" sz="1100" smtClean="0">
                <a:latin typeface="Arial" panose="020B0604020202020204" pitchFamily="34" charset="0"/>
                <a:cs typeface="Arial" panose="020B0604020202020204" pitchFamily="34" charset="0"/>
              </a:rPr>
              <a:t>Оно может стать хорошей рекламой для вашей статьи</a:t>
            </a:r>
            <a:endParaRPr lang="en-US" altLang="zh-CN" sz="1100" smtClean="0">
              <a:latin typeface="Arial" panose="020B0604020202020204" pitchFamily="34" charset="0"/>
              <a:ea typeface="SimSun" panose="02010600030101010101" pitchFamily="2" charset="-122"/>
              <a:cs typeface="Arial" panose="020B0604020202020204" pitchFamily="34" charset="0"/>
            </a:endParaRPr>
          </a:p>
          <a:p>
            <a:pPr marL="231775" indent="-231775" eaLnBrk="1" hangingPunct="1">
              <a:buFont typeface="Wingdings" panose="05000000000000000000" pitchFamily="2" charset="2"/>
              <a:buChar char="Ø"/>
            </a:pPr>
            <a:endParaRPr lang="en-US" altLang="zh-CN" sz="1100" smtClean="0">
              <a:latin typeface="Arial" panose="020B0604020202020204" pitchFamily="34" charset="0"/>
              <a:ea typeface="SimSun" panose="02010600030101010101" pitchFamily="2" charset="-122"/>
              <a:cs typeface="Arial" panose="020B0604020202020204" pitchFamily="34" charset="0"/>
            </a:endParaRPr>
          </a:p>
          <a:p>
            <a:pPr marL="231775" indent="-231775" eaLnBrk="1" hangingPunct="1">
              <a:buFont typeface="Wingdings" panose="05000000000000000000" pitchFamily="2" charset="2"/>
              <a:buChar char="Ø"/>
            </a:pPr>
            <a:r>
              <a:rPr lang="ru-RU" altLang="zh-CN" sz="1100" smtClean="0">
                <a:latin typeface="Arial" panose="020B0604020202020204" pitchFamily="34" charset="0"/>
                <a:cs typeface="Arial" panose="020B0604020202020204" pitchFamily="34" charset="0"/>
              </a:rPr>
              <a:t>Понятно написанное Резюме</a:t>
            </a:r>
            <a:r>
              <a:rPr lang="en-US" altLang="zh-CN" sz="1100" smtClean="0">
                <a:latin typeface="Arial" panose="020B0604020202020204" pitchFamily="34" charset="0"/>
                <a:ea typeface="SimSun" panose="02010600030101010101" pitchFamily="2" charset="-122"/>
                <a:cs typeface="Arial" panose="020B0604020202020204" pitchFamily="34" charset="0"/>
              </a:rPr>
              <a:t> </a:t>
            </a:r>
            <a:r>
              <a:rPr lang="ru-RU" altLang="zh-CN" sz="1100" smtClean="0">
                <a:latin typeface="Arial" panose="020B0604020202020204" pitchFamily="34" charset="0"/>
                <a:cs typeface="Arial" panose="020B0604020202020204" pitchFamily="34" charset="0"/>
              </a:rPr>
              <a:t>стимулирует читателя прочесть остальную статью.</a:t>
            </a:r>
            <a:endParaRPr lang="en-US" altLang="zh-CN" sz="1100" smtClean="0">
              <a:latin typeface="Arial" panose="020B0604020202020204" pitchFamily="34" charset="0"/>
              <a:ea typeface="SimSun" panose="02010600030101010101" pitchFamily="2" charset="-122"/>
              <a:cs typeface="Arial" panose="020B0604020202020204" pitchFamily="34" charset="0"/>
            </a:endParaRPr>
          </a:p>
          <a:p>
            <a:pPr marL="231775" indent="-231775" eaLnBrk="1" hangingPunct="1">
              <a:buFont typeface="Wingdings" panose="05000000000000000000" pitchFamily="2" charset="2"/>
              <a:buChar char="Ø"/>
            </a:pPr>
            <a:endParaRPr lang="en-US" altLang="zh-CN" sz="1100" smtClean="0">
              <a:solidFill>
                <a:srgbClr val="292929"/>
              </a:solidFill>
              <a:latin typeface="Arial" panose="020B0604020202020204" pitchFamily="34" charset="0"/>
              <a:ea typeface="SimSun" panose="02010600030101010101" pitchFamily="2" charset="-122"/>
              <a:cs typeface="Arial" panose="020B0604020202020204" pitchFamily="34" charset="0"/>
            </a:endParaRPr>
          </a:p>
          <a:p>
            <a:pPr marL="231775" indent="-231775" eaLnBrk="1" hangingPunct="1">
              <a:buFont typeface="Wingdings" panose="05000000000000000000" pitchFamily="2" charset="2"/>
              <a:buChar char="Ø"/>
            </a:pPr>
            <a:r>
              <a:rPr lang="ru-RU" altLang="zh-CN" sz="1100" smtClean="0">
                <a:solidFill>
                  <a:srgbClr val="292929"/>
                </a:solidFill>
                <a:latin typeface="Arial" panose="020B0604020202020204" pitchFamily="34" charset="0"/>
                <a:cs typeface="Arial" panose="020B0604020202020204" pitchFamily="34" charset="0"/>
              </a:rPr>
              <a:t>Многие авторы пишут Резюме</a:t>
            </a:r>
            <a:r>
              <a:rPr lang="en-US" altLang="zh-CN" sz="1100" smtClean="0">
                <a:solidFill>
                  <a:srgbClr val="292929"/>
                </a:solidFill>
                <a:latin typeface="Arial" panose="020B0604020202020204" pitchFamily="34" charset="0"/>
                <a:ea typeface="SimSun" panose="02010600030101010101" pitchFamily="2" charset="-122"/>
                <a:cs typeface="Arial" panose="020B0604020202020204" pitchFamily="34" charset="0"/>
              </a:rPr>
              <a:t> </a:t>
            </a:r>
            <a:r>
              <a:rPr lang="ru-RU" altLang="zh-CN" sz="1100" smtClean="0">
                <a:solidFill>
                  <a:srgbClr val="292929"/>
                </a:solidFill>
                <a:latin typeface="Arial" panose="020B0604020202020204" pitchFamily="34" charset="0"/>
                <a:cs typeface="Arial" panose="020B0604020202020204" pitchFamily="34" charset="0"/>
              </a:rPr>
              <a:t>в последнюю очередь, чтобы оно точно отражало содержание статьи</a:t>
            </a:r>
            <a:r>
              <a:rPr lang="en-US" altLang="zh-CN" sz="1100" smtClean="0">
                <a:solidFill>
                  <a:srgbClr val="292929"/>
                </a:solidFill>
                <a:latin typeface="Arial" panose="020B0604020202020204" pitchFamily="34" charset="0"/>
                <a:ea typeface="SimSun" panose="02010600030101010101" pitchFamily="2" charset="-122"/>
                <a:cs typeface="Arial" panose="020B0604020202020204" pitchFamily="34" charset="0"/>
              </a:rPr>
              <a:t>.</a:t>
            </a:r>
          </a:p>
          <a:p>
            <a:pPr marL="231775" indent="-231775"/>
            <a:endParaRPr lang="en-US" altLang="en-US" smtClean="0">
              <a:cs typeface="Arial" panose="020B0604020202020204" pitchFamily="34" charset="0"/>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742950" indent="-285750" defTabSz="9239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defTabSz="9239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defTabSz="9239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defTabSz="9239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57C6F972-E419-4CE1-8EBB-4491B165817E}" type="slidenum">
              <a:rPr kumimoji="0" lang="zh-CN" altLang="en-GB"/>
              <a:pPr eaLnBrk="1" hangingPunct="1">
                <a:spcBef>
                  <a:spcPct val="0"/>
                </a:spcBef>
              </a:pPr>
              <a:t>72</a:t>
            </a:fld>
            <a:endParaRPr kumimoji="0" lang="en-GB" altLang="zh-CN"/>
          </a:p>
        </p:txBody>
      </p:sp>
    </p:spTree>
    <p:extLst>
      <p:ext uri="{BB962C8B-B14F-4D97-AF65-F5344CB8AC3E}">
        <p14:creationId xmlns:p14="http://schemas.microsoft.com/office/powerpoint/2010/main" val="19820877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D8A84CC8-45BA-496B-9F42-6E94E4FB92FA}" type="slidenum">
              <a:rPr lang="en-US" altLang="en-US" b="0" smtClean="0"/>
              <a:pPr eaLnBrk="1" hangingPunct="1"/>
              <a:t>73</a:t>
            </a:fld>
            <a:endParaRPr lang="en-US" altLang="en-US" b="0"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buFont typeface="Wingdings" pitchFamily="2" charset="2"/>
              <a:buChar char="Ø"/>
            </a:pPr>
            <a:r>
              <a:rPr lang="ru-RU" altLang="zh-CN" smtClean="0">
                <a:cs typeface="Arial" pitchFamily="34" charset="0"/>
              </a:rPr>
              <a:t>Ключевые слова</a:t>
            </a:r>
            <a:r>
              <a:rPr lang="en-US" altLang="zh-CN" smtClean="0">
                <a:ea typeface="SimSun" pitchFamily="2" charset="-122"/>
                <a:cs typeface="Arial" pitchFamily="34" charset="0"/>
              </a:rPr>
              <a:t> </a:t>
            </a:r>
            <a:r>
              <a:rPr lang="ru-RU" altLang="zh-CN" smtClean="0">
                <a:cs typeface="Arial" pitchFamily="34" charset="0"/>
              </a:rPr>
              <a:t>служат ярлыками для вашей статьи</a:t>
            </a:r>
            <a:r>
              <a:rPr lang="en-US" altLang="zh-CN" smtClean="0">
                <a:ea typeface="SimSun" pitchFamily="2" charset="-122"/>
                <a:cs typeface="Arial" pitchFamily="34" charset="0"/>
              </a:rPr>
              <a:t>.  </a:t>
            </a:r>
            <a:r>
              <a:rPr lang="ru-RU" altLang="zh-CN" smtClean="0">
                <a:cs typeface="Arial" pitchFamily="34" charset="0"/>
              </a:rPr>
              <a:t>Избегайте слов со слишком широким значением</a:t>
            </a:r>
            <a:r>
              <a:rPr lang="en-GB" altLang="zh-CN" smtClean="0">
                <a:ea typeface="SimSun" pitchFamily="2" charset="-122"/>
                <a:cs typeface="Arial" pitchFamily="34" charset="0"/>
              </a:rPr>
              <a:t>, </a:t>
            </a:r>
            <a:r>
              <a:rPr lang="ru-RU" altLang="zh-CN" smtClean="0">
                <a:cs typeface="Arial" pitchFamily="34" charset="0"/>
              </a:rPr>
              <a:t>типа </a:t>
            </a:r>
            <a:r>
              <a:rPr lang="en-GB" altLang="zh-CN" smtClean="0">
                <a:ea typeface="SimSun" pitchFamily="2" charset="-122"/>
                <a:cs typeface="Arial" pitchFamily="34" charset="0"/>
              </a:rPr>
              <a:t>systems, control, analysis</a:t>
            </a:r>
            <a:endParaRPr lang="en-US" altLang="zh-CN" smtClean="0">
              <a:ea typeface="SimSun" pitchFamily="2" charset="-122"/>
              <a:cs typeface="Arial" pitchFamily="34" charset="0"/>
            </a:endParaRPr>
          </a:p>
          <a:p>
            <a:pPr marL="231775" indent="-231775" eaLnBrk="1" hangingPunct="1">
              <a:buFont typeface="Wingdings" pitchFamily="2" charset="2"/>
              <a:buChar char="Ø"/>
            </a:pPr>
            <a:endParaRPr lang="en-US" altLang="zh-CN" smtClean="0">
              <a:ea typeface="SimSun" pitchFamily="2" charset="-122"/>
              <a:cs typeface="Arial" pitchFamily="34" charset="0"/>
            </a:endParaRPr>
          </a:p>
          <a:p>
            <a:pPr marL="231775" indent="-231775" eaLnBrk="1" hangingPunct="1">
              <a:buFont typeface="Wingdings" pitchFamily="2" charset="2"/>
              <a:buChar char="Ø"/>
            </a:pPr>
            <a:r>
              <a:rPr lang="ru-RU" altLang="zh-CN" smtClean="0">
                <a:cs typeface="Arial" pitchFamily="34" charset="0"/>
              </a:rPr>
              <a:t>Используйте только устоявшиеся в вашей предметной области аббревиатуры</a:t>
            </a:r>
            <a:endParaRPr lang="en-US" altLang="zh-CN" smtClean="0">
              <a:ea typeface="SimSun" pitchFamily="2" charset="-122"/>
              <a:cs typeface="Arial" pitchFamily="34" charset="0"/>
            </a:endParaRPr>
          </a:p>
          <a:p>
            <a:pPr marL="231775" indent="-231775" eaLnBrk="1" hangingPunct="1">
              <a:buFont typeface="Wingdings" pitchFamily="2" charset="2"/>
              <a:buChar char="Ø"/>
            </a:pPr>
            <a:endParaRPr lang="en-US" altLang="zh-CN" smtClean="0">
              <a:ea typeface="SimSun" pitchFamily="2" charset="-122"/>
              <a:cs typeface="Arial" pitchFamily="34" charset="0"/>
            </a:endParaRPr>
          </a:p>
          <a:p>
            <a:pPr marL="231775" indent="-231775" eaLnBrk="1" hangingPunct="1">
              <a:buFont typeface="Wingdings" pitchFamily="2" charset="2"/>
              <a:buChar char="Ø"/>
            </a:pPr>
            <a:r>
              <a:rPr lang="ru-RU" altLang="zh-CN" smtClean="0">
                <a:cs typeface="Arial" pitchFamily="34" charset="0"/>
              </a:rPr>
              <a:t>Уточните в Руководстве для авторов, какие типы и сколько </a:t>
            </a:r>
            <a:r>
              <a:rPr lang="en-US" altLang="zh-CN" smtClean="0">
                <a:ea typeface="SimSun" pitchFamily="2" charset="-122"/>
                <a:cs typeface="Arial" pitchFamily="34" charset="0"/>
              </a:rPr>
              <a:t> </a:t>
            </a:r>
            <a:r>
              <a:rPr lang="ru-RU" altLang="zh-CN" smtClean="0">
                <a:cs typeface="Arial" pitchFamily="34" charset="0"/>
              </a:rPr>
              <a:t>ключевых слов можно использовать</a:t>
            </a:r>
            <a:r>
              <a:rPr lang="en-US" altLang="zh-CN" smtClean="0">
                <a:ea typeface="SimSun" pitchFamily="2" charset="-122"/>
                <a:cs typeface="Arial" pitchFamily="34" charset="0"/>
              </a:rPr>
              <a:t>. </a:t>
            </a:r>
            <a:r>
              <a:rPr lang="ru-RU" altLang="zh-CN" smtClean="0">
                <a:cs typeface="Arial" pitchFamily="34" charset="0"/>
              </a:rPr>
              <a:t>К статьям обычно приводится порядка </a:t>
            </a:r>
            <a:r>
              <a:rPr lang="en-US" altLang="zh-CN" smtClean="0">
                <a:ea typeface="SimSun" pitchFamily="2" charset="-122"/>
                <a:cs typeface="Arial" pitchFamily="34" charset="0"/>
              </a:rPr>
              <a:t>6 </a:t>
            </a:r>
            <a:r>
              <a:rPr lang="ru-RU" altLang="zh-CN" smtClean="0">
                <a:cs typeface="Arial" pitchFamily="34" charset="0"/>
              </a:rPr>
              <a:t>ключевых слов</a:t>
            </a:r>
            <a:endParaRPr lang="en-US" altLang="zh-CN" smtClean="0">
              <a:ea typeface="SimSun" pitchFamily="2" charset="-122"/>
              <a:cs typeface="Arial" pitchFamily="34" charset="0"/>
            </a:endParaRPr>
          </a:p>
          <a:p>
            <a:pPr marL="231775" indent="-231775" eaLnBrk="1" hangingPunct="1">
              <a:buFont typeface="Wingdings" pitchFamily="2" charset="2"/>
              <a:buChar char="Ø"/>
            </a:pPr>
            <a:endParaRPr lang="en-GB" altLang="zh-CN" smtClean="0">
              <a:ea typeface="SimSun" pitchFamily="2" charset="-122"/>
              <a:cs typeface="Arial" pitchFamily="34" charset="0"/>
            </a:endParaRPr>
          </a:p>
          <a:p>
            <a:pPr marL="231775" indent="-231775" eaLnBrk="1" hangingPunct="1">
              <a:buFont typeface="Wingdings" pitchFamily="2" charset="2"/>
              <a:buChar char="Ø"/>
            </a:pPr>
            <a:r>
              <a:rPr lang="ru-RU" altLang="zh-CN" smtClean="0">
                <a:cs typeface="Arial" pitchFamily="34" charset="0"/>
              </a:rPr>
              <a:t>Посмотрите, какие ключевые слова</a:t>
            </a:r>
            <a:r>
              <a:rPr lang="en-GB" altLang="zh-CN" smtClean="0">
                <a:ea typeface="SimSun" pitchFamily="2" charset="-122"/>
                <a:cs typeface="Arial" pitchFamily="34" charset="0"/>
              </a:rPr>
              <a:t> </a:t>
            </a:r>
            <a:r>
              <a:rPr lang="ru-RU" altLang="zh-CN" smtClean="0">
                <a:cs typeface="Arial" pitchFamily="34" charset="0"/>
              </a:rPr>
              <a:t>использованы в статьях, на которые вы ссылаетесь, чтобы определить, какие термины популярны в вашей предметной области</a:t>
            </a:r>
            <a:r>
              <a:rPr lang="en-GB" altLang="zh-CN" smtClean="0">
                <a:ea typeface="SimSun" pitchFamily="2" charset="-122"/>
                <a:cs typeface="Arial" pitchFamily="34" charset="0"/>
              </a:rPr>
              <a:t>. </a:t>
            </a:r>
            <a:r>
              <a:rPr lang="ru-RU" altLang="zh-CN" smtClean="0">
                <a:cs typeface="Arial" pitchFamily="34" charset="0"/>
              </a:rPr>
              <a:t>Это важно для правильного позиционирования статьи.</a:t>
            </a:r>
            <a:endParaRPr lang="en-GB" altLang="zh-CN" smtClean="0">
              <a:ea typeface="SimSun" pitchFamily="2" charset="-122"/>
              <a:cs typeface="Arial" pitchFamily="34" charset="0"/>
            </a:endParaRPr>
          </a:p>
          <a:p>
            <a:pPr marL="231775" indent="-231775" eaLnBrk="1" hangingPunct="1">
              <a:buFont typeface="Wingdings" pitchFamily="2" charset="2"/>
              <a:buChar char="Ø"/>
            </a:pPr>
            <a:endParaRPr lang="en-GB" altLang="zh-CN" smtClean="0">
              <a:ea typeface="SimSun" pitchFamily="2" charset="-122"/>
              <a:cs typeface="Arial" pitchFamily="34" charset="0"/>
            </a:endParaRPr>
          </a:p>
          <a:p>
            <a:pPr marL="231775" indent="-231775" eaLnBrk="1" hangingPunct="1">
              <a:buFont typeface="Wingdings" pitchFamily="2" charset="2"/>
              <a:buChar char="Ø"/>
            </a:pPr>
            <a:r>
              <a:rPr lang="ru-RU" altLang="zh-CN" smtClean="0">
                <a:cs typeface="Arial" pitchFamily="34" charset="0"/>
              </a:rPr>
              <a:t>Подумайте, какие термины люди могут использовать для поиска вашей статьи в интернете</a:t>
            </a:r>
            <a:endParaRPr lang="en-GB" altLang="zh-CN" smtClean="0">
              <a:ea typeface="SimSun" pitchFamily="2" charset="-122"/>
              <a:cs typeface="Arial" pitchFamily="34" charset="0"/>
            </a:endParaRPr>
          </a:p>
          <a:p>
            <a:pPr marL="231775" indent="-231775" eaLnBrk="1" hangingPunct="1"/>
            <a:endParaRPr lang="en-US" altLang="zh-CN" smtClean="0">
              <a:ea typeface="SimSun" pitchFamily="2" charset="-122"/>
              <a:cs typeface="Arial" pitchFamily="34" charset="0"/>
            </a:endParaRPr>
          </a:p>
        </p:txBody>
      </p:sp>
    </p:spTree>
    <p:extLst>
      <p:ext uri="{BB962C8B-B14F-4D97-AF65-F5344CB8AC3E}">
        <p14:creationId xmlns:p14="http://schemas.microsoft.com/office/powerpoint/2010/main" val="7615544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5732706B-CA7A-4B9E-A18F-2B1EE53E29D8}" type="slidenum">
              <a:rPr lang="en-US" altLang="en-US" b="0" smtClean="0"/>
              <a:pPr eaLnBrk="1" hangingPunct="1"/>
              <a:t>74</a:t>
            </a:fld>
            <a:endParaRPr lang="en-US" altLang="en-US" b="0"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701675" y="4418013"/>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lvl="1" indent="-231775" eaLnBrk="1" hangingPunct="1">
              <a:buFont typeface="Wingdings" pitchFamily="2" charset="2"/>
              <a:buChar char="Ø"/>
            </a:pPr>
            <a:r>
              <a:rPr lang="ru-RU" altLang="zh-CN" sz="1100" dirty="0" smtClean="0">
                <a:latin typeface="Calibri" pitchFamily="34" charset="0"/>
              </a:rPr>
              <a:t>Пример с РАКОМ</a:t>
            </a:r>
            <a:br>
              <a:rPr lang="ru-RU" altLang="zh-CN" sz="1100" dirty="0" smtClean="0">
                <a:latin typeface="Calibri" pitchFamily="34" charset="0"/>
              </a:rPr>
            </a:br>
            <a:r>
              <a:rPr lang="ru-RU" altLang="zh-CN" sz="1100" dirty="0" smtClean="0">
                <a:latin typeface="Calibri" pitchFamily="34" charset="0"/>
              </a:rPr>
              <a:t>Введение</a:t>
            </a:r>
            <a:r>
              <a:rPr lang="en-US" altLang="zh-CN" sz="1100" dirty="0" smtClean="0">
                <a:latin typeface="Calibri" pitchFamily="34" charset="0"/>
                <a:ea typeface="SimSun" pitchFamily="2" charset="-122"/>
              </a:rPr>
              <a:t> </a:t>
            </a:r>
            <a:r>
              <a:rPr lang="ru-RU" altLang="zh-CN" sz="1100" dirty="0" smtClean="0">
                <a:latin typeface="Calibri" pitchFamily="34" charset="0"/>
              </a:rPr>
              <a:t>используется, чтобы сообщить о содержании вашей статьи и убедить читателей, почему ваша работа так важна для вашей области науки</a:t>
            </a:r>
            <a:r>
              <a:rPr lang="en-US" altLang="zh-CN" sz="1100" dirty="0" smtClean="0">
                <a:latin typeface="Calibri" pitchFamily="34" charset="0"/>
                <a:ea typeface="SimSun" pitchFamily="2" charset="-122"/>
              </a:rPr>
              <a:t>.</a:t>
            </a:r>
          </a:p>
          <a:p>
            <a:pPr marL="231775" lvl="1" indent="-231775" eaLnBrk="1" hangingPunct="1">
              <a:buFont typeface="Wingdings" pitchFamily="2" charset="2"/>
              <a:buChar char="Ø"/>
            </a:pPr>
            <a:endParaRPr lang="en-US" altLang="zh-CN" sz="1100" dirty="0" smtClean="0">
              <a:latin typeface="Calibri" pitchFamily="34" charset="0"/>
              <a:ea typeface="SimSun" pitchFamily="2" charset="-122"/>
            </a:endParaRPr>
          </a:p>
          <a:p>
            <a:pPr marL="231775" lvl="1" indent="-231775" eaLnBrk="1" hangingPunct="1">
              <a:buFont typeface="Wingdings" pitchFamily="2" charset="2"/>
              <a:buChar char="Ø"/>
            </a:pPr>
            <a:r>
              <a:rPr lang="ru-RU" altLang="zh-CN" sz="1100" dirty="0" smtClean="0">
                <a:latin typeface="Calibri" pitchFamily="34" charset="0"/>
              </a:rPr>
              <a:t>Введение</a:t>
            </a:r>
            <a:r>
              <a:rPr lang="en-US" altLang="zh-CN" sz="1100" dirty="0" smtClean="0">
                <a:latin typeface="Calibri" pitchFamily="34" charset="0"/>
                <a:ea typeface="SimSun" pitchFamily="2" charset="-122"/>
              </a:rPr>
              <a:t> </a:t>
            </a:r>
            <a:r>
              <a:rPr lang="ru-RU" altLang="zh-CN" sz="1100" dirty="0" smtClean="0">
                <a:latin typeface="Calibri" pitchFamily="34" charset="0"/>
              </a:rPr>
              <a:t>должно быть коротким – один-два абзаца</a:t>
            </a:r>
            <a:r>
              <a:rPr lang="en-US" altLang="zh-CN" sz="1100" dirty="0" smtClean="0">
                <a:latin typeface="Calibri" pitchFamily="34" charset="0"/>
                <a:ea typeface="SimSun" pitchFamily="2" charset="-122"/>
              </a:rPr>
              <a:t>.  </a:t>
            </a:r>
            <a:r>
              <a:rPr lang="ru-RU" altLang="zh-CN" sz="1100" dirty="0" smtClean="0">
                <a:latin typeface="Calibri" pitchFamily="34" charset="0"/>
              </a:rPr>
              <a:t>Укажите основные научные труды, на которые опиралось ваше исследование</a:t>
            </a:r>
            <a:r>
              <a:rPr lang="en-US" altLang="zh-CN" sz="1100" dirty="0" smtClean="0">
                <a:latin typeface="Calibri" pitchFamily="34" charset="0"/>
                <a:ea typeface="SimSun" pitchFamily="2" charset="-122"/>
              </a:rPr>
              <a:t>. (</a:t>
            </a:r>
            <a:r>
              <a:rPr lang="ru-RU" altLang="zh-CN" sz="1100" dirty="0" smtClean="0">
                <a:latin typeface="Calibri" pitchFamily="34" charset="0"/>
              </a:rPr>
              <a:t>Процитируйте пару оригинальных и важных работ</a:t>
            </a:r>
            <a:r>
              <a:rPr lang="en-US" altLang="zh-CN" sz="1100" dirty="0" smtClean="0">
                <a:latin typeface="Calibri" pitchFamily="34" charset="0"/>
                <a:ea typeface="SimSun" pitchFamily="2" charset="-122"/>
              </a:rPr>
              <a:t>, </a:t>
            </a:r>
            <a:r>
              <a:rPr lang="ru-RU" altLang="zh-CN" sz="1100" dirty="0" smtClean="0">
                <a:latin typeface="Calibri" pitchFamily="34" charset="0"/>
              </a:rPr>
              <a:t>включая недавние обзорные статьи</a:t>
            </a:r>
            <a:r>
              <a:rPr lang="en-US" altLang="zh-CN" sz="1100" dirty="0" smtClean="0">
                <a:latin typeface="Calibri" pitchFamily="34" charset="0"/>
                <a:ea typeface="SimSun" pitchFamily="2" charset="-122"/>
              </a:rPr>
              <a:t>).  </a:t>
            </a:r>
            <a:r>
              <a:rPr lang="en-US" altLang="zh-CN" sz="1100" b="1" dirty="0" smtClean="0">
                <a:latin typeface="Calibri" pitchFamily="34" charset="0"/>
                <a:ea typeface="SimSun" pitchFamily="2" charset="-122"/>
              </a:rPr>
              <a:t> </a:t>
            </a:r>
            <a:r>
              <a:rPr lang="ru-RU" altLang="zh-CN" sz="1100" dirty="0" smtClean="0">
                <a:latin typeface="Calibri" pitchFamily="34" charset="0"/>
              </a:rPr>
              <a:t>Однако</a:t>
            </a:r>
            <a:r>
              <a:rPr lang="en-US" altLang="zh-CN" sz="1100" dirty="0" smtClean="0">
                <a:latin typeface="Calibri" pitchFamily="34" charset="0"/>
                <a:ea typeface="SimSun" pitchFamily="2" charset="-122"/>
              </a:rPr>
              <a:t>,</a:t>
            </a:r>
            <a:r>
              <a:rPr lang="zh-CN" altLang="en-US" sz="1100" dirty="0" smtClean="0">
                <a:latin typeface="Calibri" pitchFamily="34" charset="0"/>
                <a:ea typeface="SimSun" pitchFamily="2" charset="-122"/>
              </a:rPr>
              <a:t> </a:t>
            </a:r>
            <a:r>
              <a:rPr lang="ru-RU" altLang="zh-CN" sz="1100" dirty="0" smtClean="0">
                <a:latin typeface="Calibri" pitchFamily="34" charset="0"/>
              </a:rPr>
              <a:t>редакторы </a:t>
            </a:r>
            <a:r>
              <a:rPr lang="ru-RU" altLang="zh-CN" sz="1100" u="sng" dirty="0" smtClean="0">
                <a:latin typeface="Calibri" pitchFamily="34" charset="0"/>
              </a:rPr>
              <a:t>не любят</a:t>
            </a:r>
            <a:r>
              <a:rPr lang="en-US" altLang="zh-CN" sz="1100" dirty="0" smtClean="0">
                <a:latin typeface="Calibri" pitchFamily="34" charset="0"/>
                <a:ea typeface="SimSun" pitchFamily="2" charset="-122"/>
              </a:rPr>
              <a:t> </a:t>
            </a:r>
            <a:r>
              <a:rPr lang="ru-RU" altLang="zh-CN" sz="1100" dirty="0" smtClean="0">
                <a:latin typeface="Calibri" pitchFamily="34" charset="0"/>
              </a:rPr>
              <a:t>слишком много цитат, не относящихся к теме работы</a:t>
            </a:r>
            <a:r>
              <a:rPr lang="en-US" altLang="zh-CN" sz="1100" dirty="0" smtClean="0">
                <a:latin typeface="Calibri" pitchFamily="34" charset="0"/>
                <a:ea typeface="SimSun" pitchFamily="2" charset="-122"/>
              </a:rPr>
              <a:t>, </a:t>
            </a:r>
            <a:r>
              <a:rPr lang="ru-RU" altLang="en-US" sz="1100" dirty="0" smtClean="0"/>
              <a:t>или неуместные суждения о собственных достижениях.</a:t>
            </a:r>
            <a:endParaRPr lang="en-US" altLang="zh-CN" sz="1100" dirty="0" smtClean="0">
              <a:latin typeface="Calibri" pitchFamily="34" charset="0"/>
              <a:ea typeface="SimSun" pitchFamily="2" charset="-122"/>
            </a:endParaRPr>
          </a:p>
          <a:p>
            <a:pPr marL="231775" lvl="1" indent="-231775" eaLnBrk="1" hangingPunct="1">
              <a:buFont typeface="Wingdings" pitchFamily="2" charset="2"/>
              <a:buChar char="Ø"/>
            </a:pPr>
            <a:endParaRPr lang="en-US" altLang="zh-CN" sz="1100" dirty="0" smtClean="0">
              <a:latin typeface="Calibri" pitchFamily="34" charset="0"/>
              <a:ea typeface="SimSun" pitchFamily="2" charset="-122"/>
            </a:endParaRPr>
          </a:p>
          <a:p>
            <a:pPr marL="231775" lvl="1" indent="-231775" eaLnBrk="1" hangingPunct="1">
              <a:buFont typeface="Wingdings" pitchFamily="2" charset="2"/>
              <a:buChar char="Ø"/>
            </a:pPr>
            <a:r>
              <a:rPr lang="ru-RU" altLang="en-US" sz="1100" dirty="0" smtClean="0"/>
              <a:t>Четко ответьте на следующие вопросы: какую проблему в конечном счете вы пытаетесь решить? Существуют ли решения этой проблемы? Каково лучшее решение? Каковые ограничения такого решения? Каких результатов вы пытаетесь достичь в своей работе?</a:t>
            </a:r>
          </a:p>
          <a:p>
            <a:pPr marL="231775" lvl="1" indent="-231775" eaLnBrk="1" hangingPunct="1">
              <a:buFont typeface="Wingdings" pitchFamily="2" charset="2"/>
              <a:buChar char="Ø"/>
            </a:pPr>
            <a:endParaRPr lang="en-US" altLang="zh-CN" sz="1100" dirty="0" smtClean="0">
              <a:latin typeface="Calibri" pitchFamily="34" charset="0"/>
              <a:ea typeface="SimSun" pitchFamily="2" charset="-122"/>
            </a:endParaRPr>
          </a:p>
          <a:p>
            <a:pPr marL="231775" lvl="1" indent="-231775" eaLnBrk="1" hangingPunct="1">
              <a:buFont typeface="Wingdings" pitchFamily="2" charset="2"/>
              <a:buChar char="Ø"/>
            </a:pPr>
            <a:r>
              <a:rPr lang="ru-RU" altLang="zh-CN" sz="1100" dirty="0" smtClean="0">
                <a:latin typeface="Calibri" pitchFamily="34" charset="0"/>
              </a:rPr>
              <a:t>Придерживайтесь точки зрения, совпадающей с мнением журнала, в котором вы собираетесь публиковаться</a:t>
            </a:r>
            <a:r>
              <a:rPr lang="en-US" altLang="zh-CN" sz="1100" dirty="0" smtClean="0">
                <a:latin typeface="Calibri" pitchFamily="34" charset="0"/>
                <a:ea typeface="SimSun" pitchFamily="2" charset="-122"/>
              </a:rPr>
              <a:t>.</a:t>
            </a:r>
          </a:p>
          <a:p>
            <a:pPr marL="231775" lvl="1" indent="-231775" eaLnBrk="1" hangingPunct="1"/>
            <a:endParaRPr lang="en-US" altLang="zh-CN" sz="1100" dirty="0" smtClean="0">
              <a:latin typeface="Calibri" pitchFamily="34" charset="0"/>
              <a:ea typeface="SimSun" pitchFamily="2" charset="-122"/>
            </a:endParaRPr>
          </a:p>
          <a:p>
            <a:pPr marL="231775" indent="-231775" eaLnBrk="1" hangingPunct="1">
              <a:buFont typeface="Wingdings" pitchFamily="2" charset="2"/>
              <a:buChar char="Ø"/>
            </a:pPr>
            <a:r>
              <a:rPr lang="ru-RU" altLang="zh-CN" sz="1100" dirty="0" smtClean="0">
                <a:solidFill>
                  <a:srgbClr val="292929"/>
                </a:solidFill>
                <a:latin typeface="Calibri" pitchFamily="34" charset="0"/>
                <a:cs typeface="Arial" pitchFamily="34" charset="0"/>
              </a:rPr>
              <a:t>Не смешивайте Введение с Результатами</a:t>
            </a:r>
            <a:r>
              <a:rPr lang="en-US" altLang="zh-CN" sz="1100" dirty="0" smtClean="0">
                <a:solidFill>
                  <a:srgbClr val="292929"/>
                </a:solidFill>
                <a:latin typeface="Calibri" pitchFamily="34" charset="0"/>
                <a:ea typeface="SimSun" pitchFamily="2" charset="-122"/>
                <a:cs typeface="Arial" pitchFamily="34" charset="0"/>
              </a:rPr>
              <a:t>, </a:t>
            </a:r>
            <a:r>
              <a:rPr lang="ru-RU" altLang="zh-CN" sz="1100" dirty="0" smtClean="0">
                <a:solidFill>
                  <a:srgbClr val="292929"/>
                </a:solidFill>
                <a:latin typeface="Calibri" pitchFamily="34" charset="0"/>
                <a:cs typeface="Arial" pitchFamily="34" charset="0"/>
              </a:rPr>
              <a:t>Дискуссией и Заключением</a:t>
            </a:r>
            <a:r>
              <a:rPr lang="en-US" altLang="zh-CN" sz="1100" dirty="0" smtClean="0">
                <a:solidFill>
                  <a:srgbClr val="292929"/>
                </a:solidFill>
                <a:latin typeface="Calibri" pitchFamily="34" charset="0"/>
                <a:ea typeface="SimSun" pitchFamily="2" charset="-122"/>
                <a:cs typeface="Arial" pitchFamily="34" charset="0"/>
              </a:rPr>
              <a:t>.  </a:t>
            </a:r>
            <a:r>
              <a:rPr lang="ru-RU" altLang="zh-CN" sz="1100" dirty="0" smtClean="0">
                <a:solidFill>
                  <a:srgbClr val="292929"/>
                </a:solidFill>
                <a:latin typeface="Calibri" pitchFamily="34" charset="0"/>
                <a:cs typeface="Arial" pitchFamily="34" charset="0"/>
              </a:rPr>
              <a:t>Разделяйте эти части, обеспечивая логический переход от одной к другой. </a:t>
            </a:r>
            <a:endParaRPr lang="en-US" altLang="zh-CN" sz="1100" dirty="0" smtClean="0">
              <a:solidFill>
                <a:srgbClr val="292929"/>
              </a:solidFill>
              <a:latin typeface="Calibri" pitchFamily="34" charset="0"/>
              <a:ea typeface="SimSun" pitchFamily="2" charset="-122"/>
              <a:cs typeface="Arial" pitchFamily="34" charset="0"/>
            </a:endParaRPr>
          </a:p>
          <a:p>
            <a:pPr marL="231775" indent="-231775" eaLnBrk="1" hangingPunct="1">
              <a:buFont typeface="Wingdings" pitchFamily="2" charset="2"/>
              <a:buChar char="Ø"/>
            </a:pPr>
            <a:endParaRPr lang="en-US" altLang="zh-CN" sz="1100" dirty="0" smtClean="0">
              <a:solidFill>
                <a:srgbClr val="292929"/>
              </a:solidFill>
              <a:latin typeface="Calibri" pitchFamily="34" charset="0"/>
              <a:ea typeface="SimSun" pitchFamily="2" charset="-122"/>
              <a:cs typeface="Arial" pitchFamily="34" charset="0"/>
            </a:endParaRPr>
          </a:p>
          <a:p>
            <a:pPr marL="231775" indent="-231775" eaLnBrk="1" hangingPunct="1">
              <a:buFont typeface="Wingdings" pitchFamily="2" charset="2"/>
              <a:buChar char="Ø"/>
            </a:pPr>
            <a:r>
              <a:rPr lang="ru-RU" altLang="zh-CN" sz="1100" dirty="0" smtClean="0">
                <a:solidFill>
                  <a:srgbClr val="292929"/>
                </a:solidFill>
                <a:latin typeface="Calibri" pitchFamily="34" charset="0"/>
                <a:cs typeface="Arial" pitchFamily="34" charset="0"/>
              </a:rPr>
              <a:t>Также избегайте выражать свое мнение, используя такие слова, как «беспрецедентный»</a:t>
            </a:r>
            <a:r>
              <a:rPr lang="en-US" altLang="zh-CN" sz="1100" dirty="0" smtClean="0">
                <a:solidFill>
                  <a:srgbClr val="292929"/>
                </a:solidFill>
                <a:latin typeface="Calibri" pitchFamily="34" charset="0"/>
                <a:ea typeface="SimSun" pitchFamily="2" charset="-122"/>
                <a:cs typeface="Arial" pitchFamily="34" charset="0"/>
              </a:rPr>
              <a:t>, </a:t>
            </a:r>
            <a:r>
              <a:rPr lang="ru-RU" altLang="zh-CN" sz="1100" dirty="0" smtClean="0">
                <a:solidFill>
                  <a:srgbClr val="292929"/>
                </a:solidFill>
                <a:latin typeface="Calibri" pitchFamily="34" charset="0"/>
                <a:cs typeface="Arial" pitchFamily="34" charset="0"/>
              </a:rPr>
              <a:t>«впервые»</a:t>
            </a:r>
            <a:r>
              <a:rPr lang="en-US" altLang="zh-CN" sz="1100" dirty="0" smtClean="0">
                <a:solidFill>
                  <a:srgbClr val="292929"/>
                </a:solidFill>
                <a:latin typeface="Calibri" pitchFamily="34" charset="0"/>
                <a:ea typeface="SimSun" pitchFamily="2" charset="-122"/>
                <a:cs typeface="Arial" pitchFamily="34" charset="0"/>
              </a:rPr>
              <a:t>, </a:t>
            </a:r>
            <a:r>
              <a:rPr lang="ru-RU" altLang="zh-CN" sz="1100" dirty="0" smtClean="0">
                <a:solidFill>
                  <a:srgbClr val="292929"/>
                </a:solidFill>
                <a:latin typeface="Calibri" pitchFamily="34" charset="0"/>
                <a:cs typeface="Arial" pitchFamily="34" charset="0"/>
              </a:rPr>
              <a:t>«принципиально новый подход» и т.п. Это может быть правдой, но должно следовать из результатов вашей работы</a:t>
            </a:r>
            <a:endParaRPr lang="en-US" altLang="zh-CN" sz="1100" dirty="0" smtClean="0">
              <a:solidFill>
                <a:srgbClr val="292929"/>
              </a:solidFill>
              <a:latin typeface="Calibri" pitchFamily="34" charset="0"/>
              <a:ea typeface="SimSun" pitchFamily="2" charset="-122"/>
              <a:cs typeface="Arial" pitchFamily="34" charset="0"/>
            </a:endParaRPr>
          </a:p>
          <a:p>
            <a:pPr marL="231775" indent="-231775" eaLnBrk="1" hangingPunct="1"/>
            <a:endParaRPr lang="en-US" altLang="zh-CN" sz="1300" dirty="0" smtClean="0">
              <a:solidFill>
                <a:srgbClr val="292929"/>
              </a:solidFill>
              <a:ea typeface="SimSun" pitchFamily="2" charset="-122"/>
              <a:cs typeface="Arial" pitchFamily="34" charset="0"/>
            </a:endParaRPr>
          </a:p>
          <a:p>
            <a:pPr marL="231775" indent="-231775" eaLnBrk="1" hangingPunct="1"/>
            <a:endParaRPr lang="en-US" altLang="en-US" sz="1100" dirty="0" smtClean="0">
              <a:cs typeface="Arial" pitchFamily="34" charset="0"/>
            </a:endParaRPr>
          </a:p>
          <a:p>
            <a:pPr marL="231775" indent="-231775" eaLnBrk="1" hangingPunct="1"/>
            <a:endParaRPr lang="en-US" altLang="en-US" sz="1100" dirty="0" smtClean="0">
              <a:cs typeface="Arial" pitchFamily="34" charset="0"/>
            </a:endParaRPr>
          </a:p>
        </p:txBody>
      </p:sp>
    </p:spTree>
    <p:extLst>
      <p:ext uri="{BB962C8B-B14F-4D97-AF65-F5344CB8AC3E}">
        <p14:creationId xmlns:p14="http://schemas.microsoft.com/office/powerpoint/2010/main" val="6847022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58E91C3F-4BF6-418D-BB3B-3E1704C89DD1}" type="slidenum">
              <a:rPr lang="en-US" altLang="en-US" b="0" smtClean="0"/>
              <a:pPr eaLnBrk="1" hangingPunct="1"/>
              <a:t>75</a:t>
            </a:fld>
            <a:endParaRPr lang="en-US" altLang="en-US" b="0"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xfrm>
            <a:off x="701675" y="4418013"/>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r>
              <a:rPr lang="ru-RU" altLang="zh-CN" dirty="0" smtClean="0">
                <a:cs typeface="Arial" pitchFamily="34" charset="0"/>
              </a:rPr>
              <a:t>Насколько подробно зависит от области (Химия .Растворители)</a:t>
            </a:r>
          </a:p>
          <a:p>
            <a:pPr marL="231775" indent="-231775" eaLnBrk="1" hangingPunct="1"/>
            <a:r>
              <a:rPr lang="ru-RU" altLang="zh-CN" dirty="0" smtClean="0">
                <a:cs typeface="Arial" pitchFamily="34" charset="0"/>
              </a:rPr>
              <a:t>Раздел «Методы» описывает, каким образом вы изучали поставленную проблему</a:t>
            </a:r>
            <a:r>
              <a:rPr lang="en-US" altLang="zh-CN" dirty="0" smtClean="0">
                <a:ea typeface="SimSun" pitchFamily="2" charset="-122"/>
                <a:cs typeface="Arial" pitchFamily="34" charset="0"/>
              </a:rPr>
              <a:t>.</a:t>
            </a:r>
            <a:endParaRPr lang="ru-RU" altLang="zh-CN" dirty="0" smtClean="0">
              <a:cs typeface="Arial" pitchFamily="34" charset="0"/>
            </a:endParaRPr>
          </a:p>
          <a:p>
            <a:pPr marL="231775" indent="-231775" eaLnBrk="1" hangingPunct="1"/>
            <a:endParaRPr lang="en-US" altLang="zh-CN" dirty="0" smtClean="0">
              <a:ea typeface="SimSun" pitchFamily="2" charset="-122"/>
              <a:cs typeface="Arial" pitchFamily="34" charset="0"/>
            </a:endParaRPr>
          </a:p>
          <a:p>
            <a:pPr marL="231775" indent="-231775" eaLnBrk="1" hangingPunct="1">
              <a:buFontTx/>
              <a:buAutoNum type="arabicPeriod"/>
            </a:pPr>
            <a:r>
              <a:rPr lang="ru-RU" altLang="zh-CN" dirty="0" smtClean="0">
                <a:cs typeface="Arial" pitchFamily="34" charset="0"/>
              </a:rPr>
              <a:t>Не стесняйтесь подробностей</a:t>
            </a:r>
            <a:r>
              <a:rPr lang="en-US" altLang="zh-CN" dirty="0" smtClean="0">
                <a:ea typeface="SimSun" pitchFamily="2" charset="-122"/>
                <a:cs typeface="Arial" pitchFamily="34" charset="0"/>
              </a:rPr>
              <a:t>.  </a:t>
            </a:r>
            <a:r>
              <a:rPr lang="ru-RU" altLang="zh-CN" dirty="0" smtClean="0">
                <a:cs typeface="Arial" pitchFamily="34" charset="0"/>
              </a:rPr>
              <a:t>Знающий читатель должен быть способен воспроизвести ваш эксперимент</a:t>
            </a:r>
            <a:r>
              <a:rPr lang="en-US" altLang="zh-CN" dirty="0" smtClean="0">
                <a:ea typeface="SimSun" pitchFamily="2" charset="-122"/>
                <a:cs typeface="Arial" pitchFamily="34" charset="0"/>
              </a:rPr>
              <a:t>.</a:t>
            </a:r>
          </a:p>
          <a:p>
            <a:pPr marL="231775" indent="-231775" eaLnBrk="1" hangingPunct="1">
              <a:buFontTx/>
              <a:buAutoNum type="arabicPeriod"/>
            </a:pPr>
            <a:r>
              <a:rPr lang="ru-RU" altLang="zh-CN" dirty="0" smtClean="0">
                <a:cs typeface="Arial" pitchFamily="34" charset="0"/>
              </a:rPr>
              <a:t>Не следует описывать подробно любые ранее публиковавшиеся процедуры</a:t>
            </a:r>
            <a:r>
              <a:rPr lang="en-US" altLang="zh-CN" dirty="0" smtClean="0">
                <a:ea typeface="SimSun" pitchFamily="2" charset="-122"/>
                <a:cs typeface="Arial" pitchFamily="34" charset="0"/>
              </a:rPr>
              <a:t>.  </a:t>
            </a:r>
            <a:r>
              <a:rPr lang="ru-RU" altLang="zh-CN" dirty="0" smtClean="0">
                <a:cs typeface="Arial" pitchFamily="34" charset="0"/>
              </a:rPr>
              <a:t>На них можно дать ссылку или описать их в разделе «Ссылки» или «Вспомогательные Материалы»</a:t>
            </a:r>
            <a:r>
              <a:rPr lang="en-US" altLang="zh-CN" dirty="0" smtClean="0">
                <a:ea typeface="SimSun" pitchFamily="2" charset="-122"/>
                <a:cs typeface="Arial" pitchFamily="34" charset="0"/>
              </a:rPr>
              <a:t>.</a:t>
            </a:r>
          </a:p>
          <a:p>
            <a:pPr marL="231775" indent="-231775" eaLnBrk="1" hangingPunct="1">
              <a:buFontTx/>
              <a:buAutoNum type="arabicPeriod"/>
            </a:pPr>
            <a:r>
              <a:rPr lang="ru-RU" altLang="zh-CN" dirty="0" smtClean="0">
                <a:cs typeface="Arial" pitchFamily="34" charset="0"/>
              </a:rPr>
              <a:t>Укажите, какое оборудование и материалы использовались</a:t>
            </a:r>
            <a:r>
              <a:rPr lang="en-US" altLang="zh-CN" dirty="0" smtClean="0">
                <a:ea typeface="SimSun" pitchFamily="2" charset="-122"/>
                <a:cs typeface="Arial" pitchFamily="34" charset="0"/>
              </a:rPr>
              <a:t>.  </a:t>
            </a:r>
            <a:r>
              <a:rPr lang="ru-RU" altLang="zh-CN" dirty="0" smtClean="0">
                <a:cs typeface="Arial" pitchFamily="34" charset="0"/>
              </a:rPr>
              <a:t>Если такое оборудование и материалы могут существенно различаться по качеству, можно также указать источник</a:t>
            </a:r>
            <a:r>
              <a:rPr lang="en-US" altLang="zh-CN" dirty="0" smtClean="0">
                <a:ea typeface="SimSun" pitchFamily="2" charset="-122"/>
                <a:cs typeface="Arial" pitchFamily="34" charset="0"/>
              </a:rPr>
              <a:t> </a:t>
            </a:r>
            <a:r>
              <a:rPr lang="ru-RU" altLang="zh-CN" dirty="0" smtClean="0">
                <a:cs typeface="Arial" pitchFamily="34" charset="0"/>
              </a:rPr>
              <a:t>их происхождения</a:t>
            </a:r>
            <a:r>
              <a:rPr lang="en-US" altLang="zh-CN" dirty="0" smtClean="0">
                <a:ea typeface="SimSun" pitchFamily="2" charset="-122"/>
                <a:cs typeface="Arial" pitchFamily="34" charset="0"/>
              </a:rPr>
              <a:t>.</a:t>
            </a:r>
          </a:p>
        </p:txBody>
      </p:sp>
    </p:spTree>
    <p:extLst>
      <p:ext uri="{BB962C8B-B14F-4D97-AF65-F5344CB8AC3E}">
        <p14:creationId xmlns:p14="http://schemas.microsoft.com/office/powerpoint/2010/main" val="35300602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03884282-A4E7-4AE0-9CF6-C3475C932A01}" type="slidenum">
              <a:rPr lang="zh-CN" altLang="en-GB" b="0" smtClean="0"/>
              <a:pPr eaLnBrk="1" hangingPunct="1"/>
              <a:t>76</a:t>
            </a:fld>
            <a:endParaRPr lang="en-GB" altLang="zh-CN" b="0"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Wingdings" pitchFamily="2" charset="2"/>
              <a:buChar char="Ø"/>
            </a:pPr>
            <a:r>
              <a:rPr lang="ru-RU" altLang="zh-CN" sz="1300" smtClean="0">
                <a:latin typeface="Arial" pitchFamily="34" charset="0"/>
                <a:ea typeface="SimSun" pitchFamily="2" charset="-122"/>
                <a:cs typeface="Arial" pitchFamily="34" charset="0"/>
              </a:rPr>
              <a:t>Раздел «Результаты» должен содержать ясный и понятный текст</a:t>
            </a:r>
            <a:endParaRPr lang="en-US" altLang="zh-CN" sz="1300" smtClean="0">
              <a:latin typeface="Arial" pitchFamily="34" charset="0"/>
              <a:ea typeface="SimSun" pitchFamily="2" charset="-122"/>
              <a:cs typeface="Arial" pitchFamily="34" charset="0"/>
            </a:endParaRPr>
          </a:p>
          <a:p>
            <a:pPr>
              <a:lnSpc>
                <a:spcPct val="90000"/>
              </a:lnSpc>
              <a:buFont typeface="Wingdings" pitchFamily="2" charset="2"/>
              <a:buChar char="Ø"/>
            </a:pPr>
            <a:endParaRPr lang="en-US" altLang="zh-CN" sz="1300" smtClean="0">
              <a:latin typeface="Arial" pitchFamily="34" charset="0"/>
              <a:ea typeface="SimSun" pitchFamily="2" charset="-122"/>
              <a:cs typeface="Arial" pitchFamily="34" charset="0"/>
            </a:endParaRPr>
          </a:p>
          <a:p>
            <a:pPr>
              <a:lnSpc>
                <a:spcPct val="90000"/>
              </a:lnSpc>
              <a:buFont typeface="Wingdings" pitchFamily="2" charset="2"/>
              <a:buChar char="Ø"/>
            </a:pPr>
            <a:r>
              <a:rPr lang="ru-RU" altLang="zh-CN" sz="1300" smtClean="0">
                <a:latin typeface="Arial" pitchFamily="34" charset="0"/>
                <a:ea typeface="SimSun" pitchFamily="2" charset="-122"/>
                <a:cs typeface="Arial" pitchFamily="34" charset="0"/>
              </a:rPr>
              <a:t>В этом разделе должны быть указаны основные находки в ходе проведения исследований и постановки экспериментов, описанных в разделе «Методы»</a:t>
            </a:r>
            <a:endParaRPr lang="en-US" altLang="zh-CN" sz="1300" smtClean="0">
              <a:latin typeface="Arial" pitchFamily="34" charset="0"/>
              <a:ea typeface="SimSun" pitchFamily="2" charset="-122"/>
              <a:cs typeface="Arial" pitchFamily="34" charset="0"/>
            </a:endParaRPr>
          </a:p>
          <a:p>
            <a:pPr>
              <a:lnSpc>
                <a:spcPct val="90000"/>
              </a:lnSpc>
            </a:pPr>
            <a:endParaRPr lang="en-US" altLang="zh-CN" sz="1300" smtClean="0">
              <a:latin typeface="Arial" pitchFamily="34" charset="0"/>
              <a:ea typeface="SimSun" pitchFamily="2" charset="-122"/>
              <a:cs typeface="Arial" pitchFamily="34" charset="0"/>
            </a:endParaRPr>
          </a:p>
          <a:p>
            <a:pPr>
              <a:lnSpc>
                <a:spcPct val="90000"/>
              </a:lnSpc>
              <a:buFont typeface="Wingdings" pitchFamily="2" charset="2"/>
              <a:buChar char="Ø"/>
            </a:pPr>
            <a:r>
              <a:rPr lang="ru-RU" altLang="en-US" sz="1400" smtClean="0">
                <a:cs typeface="Arial" pitchFamily="34" charset="0"/>
              </a:rPr>
              <a:t>Используйте этот раздел, чтобы выделить результаты, которые отличаются от результатов предыдущих публикаций или являются неожиданными</a:t>
            </a:r>
            <a:endParaRPr lang="en-US" altLang="zh-CN" sz="1300" smtClean="0">
              <a:latin typeface="Arial" pitchFamily="34" charset="0"/>
              <a:ea typeface="SimSun" pitchFamily="2" charset="-122"/>
              <a:cs typeface="Arial" pitchFamily="34" charset="0"/>
            </a:endParaRPr>
          </a:p>
          <a:p>
            <a:pPr>
              <a:lnSpc>
                <a:spcPct val="90000"/>
              </a:lnSpc>
              <a:buFont typeface="Wingdings" pitchFamily="2" charset="2"/>
              <a:buChar char="Ø"/>
            </a:pPr>
            <a:endParaRPr lang="en-US" altLang="zh-CN" sz="1300" smtClean="0">
              <a:latin typeface="Arial" pitchFamily="34" charset="0"/>
              <a:ea typeface="SimSun" pitchFamily="2" charset="-122"/>
              <a:cs typeface="Arial" pitchFamily="34" charset="0"/>
            </a:endParaRPr>
          </a:p>
          <a:p>
            <a:pPr>
              <a:lnSpc>
                <a:spcPct val="90000"/>
              </a:lnSpc>
              <a:buFont typeface="Wingdings" pitchFamily="2" charset="2"/>
              <a:buChar char="Ø"/>
            </a:pPr>
            <a:r>
              <a:rPr lang="ru-RU" altLang="zh-CN" sz="1300" smtClean="0">
                <a:latin typeface="Arial" pitchFamily="34" charset="0"/>
                <a:ea typeface="SimSun" pitchFamily="2" charset="-122"/>
                <a:cs typeface="Arial" pitchFamily="34" charset="0"/>
              </a:rPr>
              <a:t>Укажите также результаты</a:t>
            </a:r>
            <a:r>
              <a:rPr lang="en-US" altLang="zh-CN" sz="1300" smtClean="0">
                <a:latin typeface="Arial" pitchFamily="34" charset="0"/>
                <a:ea typeface="SimSun" pitchFamily="2" charset="-122"/>
                <a:cs typeface="Arial" pitchFamily="34" charset="0"/>
              </a:rPr>
              <a:t> </a:t>
            </a:r>
            <a:r>
              <a:rPr lang="ru-RU" altLang="zh-CN" sz="1300" smtClean="0">
                <a:latin typeface="Arial" pitchFamily="34" charset="0"/>
                <a:ea typeface="SimSun" pitchFamily="2" charset="-122"/>
                <a:cs typeface="Arial" pitchFamily="34" charset="0"/>
              </a:rPr>
              <a:t>статистического анализа</a:t>
            </a:r>
            <a:endParaRPr lang="en-US" altLang="zh-CN" sz="1300" smtClean="0">
              <a:latin typeface="Arial" pitchFamily="34" charset="0"/>
              <a:ea typeface="SimSun" pitchFamily="2" charset="-122"/>
              <a:cs typeface="Arial" pitchFamily="34" charset="0"/>
            </a:endParaRPr>
          </a:p>
          <a:p>
            <a:pPr>
              <a:lnSpc>
                <a:spcPct val="90000"/>
              </a:lnSpc>
              <a:buFont typeface="Wingdings" pitchFamily="2" charset="2"/>
              <a:buChar char="Ø"/>
            </a:pPr>
            <a:endParaRPr lang="en-US" altLang="zh-CN" sz="1300" smtClean="0">
              <a:latin typeface="Arial" pitchFamily="34" charset="0"/>
              <a:ea typeface="SimSun" pitchFamily="2" charset="-122"/>
              <a:cs typeface="Arial" pitchFamily="34" charset="0"/>
            </a:endParaRPr>
          </a:p>
          <a:p>
            <a:pPr>
              <a:lnSpc>
                <a:spcPct val="90000"/>
              </a:lnSpc>
              <a:buFont typeface="Wingdings" pitchFamily="2" charset="2"/>
              <a:buChar char="Ø"/>
            </a:pPr>
            <a:r>
              <a:rPr lang="ru-RU" altLang="zh-CN" sz="1300" smtClean="0">
                <a:latin typeface="Arial" pitchFamily="34" charset="0"/>
                <a:ea typeface="SimSun" pitchFamily="2" charset="-122"/>
                <a:cs typeface="Arial" pitchFamily="34" charset="0"/>
              </a:rPr>
              <a:t>Данные вторичной важности можно внести в раздел «Вспомогательные материалы». На них можно сослаться в разделе «Результаты», но публиковать их только в онлайн-версии. Вспомогательные материалы часто содержат большие табличные файлы</a:t>
            </a:r>
            <a:r>
              <a:rPr lang="en-US" altLang="zh-CN" sz="1300" smtClean="0">
                <a:latin typeface="Arial" pitchFamily="34" charset="0"/>
                <a:ea typeface="SimSun" pitchFamily="2" charset="-122"/>
                <a:cs typeface="Arial" pitchFamily="34" charset="0"/>
              </a:rPr>
              <a:t>, </a:t>
            </a:r>
            <a:r>
              <a:rPr lang="ru-RU" altLang="zh-CN" sz="1300" smtClean="0">
                <a:latin typeface="Arial" pitchFamily="34" charset="0"/>
                <a:ea typeface="SimSun" pitchFamily="2" charset="-122"/>
                <a:cs typeface="Arial" pitchFamily="34" charset="0"/>
              </a:rPr>
              <a:t>но это могут быть также видео- и аудио-файлы</a:t>
            </a:r>
            <a:r>
              <a:rPr lang="en-US" altLang="zh-CN" sz="1300" smtClean="0">
                <a:latin typeface="Arial" pitchFamily="34" charset="0"/>
                <a:ea typeface="SimSun" pitchFamily="2" charset="-122"/>
                <a:cs typeface="Arial" pitchFamily="34" charset="0"/>
              </a:rPr>
              <a:t>.</a:t>
            </a:r>
          </a:p>
          <a:p>
            <a:pPr marL="400050" lvl="2" indent="-400050">
              <a:spcBef>
                <a:spcPts val="1225"/>
              </a:spcBef>
              <a:buClr>
                <a:srgbClr val="5D9A3C"/>
              </a:buClr>
            </a:pPr>
            <a:endParaRPr lang="en-US" altLang="zh-CN" sz="2400" smtClean="0">
              <a:solidFill>
                <a:srgbClr val="07779D"/>
              </a:solidFill>
              <a:latin typeface="Arial" pitchFamily="34" charset="0"/>
              <a:ea typeface="SimSun" pitchFamily="2" charset="-122"/>
            </a:endParaRPr>
          </a:p>
          <a:p>
            <a:pPr eaLnBrk="1" hangingPunct="1">
              <a:lnSpc>
                <a:spcPct val="90000"/>
              </a:lnSpc>
            </a:pPr>
            <a:endParaRPr lang="en-GB" altLang="en-US" smtClean="0">
              <a:ea typeface="SimSun" pitchFamily="2" charset="-122"/>
              <a:cs typeface="Arial" pitchFamily="34" charset="0"/>
            </a:endParaRPr>
          </a:p>
          <a:p>
            <a:pPr eaLnBrk="1" hangingPunct="1"/>
            <a:endParaRPr lang="zh-CN" altLang="en-US" smtClean="0">
              <a:ea typeface="SimSun" pitchFamily="2" charset="-122"/>
              <a:cs typeface="Arial" pitchFamily="34" charset="0"/>
            </a:endParaRPr>
          </a:p>
        </p:txBody>
      </p:sp>
    </p:spTree>
    <p:extLst>
      <p:ext uri="{BB962C8B-B14F-4D97-AF65-F5344CB8AC3E}">
        <p14:creationId xmlns:p14="http://schemas.microsoft.com/office/powerpoint/2010/main" val="3871674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cs typeface="Arial" pitchFamily="34" charset="0"/>
              </a:rPr>
              <a:t>Широкие возможности фильтрации результатов позволяют сформировать максимально подходящий список результатов поиска. Полученный запрос можно сохранить и получать уведомления при появлении новых, удовлетворяющих ему результов.</a:t>
            </a:r>
            <a:endParaRPr lang="en-US" altLang="en-US" smtClean="0">
              <a:cs typeface="Arial" pitchFamily="34" charset="0"/>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56D0276A-12AE-4418-9DDE-7C7FDD829695}" type="slidenum">
              <a:rPr lang="en-US" altLang="en-US" b="0" smtClean="0"/>
              <a:pPr eaLnBrk="1" hangingPunct="1"/>
              <a:t>77</a:t>
            </a:fld>
            <a:endParaRPr lang="en-US" altLang="en-US" b="0" smtClean="0"/>
          </a:p>
        </p:txBody>
      </p:sp>
    </p:spTree>
    <p:extLst>
      <p:ext uri="{BB962C8B-B14F-4D97-AF65-F5344CB8AC3E}">
        <p14:creationId xmlns:p14="http://schemas.microsoft.com/office/powerpoint/2010/main" val="27918758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cs typeface="Arial" pitchFamily="34" charset="0"/>
              </a:rPr>
              <a:t>Elsevier </a:t>
            </a:r>
            <a:r>
              <a:rPr lang="ru-RU" altLang="en-US" smtClean="0">
                <a:cs typeface="Arial" pitchFamily="34" charset="0"/>
              </a:rPr>
              <a:t>предлагает не только поиск по статьям, но и по изображениям. Каждое изображение может быть сразу сохранено как слайд </a:t>
            </a:r>
            <a:r>
              <a:rPr lang="en-GB" altLang="en-US" smtClean="0">
                <a:cs typeface="Arial" pitchFamily="34" charset="0"/>
              </a:rPr>
              <a:t>PowerPoint </a:t>
            </a:r>
            <a:r>
              <a:rPr lang="ru-RU" altLang="en-US" smtClean="0">
                <a:cs typeface="Arial" pitchFamily="34" charset="0"/>
              </a:rPr>
              <a:t>с необходимой подписью и копирайтом.</a:t>
            </a:r>
            <a:endParaRPr lang="en-US" altLang="en-US" smtClean="0">
              <a:cs typeface="Arial" pitchFamily="34" charset="0"/>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C87F7126-C8EC-4BA6-8A5E-AAD2A5B4E40F}" type="slidenum">
              <a:rPr lang="en-US" altLang="en-US" b="0" smtClean="0"/>
              <a:pPr eaLnBrk="1" hangingPunct="1"/>
              <a:t>78</a:t>
            </a:fld>
            <a:endParaRPr lang="en-US" altLang="en-US" b="0" smtClean="0"/>
          </a:p>
        </p:txBody>
      </p:sp>
    </p:spTree>
    <p:extLst>
      <p:ext uri="{BB962C8B-B14F-4D97-AF65-F5344CB8AC3E}">
        <p14:creationId xmlns:p14="http://schemas.microsoft.com/office/powerpoint/2010/main" val="29112314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0CDB6180-7E04-44AA-92B1-2EB3A27D64A1}" type="slidenum">
              <a:rPr lang="en-US" altLang="en-US" b="0" smtClean="0"/>
              <a:pPr eaLnBrk="1" hangingPunct="1"/>
              <a:t>80</a:t>
            </a:fld>
            <a:endParaRPr lang="en-US" altLang="en-US" b="0"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xfrm>
            <a:off x="701675" y="4418013"/>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itchFamily="2" charset="2"/>
              <a:buChar char="Ø"/>
            </a:pPr>
            <a:r>
              <a:rPr lang="ru-RU" altLang="zh-CN" sz="1100" smtClean="0">
                <a:latin typeface="Arial" pitchFamily="34" charset="0"/>
                <a:cs typeface="Arial" pitchFamily="34" charset="0"/>
              </a:rPr>
              <a:t> В разделе «Дискуссия» вы приводите интерпретацию полученных вами результатов</a:t>
            </a:r>
            <a:r>
              <a:rPr lang="en-US" altLang="zh-CN" sz="1100" smtClean="0">
                <a:latin typeface="Arial" pitchFamily="34" charset="0"/>
                <a:ea typeface="SimSun" pitchFamily="2" charset="-122"/>
                <a:cs typeface="Arial" pitchFamily="34" charset="0"/>
              </a:rPr>
              <a:t>. </a:t>
            </a:r>
            <a:r>
              <a:rPr lang="ru-RU" altLang="zh-CN" sz="1100" smtClean="0">
                <a:latin typeface="Arial" pitchFamily="34" charset="0"/>
                <a:cs typeface="Arial" pitchFamily="34" charset="0"/>
              </a:rPr>
              <a:t>Это – наиболее важная часть вашей статьи</a:t>
            </a:r>
            <a:r>
              <a:rPr lang="en-US" altLang="zh-CN" sz="1100" smtClean="0">
                <a:latin typeface="Arial" pitchFamily="34" charset="0"/>
                <a:ea typeface="SimSun" pitchFamily="2" charset="-122"/>
                <a:cs typeface="Arial" pitchFamily="34" charset="0"/>
              </a:rPr>
              <a:t>.  </a:t>
            </a:r>
            <a:r>
              <a:rPr lang="ru-RU" altLang="zh-CN" sz="1100" smtClean="0">
                <a:latin typeface="Arial" pitchFamily="34" charset="0"/>
                <a:cs typeface="Arial" pitchFamily="34" charset="0"/>
              </a:rPr>
              <a:t>Именно здесь вам дается шанс ПРОДАТЬ ваши данные</a:t>
            </a:r>
            <a:r>
              <a:rPr lang="en-US" altLang="zh-CN" sz="1100" smtClean="0">
                <a:latin typeface="Arial" pitchFamily="34" charset="0"/>
                <a:ea typeface="SimSun" pitchFamily="2" charset="-122"/>
                <a:cs typeface="Arial" pitchFamily="34" charset="0"/>
              </a:rPr>
              <a:t>! </a:t>
            </a:r>
            <a:r>
              <a:rPr lang="ru-RU" altLang="zh-CN" sz="1100" smtClean="0">
                <a:latin typeface="Arial" pitchFamily="34" charset="0"/>
                <a:cs typeface="Arial" pitchFamily="34" charset="0"/>
              </a:rPr>
              <a:t>Огромное количество статей получает отказ из-за слабо написанного раздела «Дискуссия»</a:t>
            </a:r>
            <a:r>
              <a:rPr lang="en-US" altLang="zh-CN" sz="1100" smtClean="0">
                <a:latin typeface="Arial" pitchFamily="34" charset="0"/>
                <a:ea typeface="SimSun" pitchFamily="2" charset="-122"/>
                <a:cs typeface="Arial" pitchFamily="34" charset="0"/>
              </a:rPr>
              <a:t>.</a:t>
            </a:r>
          </a:p>
          <a:p>
            <a:pPr eaLnBrk="1" hangingPunct="1">
              <a:buFont typeface="Wingdings" pitchFamily="2" charset="2"/>
              <a:buChar char="Ø"/>
            </a:pPr>
            <a:endParaRPr lang="en-US" altLang="zh-CN" sz="1100" smtClean="0">
              <a:latin typeface="Arial" pitchFamily="34" charset="0"/>
              <a:ea typeface="SimSun" pitchFamily="2" charset="-122"/>
              <a:cs typeface="Arial" pitchFamily="34" charset="0"/>
            </a:endParaRPr>
          </a:p>
          <a:p>
            <a:pPr eaLnBrk="1" hangingPunct="1">
              <a:buFont typeface="Wingdings" pitchFamily="2" charset="2"/>
              <a:buChar char="Ø"/>
            </a:pPr>
            <a:r>
              <a:rPr lang="ru-RU" altLang="zh-CN" sz="1100" smtClean="0">
                <a:latin typeface="Arial" pitchFamily="34" charset="0"/>
                <a:cs typeface="Arial" pitchFamily="34" charset="0"/>
              </a:rPr>
              <a:t> Дискуссия</a:t>
            </a:r>
            <a:r>
              <a:rPr lang="en-US" altLang="zh-CN" sz="1100" smtClean="0">
                <a:latin typeface="Arial" pitchFamily="34" charset="0"/>
                <a:ea typeface="SimSun" pitchFamily="2" charset="-122"/>
                <a:cs typeface="Arial" pitchFamily="34" charset="0"/>
              </a:rPr>
              <a:t> </a:t>
            </a:r>
            <a:r>
              <a:rPr lang="ru-RU" altLang="zh-CN" sz="1100" smtClean="0">
                <a:latin typeface="Arial" pitchFamily="34" charset="0"/>
                <a:cs typeface="Arial" pitchFamily="34" charset="0"/>
              </a:rPr>
              <a:t>должна соответствовать Результатам, но не пересказывать Результаты</a:t>
            </a:r>
            <a:r>
              <a:rPr lang="en-US" altLang="zh-CN" sz="1100" smtClean="0">
                <a:latin typeface="Arial" pitchFamily="34" charset="0"/>
                <a:ea typeface="SimSun" pitchFamily="2" charset="-122"/>
                <a:cs typeface="Arial" pitchFamily="34" charset="0"/>
              </a:rPr>
              <a:t>. </a:t>
            </a:r>
          </a:p>
          <a:p>
            <a:pPr eaLnBrk="1" hangingPunct="1">
              <a:buFont typeface="Wingdings" pitchFamily="2" charset="2"/>
              <a:buChar char="Ø"/>
            </a:pPr>
            <a:endParaRPr lang="en-US" altLang="zh-CN" sz="1100" smtClean="0">
              <a:latin typeface="Arial" pitchFamily="34" charset="0"/>
              <a:ea typeface="SimSun" pitchFamily="2" charset="-122"/>
              <a:cs typeface="Arial" pitchFamily="34" charset="0"/>
            </a:endParaRPr>
          </a:p>
          <a:p>
            <a:pPr eaLnBrk="1" hangingPunct="1">
              <a:buFont typeface="Wingdings" pitchFamily="2" charset="2"/>
              <a:buChar char="Ø"/>
            </a:pPr>
            <a:r>
              <a:rPr lang="ru-RU" altLang="zh-CN" sz="1100" smtClean="0">
                <a:latin typeface="Arial" pitchFamily="34" charset="0"/>
                <a:cs typeface="Arial" pitchFamily="34" charset="0"/>
              </a:rPr>
              <a:t> Сравните ранее опубликованные результаты</a:t>
            </a:r>
            <a:r>
              <a:rPr lang="en-US" altLang="zh-CN" sz="1100" smtClean="0">
                <a:latin typeface="Arial" pitchFamily="34" charset="0"/>
                <a:ea typeface="SimSun" pitchFamily="2" charset="-122"/>
                <a:cs typeface="Arial" pitchFamily="34" charset="0"/>
              </a:rPr>
              <a:t> </a:t>
            </a:r>
            <a:r>
              <a:rPr lang="ru-RU" altLang="zh-CN" sz="1100" smtClean="0">
                <a:latin typeface="Arial" pitchFamily="34" charset="0"/>
                <a:cs typeface="Arial" pitchFamily="34" charset="0"/>
              </a:rPr>
              <a:t>с полученными вами</a:t>
            </a:r>
            <a:r>
              <a:rPr lang="en-US" altLang="zh-CN" sz="1100" smtClean="0">
                <a:latin typeface="Arial" pitchFamily="34" charset="0"/>
                <a:ea typeface="SimSun" pitchFamily="2" charset="-122"/>
                <a:cs typeface="Arial" pitchFamily="34" charset="0"/>
              </a:rPr>
              <a:t>.  </a:t>
            </a:r>
            <a:r>
              <a:rPr lang="ru-RU" altLang="zh-CN" sz="1100" smtClean="0">
                <a:latin typeface="Arial" pitchFamily="34" charset="0"/>
                <a:cs typeface="Arial" pitchFamily="34" charset="0"/>
              </a:rPr>
              <a:t>Но НЕ СТОИТ игнорировать результаты, противоречащие вашим – оспаривайте их и убедите читателя в своей правоте</a:t>
            </a:r>
            <a:r>
              <a:rPr lang="en-US" altLang="zh-CN" sz="1100" smtClean="0">
                <a:latin typeface="Arial" pitchFamily="34" charset="0"/>
                <a:ea typeface="SimSun" pitchFamily="2" charset="-122"/>
                <a:cs typeface="Arial" pitchFamily="34" charset="0"/>
              </a:rPr>
              <a:t>.</a:t>
            </a:r>
          </a:p>
          <a:p>
            <a:pPr eaLnBrk="1" hangingPunct="1">
              <a:buFont typeface="Wingdings" pitchFamily="2" charset="2"/>
              <a:buChar char="Ø"/>
            </a:pPr>
            <a:endParaRPr lang="en-US" altLang="zh-CN" sz="1100" smtClean="0">
              <a:latin typeface="Arial" pitchFamily="34" charset="0"/>
              <a:ea typeface="SimSun" pitchFamily="2" charset="-122"/>
              <a:cs typeface="Arial" pitchFamily="34" charset="0"/>
            </a:endParaRPr>
          </a:p>
          <a:p>
            <a:pPr eaLnBrk="1" hangingPunct="1">
              <a:buFont typeface="Wingdings" pitchFamily="2" charset="2"/>
              <a:buChar char="Ø"/>
            </a:pPr>
            <a:r>
              <a:rPr lang="ru-RU" altLang="zh-CN" sz="1100" smtClean="0">
                <a:latin typeface="Arial" pitchFamily="34" charset="0"/>
                <a:cs typeface="Arial" pitchFamily="34" charset="0"/>
              </a:rPr>
              <a:t> Не делайте заявлений, которые вы не сможете подкрепить своими результатами</a:t>
            </a:r>
            <a:endParaRPr lang="en-US" altLang="zh-CN" sz="1100" smtClean="0">
              <a:latin typeface="Arial" pitchFamily="34" charset="0"/>
              <a:ea typeface="SimSun" pitchFamily="2" charset="-122"/>
              <a:cs typeface="Arial" pitchFamily="34" charset="0"/>
            </a:endParaRPr>
          </a:p>
          <a:p>
            <a:pPr eaLnBrk="1" hangingPunct="1">
              <a:buFont typeface="Wingdings" pitchFamily="2" charset="2"/>
              <a:buChar char="Ø"/>
            </a:pPr>
            <a:endParaRPr lang="en-US" altLang="zh-CN" sz="1100" smtClean="0">
              <a:latin typeface="Arial" pitchFamily="34" charset="0"/>
              <a:ea typeface="SimSun" pitchFamily="2" charset="-122"/>
              <a:cs typeface="Arial" pitchFamily="34" charset="0"/>
            </a:endParaRPr>
          </a:p>
          <a:p>
            <a:pPr eaLnBrk="1" hangingPunct="1">
              <a:buFont typeface="Wingdings" pitchFamily="2" charset="2"/>
              <a:buChar char="Ø"/>
            </a:pPr>
            <a:r>
              <a:rPr lang="ru-RU" altLang="zh-CN" sz="1100" smtClean="0">
                <a:latin typeface="Arial" pitchFamily="34" charset="0"/>
                <a:cs typeface="Arial" pitchFamily="34" charset="0"/>
              </a:rPr>
              <a:t> Не используйте невнятные выражения, вроде «более высокая температура» или «при более низком содержании»</a:t>
            </a:r>
            <a:r>
              <a:rPr lang="en-US" altLang="zh-CN" sz="1100" smtClean="0">
                <a:latin typeface="Arial" pitchFamily="34" charset="0"/>
                <a:ea typeface="SimSun" pitchFamily="2" charset="-122"/>
                <a:cs typeface="Arial" pitchFamily="34" charset="0"/>
              </a:rPr>
              <a:t>;  </a:t>
            </a:r>
            <a:r>
              <a:rPr lang="ru-RU" altLang="zh-CN" sz="1100" smtClean="0">
                <a:latin typeface="Arial" pitchFamily="34" charset="0"/>
                <a:cs typeface="Arial" pitchFamily="34" charset="0"/>
              </a:rPr>
              <a:t>используйте количественные описания</a:t>
            </a:r>
            <a:endParaRPr lang="en-US" altLang="zh-CN" sz="1100" smtClean="0">
              <a:latin typeface="Arial" pitchFamily="34" charset="0"/>
              <a:ea typeface="SimSun" pitchFamily="2" charset="-122"/>
              <a:cs typeface="Arial" pitchFamily="34" charset="0"/>
            </a:endParaRPr>
          </a:p>
          <a:p>
            <a:pPr eaLnBrk="1" hangingPunct="1">
              <a:buFont typeface="Wingdings" pitchFamily="2" charset="2"/>
              <a:buChar char="Ø"/>
            </a:pPr>
            <a:endParaRPr lang="en-US" altLang="zh-CN" sz="1100" smtClean="0">
              <a:latin typeface="Arial" pitchFamily="34" charset="0"/>
              <a:ea typeface="SimSun" pitchFamily="2" charset="-122"/>
              <a:cs typeface="Arial" pitchFamily="34" charset="0"/>
            </a:endParaRPr>
          </a:p>
          <a:p>
            <a:pPr eaLnBrk="1" hangingPunct="1">
              <a:buFont typeface="Wingdings" pitchFamily="2" charset="2"/>
              <a:buChar char="Ø"/>
            </a:pPr>
            <a:r>
              <a:rPr lang="ru-RU" altLang="zh-CN" sz="1100" smtClean="0">
                <a:latin typeface="Arial" pitchFamily="34" charset="0"/>
                <a:cs typeface="Arial" pitchFamily="34" charset="0"/>
              </a:rPr>
              <a:t> Не вводите новые термины, которые до этого не использовались в вашей статье</a:t>
            </a:r>
            <a:endParaRPr lang="en-US" altLang="zh-CN" sz="1100" smtClean="0">
              <a:latin typeface="Arial" pitchFamily="34" charset="0"/>
              <a:ea typeface="SimSun" pitchFamily="2" charset="-122"/>
              <a:cs typeface="Arial" pitchFamily="34" charset="0"/>
            </a:endParaRPr>
          </a:p>
          <a:p>
            <a:pPr eaLnBrk="1" hangingPunct="1">
              <a:buFont typeface="Wingdings" pitchFamily="2" charset="2"/>
              <a:buChar char="Ø"/>
            </a:pPr>
            <a:endParaRPr lang="en-US" altLang="zh-CN" sz="1100" smtClean="0">
              <a:latin typeface="Arial" pitchFamily="34" charset="0"/>
              <a:ea typeface="SimSun" pitchFamily="2" charset="-122"/>
              <a:cs typeface="Arial" pitchFamily="34" charset="0"/>
            </a:endParaRPr>
          </a:p>
          <a:p>
            <a:pPr eaLnBrk="1" hangingPunct="1">
              <a:buFont typeface="Wingdings" pitchFamily="2" charset="2"/>
              <a:buChar char="Ø"/>
            </a:pPr>
            <a:r>
              <a:rPr lang="ru-RU" altLang="zh-CN" sz="1100" smtClean="0">
                <a:latin typeface="Arial" pitchFamily="34" charset="0"/>
                <a:cs typeface="Arial" pitchFamily="34" charset="0"/>
              </a:rPr>
              <a:t>Спекуляции на тему возможных интерпретаций допустимы. Но они должны быть построены на фактах, а не на фантазиях.</a:t>
            </a:r>
          </a:p>
          <a:p>
            <a:pPr eaLnBrk="1" hangingPunct="1"/>
            <a:endParaRPr lang="zh-CN" altLang="en-US" sz="1100" smtClean="0">
              <a:ea typeface="SimSun" pitchFamily="2" charset="-122"/>
              <a:cs typeface="Arial" pitchFamily="34" charset="0"/>
            </a:endParaRPr>
          </a:p>
          <a:p>
            <a:pPr eaLnBrk="1" hangingPunct="1"/>
            <a:endParaRPr lang="en-US" altLang="en-US" sz="1100" smtClean="0">
              <a:cs typeface="Arial" pitchFamily="34" charset="0"/>
            </a:endParaRPr>
          </a:p>
        </p:txBody>
      </p:sp>
    </p:spTree>
    <p:extLst>
      <p:ext uri="{BB962C8B-B14F-4D97-AF65-F5344CB8AC3E}">
        <p14:creationId xmlns:p14="http://schemas.microsoft.com/office/powerpoint/2010/main" val="6472792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5F8697EF-CC91-4C51-80C9-05B17486D190}" type="slidenum">
              <a:rPr lang="en-US" altLang="en-US" b="0" smtClean="0"/>
              <a:pPr eaLnBrk="1" hangingPunct="1"/>
              <a:t>81</a:t>
            </a:fld>
            <a:endParaRPr lang="en-US" altLang="en-US" b="0"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xfrm>
            <a:off x="701675" y="4418013"/>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buFont typeface="Wingdings" pitchFamily="2" charset="2"/>
              <a:buChar char="Ø"/>
            </a:pPr>
            <a:r>
              <a:rPr lang="ru-RU" altLang="zh-CN" sz="1100" smtClean="0">
                <a:cs typeface="Arial" pitchFamily="34" charset="0"/>
              </a:rPr>
              <a:t>Раздел «Заключение» используется чтобы показать значение вашей работы для продвижения науки</a:t>
            </a:r>
            <a:endParaRPr lang="en-US" altLang="zh-CN" sz="1100" smtClean="0">
              <a:ea typeface="SimSun" pitchFamily="2" charset="-122"/>
              <a:cs typeface="Arial" pitchFamily="34" charset="0"/>
            </a:endParaRPr>
          </a:p>
          <a:p>
            <a:pPr marL="231775" indent="-231775" eaLnBrk="1" hangingPunct="1">
              <a:buFont typeface="Wingdings" pitchFamily="2" charset="2"/>
              <a:buChar char="Ø"/>
            </a:pPr>
            <a:endParaRPr lang="en-US" altLang="zh-CN" sz="1100" smtClean="0">
              <a:ea typeface="SimSun" pitchFamily="2" charset="-122"/>
              <a:cs typeface="Arial" pitchFamily="34" charset="0"/>
            </a:endParaRPr>
          </a:p>
          <a:p>
            <a:pPr marL="231775" indent="-231775" eaLnBrk="1" hangingPunct="1">
              <a:buFont typeface="Wingdings" pitchFamily="2" charset="2"/>
              <a:buChar char="Ø"/>
            </a:pPr>
            <a:r>
              <a:rPr lang="ru-RU" altLang="zh-CN" sz="1100" smtClean="0">
                <a:cs typeface="Arial" pitchFamily="34" charset="0"/>
              </a:rPr>
              <a:t>Заключение</a:t>
            </a:r>
            <a:r>
              <a:rPr lang="en-US" altLang="zh-CN" sz="1100" smtClean="0">
                <a:ea typeface="SimSun" pitchFamily="2" charset="-122"/>
                <a:cs typeface="Arial" pitchFamily="34" charset="0"/>
              </a:rPr>
              <a:t> </a:t>
            </a:r>
            <a:r>
              <a:rPr lang="ru-RU" altLang="zh-CN" sz="1100" smtClean="0">
                <a:cs typeface="Arial" pitchFamily="34" charset="0"/>
              </a:rPr>
              <a:t>должно быть понятным, чтобы помочь рецензентам и редакторам оценить результаты вашей работы</a:t>
            </a:r>
            <a:endParaRPr lang="en-US" altLang="zh-CN" sz="1100" smtClean="0">
              <a:ea typeface="SimSun" pitchFamily="2" charset="-122"/>
              <a:cs typeface="Arial" pitchFamily="34" charset="0"/>
            </a:endParaRPr>
          </a:p>
          <a:p>
            <a:pPr marL="231775" indent="-231775" eaLnBrk="1" hangingPunct="1">
              <a:buFont typeface="Wingdings" pitchFamily="2" charset="2"/>
              <a:buChar char="Ø"/>
            </a:pPr>
            <a:endParaRPr lang="en-US" altLang="zh-CN" sz="1100" smtClean="0">
              <a:ea typeface="SimSun" pitchFamily="2" charset="-122"/>
              <a:cs typeface="Arial" pitchFamily="34" charset="0"/>
            </a:endParaRPr>
          </a:p>
          <a:p>
            <a:pPr marL="231775" indent="-231775" eaLnBrk="1" hangingPunct="1">
              <a:buFont typeface="Wingdings" pitchFamily="2" charset="2"/>
              <a:buChar char="Ø"/>
            </a:pPr>
            <a:r>
              <a:rPr lang="ru-RU" altLang="en-US" sz="1100" smtClean="0">
                <a:cs typeface="Arial" pitchFamily="34" charset="0"/>
              </a:rPr>
              <a:t>Предоставьте четкое обоснование, как ваши результаты могут продвинуть вперед науку. Опишите варианты использования ваших результатов или направления дальнейших исследований, если они необходимы. Заключение не должно повторять Резюме. Резюме и Заключение служат для разных целей, хотя некоторые одинаковые сообщения могут быть упомянуты. Не нужно перечислять в Заключении результаты экспериментальных исследований. Простое цитирование ваших результаты в Заключении неприемлемо.</a:t>
            </a:r>
            <a:endParaRPr lang="en-US" altLang="zh-CN" sz="1100" smtClean="0">
              <a:ea typeface="SimSun" pitchFamily="2" charset="-122"/>
              <a:cs typeface="Arial" pitchFamily="34" charset="0"/>
            </a:endParaRPr>
          </a:p>
          <a:p>
            <a:pPr marL="231775" indent="-231775" eaLnBrk="1" hangingPunct="1">
              <a:buFont typeface="Wingdings" pitchFamily="2" charset="2"/>
              <a:buChar char="Ø"/>
            </a:pPr>
            <a:endParaRPr lang="en-US" altLang="zh-CN" sz="1100" smtClean="0">
              <a:ea typeface="SimSun" pitchFamily="2" charset="-122"/>
              <a:cs typeface="Arial" pitchFamily="34" charset="0"/>
            </a:endParaRPr>
          </a:p>
          <a:p>
            <a:pPr marL="231775" indent="-231775" eaLnBrk="1" hangingPunct="1">
              <a:buFont typeface="Wingdings" pitchFamily="2" charset="2"/>
              <a:buChar char="Ø"/>
            </a:pPr>
            <a:r>
              <a:rPr lang="ru-RU" altLang="en-US" sz="1100" smtClean="0">
                <a:cs typeface="Arial" pitchFamily="34" charset="0"/>
              </a:rPr>
              <a:t>Предположите, какие дальнейшие эксперименты могут быть проведены на основе ваших результатов, и какие уже проводятся</a:t>
            </a:r>
            <a:endParaRPr lang="ru-RU" altLang="zh-CN" sz="1100" smtClean="0">
              <a:cs typeface="Arial" pitchFamily="34" charset="0"/>
            </a:endParaRPr>
          </a:p>
        </p:txBody>
      </p:sp>
    </p:spTree>
    <p:extLst>
      <p:ext uri="{BB962C8B-B14F-4D97-AF65-F5344CB8AC3E}">
        <p14:creationId xmlns:p14="http://schemas.microsoft.com/office/powerpoint/2010/main" val="810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kumimoji="0" lang="en-US" altLang="en-US" dirty="0" smtClean="0"/>
              <a:t>Scopus Content</a:t>
            </a:r>
            <a:endParaRPr kumimoji="0" lang="ru-RU" altLang="en-US" dirty="0"/>
          </a:p>
        </p:txBody>
      </p:sp>
    </p:spTree>
    <p:extLst>
      <p:ext uri="{BB962C8B-B14F-4D97-AF65-F5344CB8AC3E}">
        <p14:creationId xmlns:p14="http://schemas.microsoft.com/office/powerpoint/2010/main" val="37874219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EAB781C0-8A51-40DC-B686-C73C92FE0F21}" type="slidenum">
              <a:rPr lang="en-US" altLang="en-US" b="0" smtClean="0"/>
              <a:pPr eaLnBrk="1" hangingPunct="1"/>
              <a:t>82</a:t>
            </a:fld>
            <a:endParaRPr lang="en-US" altLang="en-US" b="0"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buFont typeface="Wingdings" pitchFamily="2" charset="2"/>
              <a:buChar char="Ø"/>
            </a:pPr>
            <a:r>
              <a:rPr lang="ru-RU" altLang="zh-CN" smtClean="0">
                <a:cs typeface="Arial" pitchFamily="34" charset="0"/>
              </a:rPr>
              <a:t>В разделе «Ссылки» вы цитируете основные научные публикации, на которые опирается ваша статься</a:t>
            </a:r>
            <a:endParaRPr lang="en-US" altLang="zh-CN" smtClean="0">
              <a:ea typeface="SimSun" pitchFamily="2" charset="-122"/>
              <a:cs typeface="Arial" pitchFamily="34" charset="0"/>
            </a:endParaRPr>
          </a:p>
          <a:p>
            <a:pPr marL="231775" indent="-231775" eaLnBrk="1" hangingPunct="1">
              <a:buFont typeface="Wingdings" pitchFamily="2" charset="2"/>
              <a:buChar char="Ø"/>
            </a:pPr>
            <a:endParaRPr lang="en-US" altLang="en-US" smtClean="0">
              <a:cs typeface="Arial" pitchFamily="34" charset="0"/>
            </a:endParaRPr>
          </a:p>
          <a:p>
            <a:pPr marL="231775" indent="-231775" eaLnBrk="1" hangingPunct="1">
              <a:buFont typeface="Wingdings" pitchFamily="2" charset="2"/>
              <a:buChar char="Ø"/>
            </a:pPr>
            <a:r>
              <a:rPr lang="ru-RU" altLang="en-US" smtClean="0">
                <a:cs typeface="Arial" pitchFamily="34" charset="0"/>
              </a:rPr>
              <a:t>Не стоит приводить слишком много ссылок</a:t>
            </a:r>
            <a:r>
              <a:rPr lang="en-US" altLang="en-US" smtClean="0">
                <a:cs typeface="Arial" pitchFamily="34" charset="0"/>
              </a:rPr>
              <a:t>.</a:t>
            </a:r>
          </a:p>
          <a:p>
            <a:pPr marL="231775" indent="-231775" eaLnBrk="1" hangingPunct="1">
              <a:buFont typeface="Wingdings" pitchFamily="2" charset="2"/>
              <a:buChar char="Ø"/>
            </a:pPr>
            <a:endParaRPr lang="en-US" altLang="en-US" smtClean="0">
              <a:cs typeface="Arial" pitchFamily="34" charset="0"/>
            </a:endParaRPr>
          </a:p>
          <a:p>
            <a:pPr marL="231775" indent="-231775" eaLnBrk="1" hangingPunct="1">
              <a:spcBef>
                <a:spcPct val="0"/>
              </a:spcBef>
              <a:buFont typeface="Wingdings" pitchFamily="2" charset="2"/>
              <a:buChar char="Ø"/>
            </a:pPr>
            <a:r>
              <a:rPr lang="ru-RU" altLang="zh-CN" smtClean="0">
                <a:solidFill>
                  <a:srgbClr val="07779D"/>
                </a:solidFill>
                <a:latin typeface="Arial" pitchFamily="34" charset="0"/>
                <a:ea typeface="SimSun" pitchFamily="2" charset="-122"/>
                <a:cs typeface="Arial" pitchFamily="34" charset="0"/>
              </a:rPr>
              <a:t>Будьте уверены, что вы полностью освоили материал, на который ссылаетесь. Не полагайтесь только на выдержки или отдельные предложения</a:t>
            </a:r>
            <a:r>
              <a:rPr lang="en-US" altLang="en-US" smtClean="0">
                <a:cs typeface="Arial" pitchFamily="34" charset="0"/>
              </a:rPr>
              <a:t>.</a:t>
            </a:r>
          </a:p>
          <a:p>
            <a:pPr marL="231775" indent="-231775" eaLnBrk="1" hangingPunct="1">
              <a:buFont typeface="Wingdings" pitchFamily="2" charset="2"/>
              <a:buChar char="Ø"/>
            </a:pPr>
            <a:endParaRPr lang="en-US" altLang="en-US" smtClean="0">
              <a:cs typeface="Arial" pitchFamily="34" charset="0"/>
            </a:endParaRPr>
          </a:p>
          <a:p>
            <a:pPr marL="231775" indent="-231775" eaLnBrk="1" hangingPunct="1">
              <a:lnSpc>
                <a:spcPct val="90000"/>
              </a:lnSpc>
              <a:buClr>
                <a:srgbClr val="5D9A3C"/>
              </a:buClr>
              <a:buFont typeface="Wingdings" pitchFamily="2" charset="2"/>
              <a:buChar char="Ø"/>
            </a:pPr>
            <a:r>
              <a:rPr lang="ru-RU" altLang="zh-CN" smtClean="0">
                <a:solidFill>
                  <a:srgbClr val="07779D"/>
                </a:solidFill>
                <a:latin typeface="Arial" pitchFamily="34" charset="0"/>
                <a:ea typeface="SimSun" pitchFamily="2" charset="-122"/>
                <a:cs typeface="Arial" pitchFamily="34" charset="0"/>
              </a:rPr>
              <a:t>Избегайте излишнего цитирования своих собственных работ.</a:t>
            </a:r>
            <a:endParaRPr lang="en-US" altLang="zh-CN" smtClean="0">
              <a:solidFill>
                <a:srgbClr val="07779D"/>
              </a:solidFill>
              <a:latin typeface="Arial" pitchFamily="34" charset="0"/>
              <a:ea typeface="SimSun" pitchFamily="2" charset="-122"/>
              <a:cs typeface="Arial" pitchFamily="34" charset="0"/>
            </a:endParaRPr>
          </a:p>
          <a:p>
            <a:pPr marL="231775" indent="-231775" eaLnBrk="1" hangingPunct="1">
              <a:lnSpc>
                <a:spcPct val="90000"/>
              </a:lnSpc>
              <a:buClr>
                <a:srgbClr val="5D9A3C"/>
              </a:buClr>
              <a:buFont typeface="Wingdings" pitchFamily="2" charset="2"/>
              <a:buChar char="Ø"/>
            </a:pPr>
            <a:endParaRPr lang="en-US" altLang="zh-CN" smtClean="0">
              <a:solidFill>
                <a:srgbClr val="07779D"/>
              </a:solidFill>
              <a:latin typeface="Arial" pitchFamily="34" charset="0"/>
              <a:ea typeface="SimSun" pitchFamily="2" charset="-122"/>
              <a:cs typeface="Arial" pitchFamily="34" charset="0"/>
            </a:endParaRPr>
          </a:p>
          <a:p>
            <a:pPr marL="231775" indent="-231775" eaLnBrk="1" hangingPunct="1">
              <a:lnSpc>
                <a:spcPct val="90000"/>
              </a:lnSpc>
              <a:buClr>
                <a:srgbClr val="5D9A3C"/>
              </a:buClr>
              <a:buFont typeface="Wingdings" pitchFamily="2" charset="2"/>
              <a:buChar char="Ø"/>
            </a:pPr>
            <a:r>
              <a:rPr lang="ru-RU" altLang="zh-CN" smtClean="0">
                <a:solidFill>
                  <a:srgbClr val="07779D"/>
                </a:solidFill>
                <a:latin typeface="Arial" pitchFamily="34" charset="0"/>
                <a:ea typeface="SimSun" pitchFamily="2" charset="-122"/>
                <a:cs typeface="Arial" pitchFamily="34" charset="0"/>
              </a:rPr>
              <a:t>Не увлекайтесь цитатами публикаций из одного единственного региона</a:t>
            </a:r>
            <a:r>
              <a:rPr lang="en-US" altLang="en-US" smtClean="0">
                <a:cs typeface="Arial" pitchFamily="34" charset="0"/>
              </a:rPr>
              <a:t>.  </a:t>
            </a:r>
          </a:p>
          <a:p>
            <a:pPr marL="231775" indent="-231775" eaLnBrk="1" hangingPunct="1">
              <a:buFont typeface="Wingdings" pitchFamily="2" charset="2"/>
              <a:buChar char="Ø"/>
            </a:pPr>
            <a:endParaRPr lang="en-US" altLang="en-US" smtClean="0">
              <a:cs typeface="Arial" pitchFamily="34" charset="0"/>
            </a:endParaRPr>
          </a:p>
          <a:p>
            <a:pPr marL="231775" indent="-231775" eaLnBrk="1" hangingPunct="1">
              <a:buFont typeface="Wingdings" pitchFamily="2" charset="2"/>
              <a:buChar char="Ø"/>
            </a:pPr>
            <a:r>
              <a:rPr lang="ru-RU" altLang="en-US" smtClean="0">
                <a:cs typeface="Arial" pitchFamily="34" charset="0"/>
              </a:rPr>
              <a:t>Сверьтесь с Руководством для авторов</a:t>
            </a:r>
            <a:r>
              <a:rPr lang="en-US" altLang="en-US" smtClean="0">
                <a:cs typeface="Arial" pitchFamily="34" charset="0"/>
              </a:rPr>
              <a:t> </a:t>
            </a:r>
            <a:r>
              <a:rPr lang="ru-RU" altLang="en-US" smtClean="0">
                <a:cs typeface="Arial" pitchFamily="34" charset="0"/>
              </a:rPr>
              <a:t>по поводу формата ссылок. Подача материала в правильном формате </a:t>
            </a:r>
            <a:r>
              <a:rPr lang="ru-RU" altLang="zh-CN" smtClean="0">
                <a:cs typeface="Arial" pitchFamily="34" charset="0"/>
              </a:rPr>
              <a:t>является ответственностью автора, а не редактора. Облегчите работу редактора – и ваши усилия будут оценены</a:t>
            </a:r>
            <a:r>
              <a:rPr lang="en-US" altLang="zh-CN" smtClean="0">
                <a:ea typeface="SimSun" pitchFamily="2" charset="-122"/>
                <a:cs typeface="Arial" pitchFamily="34" charset="0"/>
              </a:rPr>
              <a:t>.</a:t>
            </a:r>
          </a:p>
        </p:txBody>
      </p:sp>
    </p:spTree>
    <p:extLst>
      <p:ext uri="{BB962C8B-B14F-4D97-AF65-F5344CB8AC3E}">
        <p14:creationId xmlns:p14="http://schemas.microsoft.com/office/powerpoint/2010/main" val="27601714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ru-RU" altLang="en-US" dirty="0" smtClean="0">
                <a:cs typeface="Arial" pitchFamily="34" charset="0"/>
              </a:rPr>
              <a:t>Цитирование является важным каналом</a:t>
            </a:r>
            <a:r>
              <a:rPr lang="ru-RU" altLang="en-US" baseline="0" dirty="0" smtClean="0">
                <a:cs typeface="Arial" pitchFamily="34" charset="0"/>
              </a:rPr>
              <a:t> коммуникации между автором и его предшественниками.</a:t>
            </a:r>
          </a:p>
          <a:p>
            <a:pPr eaLnBrk="1" hangingPunct="1">
              <a:spcBef>
                <a:spcPct val="0"/>
              </a:spcBef>
            </a:pPr>
            <a:r>
              <a:rPr lang="ru-RU" altLang="en-US" baseline="0" dirty="0" smtClean="0">
                <a:cs typeface="Arial" pitchFamily="34" charset="0"/>
              </a:rPr>
              <a:t>При цитировании активных авторов вы вызываете их на диалог, так или иначе высказываясь относительно их работы.</a:t>
            </a:r>
            <a:endParaRPr lang="nl-NL" altLang="en-US" dirty="0" smtClean="0">
              <a:cs typeface="Arial" pitchFamily="34" charset="0"/>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spcBef>
                <a:spcPct val="30000"/>
              </a:spcBef>
              <a:defRPr kumimoji="1" sz="1200">
                <a:solidFill>
                  <a:schemeClr val="tx1"/>
                </a:solidFill>
                <a:latin typeface="Times New Roman" pitchFamily="18" charset="0"/>
                <a:cs typeface="Arial" pitchFamily="34" charset="0"/>
              </a:defRPr>
            </a:lvl1pPr>
            <a:lvl2pPr marL="741519" indent="-285080" defTabSz="906648" eaLnBrk="0" hangingPunct="0">
              <a:spcBef>
                <a:spcPct val="30000"/>
              </a:spcBef>
              <a:defRPr kumimoji="1" sz="1200">
                <a:solidFill>
                  <a:schemeClr val="tx1"/>
                </a:solidFill>
                <a:latin typeface="Times New Roman" pitchFamily="18" charset="0"/>
                <a:cs typeface="Arial" pitchFamily="34" charset="0"/>
              </a:defRPr>
            </a:lvl2pPr>
            <a:lvl3pPr marL="1141878" indent="-227441" defTabSz="906648" eaLnBrk="0" hangingPunct="0">
              <a:spcBef>
                <a:spcPct val="30000"/>
              </a:spcBef>
              <a:defRPr kumimoji="1" sz="1200">
                <a:solidFill>
                  <a:schemeClr val="tx1"/>
                </a:solidFill>
                <a:latin typeface="Times New Roman" pitchFamily="18" charset="0"/>
                <a:cs typeface="Arial" pitchFamily="34" charset="0"/>
              </a:defRPr>
            </a:lvl3pPr>
            <a:lvl4pPr marL="1599875" indent="-227441" defTabSz="906648" eaLnBrk="0" hangingPunct="0">
              <a:spcBef>
                <a:spcPct val="30000"/>
              </a:spcBef>
              <a:defRPr kumimoji="1" sz="1200">
                <a:solidFill>
                  <a:schemeClr val="tx1"/>
                </a:solidFill>
                <a:latin typeface="Times New Roman" pitchFamily="18" charset="0"/>
                <a:cs typeface="Arial" pitchFamily="34" charset="0"/>
              </a:defRPr>
            </a:lvl4pPr>
            <a:lvl5pPr marL="2056314" indent="-227441" defTabSz="906648" eaLnBrk="0" hangingPunct="0">
              <a:spcBef>
                <a:spcPct val="30000"/>
              </a:spcBef>
              <a:defRPr kumimoji="1" sz="1200">
                <a:solidFill>
                  <a:schemeClr val="tx1"/>
                </a:solidFill>
                <a:latin typeface="Times New Roman" pitchFamily="18" charset="0"/>
                <a:cs typeface="Arial" pitchFamily="34" charset="0"/>
              </a:defRPr>
            </a:lvl5pPr>
            <a:lvl6pPr marL="2504965" indent="-227441"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6pPr>
            <a:lvl7pPr marL="2953615" indent="-227441"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7pPr>
            <a:lvl8pPr marL="3402265" indent="-227441"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8pPr>
            <a:lvl9pPr marL="3850916" indent="-227441"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9pPr>
          </a:lstStyle>
          <a:p>
            <a:pPr eaLnBrk="1" hangingPunct="1">
              <a:spcBef>
                <a:spcPct val="0"/>
              </a:spcBef>
            </a:pPr>
            <a:fld id="{D5D75070-7363-45DB-BBEF-0973F1377575}" type="slidenum">
              <a:rPr kumimoji="0" lang="en-US" altLang="en-US" smtClean="0">
                <a:latin typeface="Calibri" pitchFamily="34" charset="0"/>
              </a:rPr>
              <a:pPr eaLnBrk="1" hangingPunct="1">
                <a:spcBef>
                  <a:spcPct val="0"/>
                </a:spcBef>
              </a:pPr>
              <a:t>83</a:t>
            </a:fld>
            <a:endParaRPr kumimoji="0" lang="en-US" altLang="en-US" smtClean="0">
              <a:latin typeface="Calibri" pitchFamily="34" charset="0"/>
            </a:endParaRPr>
          </a:p>
        </p:txBody>
      </p:sp>
    </p:spTree>
    <p:extLst>
      <p:ext uri="{BB962C8B-B14F-4D97-AF65-F5344CB8AC3E}">
        <p14:creationId xmlns:p14="http://schemas.microsoft.com/office/powerpoint/2010/main" val="5932171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Citing</a:t>
            </a:r>
            <a:r>
              <a:rPr lang="en-US" baseline="0" dirty="0" smtClean="0"/>
              <a:t> is the basic principle. “stand on the shoulders of giants” principle</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84</a:t>
            </a:fld>
            <a:endParaRPr lang="en-US"/>
          </a:p>
        </p:txBody>
      </p:sp>
    </p:spTree>
    <p:extLst>
      <p:ext uri="{BB962C8B-B14F-4D97-AF65-F5344CB8AC3E}">
        <p14:creationId xmlns:p14="http://schemas.microsoft.com/office/powerpoint/2010/main" val="36048586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5D1B4F16-C130-4733-9178-8622BF2C34C6}" type="slidenum">
              <a:rPr lang="en-US" altLang="en-US" b="0" smtClean="0">
                <a:ea typeface="SimSun" pitchFamily="2" charset="-122"/>
              </a:rPr>
              <a:pPr eaLnBrk="1" hangingPunct="1"/>
              <a:t>86</a:t>
            </a:fld>
            <a:endParaRPr lang="en-US" altLang="en-US" b="0" smtClean="0">
              <a:ea typeface="SimSun" pitchFamily="2" charset="-122"/>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r>
              <a:rPr kumimoji="0" lang="en-US" altLang="en-US" smtClean="0">
                <a:cs typeface="Arial" pitchFamily="34" charset="0"/>
              </a:rPr>
              <a:t>Be brief in your acknowledgements.  One short paragraph.</a:t>
            </a:r>
          </a:p>
          <a:p>
            <a:pPr marL="231775" indent="-231775">
              <a:buFontTx/>
              <a:buAutoNum type="arabicPeriod"/>
            </a:pPr>
            <a:r>
              <a:rPr kumimoji="0" lang="en-US" altLang="en-US" smtClean="0">
                <a:cs typeface="Arial" pitchFamily="34" charset="0"/>
              </a:rPr>
              <a:t>This is where you mention those who helped in the research but are not authors.</a:t>
            </a:r>
          </a:p>
          <a:p>
            <a:pPr marL="698500" lvl="1" indent="-231775">
              <a:buFontTx/>
              <a:buAutoNum type="arabicPeriod"/>
            </a:pPr>
            <a:r>
              <a:rPr kumimoji="0" lang="en-US" altLang="en-US" smtClean="0"/>
              <a:t>Advisors</a:t>
            </a:r>
          </a:p>
          <a:p>
            <a:pPr marL="698500" lvl="1" indent="-231775">
              <a:buFontTx/>
              <a:buAutoNum type="arabicPeriod"/>
            </a:pPr>
            <a:r>
              <a:rPr kumimoji="0" lang="en-US" altLang="en-US" smtClean="0"/>
              <a:t>Financial supporters/funders</a:t>
            </a:r>
          </a:p>
          <a:p>
            <a:pPr marL="698500" lvl="1" indent="-231775">
              <a:buFontTx/>
              <a:buAutoNum type="arabicPeriod"/>
            </a:pPr>
            <a:r>
              <a:rPr kumimoji="0" lang="en-US" altLang="en-US" smtClean="0"/>
              <a:t>Proofreaders</a:t>
            </a:r>
          </a:p>
          <a:p>
            <a:pPr marL="698500" lvl="1" indent="-231775">
              <a:buFontTx/>
              <a:buAutoNum type="arabicPeriod"/>
            </a:pPr>
            <a:r>
              <a:rPr kumimoji="0" lang="en-US" altLang="en-US" smtClean="0"/>
              <a:t>Typists</a:t>
            </a:r>
          </a:p>
          <a:p>
            <a:pPr marL="698500" lvl="1" indent="-231775">
              <a:buFontTx/>
              <a:buAutoNum type="arabicPeriod"/>
            </a:pPr>
            <a:r>
              <a:rPr kumimoji="0" lang="en-US" altLang="en-US" smtClean="0"/>
              <a:t>Suppliers who may have donated materials.</a:t>
            </a:r>
            <a:endParaRPr kumimoji="0" lang="en-GB" altLang="en-US" smtClean="0"/>
          </a:p>
        </p:txBody>
      </p:sp>
    </p:spTree>
    <p:extLst>
      <p:ext uri="{BB962C8B-B14F-4D97-AF65-F5344CB8AC3E}">
        <p14:creationId xmlns:p14="http://schemas.microsoft.com/office/powerpoint/2010/main" val="15264580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E9F0367D-7ADA-4C0D-9B6B-327CE32C8496}" type="slidenum">
              <a:rPr lang="zh-CN" altLang="en-GB" b="0" smtClean="0"/>
              <a:pPr eaLnBrk="1" hangingPunct="1"/>
              <a:t>87</a:t>
            </a:fld>
            <a:endParaRPr lang="en-GB" altLang="zh-CN" b="0"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en-US" altLang="zh-CN" smtClean="0">
                <a:ea typeface="SimSun" pitchFamily="2" charset="-122"/>
                <a:cs typeface="Arial" pitchFamily="34" charset="0"/>
              </a:rPr>
              <a:t>Haddad, JCA</a:t>
            </a:r>
          </a:p>
        </p:txBody>
      </p:sp>
    </p:spTree>
    <p:extLst>
      <p:ext uri="{BB962C8B-B14F-4D97-AF65-F5344CB8AC3E}">
        <p14:creationId xmlns:p14="http://schemas.microsoft.com/office/powerpoint/2010/main" val="8066543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99C58F5A-A92D-4704-BE50-BCB73CB656AD}" type="slidenum">
              <a:rPr lang="en-US" altLang="en-US" b="0" smtClean="0">
                <a:ea typeface="SimSun" pitchFamily="2" charset="-122"/>
              </a:rPr>
              <a:pPr eaLnBrk="1" hangingPunct="1"/>
              <a:t>90</a:t>
            </a:fld>
            <a:endParaRPr lang="en-US" altLang="en-US" b="0" smtClean="0">
              <a:ea typeface="SimSun" pitchFamily="2" charset="-122"/>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xfrm>
            <a:off x="701675" y="4418013"/>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r>
              <a:rPr kumimoji="0" lang="en-US" altLang="zh-CN" smtClean="0">
                <a:ea typeface="SimSun" pitchFamily="2" charset="-122"/>
                <a:cs typeface="Arial" pitchFamily="34" charset="0"/>
              </a:rPr>
              <a:t>The cover letter offers you a chance to correspond directly with the journal editor.  Many editors won</a:t>
            </a:r>
            <a:r>
              <a:rPr kumimoji="0" lang="en-US" altLang="zh-CN" smtClean="0">
                <a:latin typeface="Arial Narrow" pitchFamily="34" charset="0"/>
                <a:ea typeface="SimSun" pitchFamily="2" charset="-122"/>
                <a:cs typeface="Arial" pitchFamily="34" charset="0"/>
              </a:rPr>
              <a:t>’</a:t>
            </a:r>
            <a:r>
              <a:rPr kumimoji="0" lang="en-US" altLang="zh-CN" smtClean="0">
                <a:ea typeface="SimSun" pitchFamily="2" charset="-122"/>
                <a:cs typeface="Arial" pitchFamily="34" charset="0"/>
              </a:rPr>
              <a:t>t reject a manuscript only because the cover letter is bad. However, a good cover letter </a:t>
            </a:r>
            <a:r>
              <a:rPr kumimoji="0" lang="en-US" altLang="zh-CN" u="sng" smtClean="0">
                <a:ea typeface="SimSun" pitchFamily="2" charset="-122"/>
                <a:cs typeface="Arial" pitchFamily="34" charset="0"/>
              </a:rPr>
              <a:t>may accelerate the editorial process</a:t>
            </a:r>
            <a:r>
              <a:rPr kumimoji="0" lang="en-US" altLang="zh-CN" smtClean="0">
                <a:ea typeface="SimSun" pitchFamily="2" charset="-122"/>
                <a:cs typeface="Arial" pitchFamily="34" charset="0"/>
              </a:rPr>
              <a:t> of your paper.</a:t>
            </a:r>
          </a:p>
          <a:p>
            <a:pPr marL="231775" indent="-231775">
              <a:buFontTx/>
              <a:buAutoNum type="arabicPeriod"/>
            </a:pPr>
            <a:r>
              <a:rPr kumimoji="0" lang="en-US" altLang="zh-CN" smtClean="0">
                <a:ea typeface="SimSun" pitchFamily="2" charset="-122"/>
                <a:cs typeface="Arial" pitchFamily="34" charset="0"/>
              </a:rPr>
              <a:t>It is submitted along with your manuscript.</a:t>
            </a:r>
          </a:p>
          <a:p>
            <a:pPr marL="231775" indent="-231775">
              <a:buFontTx/>
              <a:buAutoNum type="arabicPeriod"/>
            </a:pPr>
            <a:r>
              <a:rPr kumimoji="0" lang="en-US" altLang="zh-CN" smtClean="0">
                <a:ea typeface="SimSun" pitchFamily="2" charset="-122"/>
                <a:cs typeface="Arial" pitchFamily="34" charset="0"/>
              </a:rPr>
              <a:t>You want to mention what would make your manuscript special or worthwhile to the journal.  Do not summarize your manuscript, or repeat the abstract. You should mention why your manuscript is original and what your purpose is. Your letter should also state the final approval of all co-authors as well as if your manuscript has been previously rejected.</a:t>
            </a:r>
          </a:p>
          <a:p>
            <a:pPr marL="231775" indent="-231775">
              <a:buFontTx/>
              <a:buAutoNum type="arabicPeriod"/>
            </a:pPr>
            <a:r>
              <a:rPr kumimoji="0" lang="en-US" altLang="zh-CN" smtClean="0">
                <a:ea typeface="SimSun" pitchFamily="2" charset="-122"/>
                <a:cs typeface="Arial" pitchFamily="34" charset="0"/>
              </a:rPr>
              <a:t>Consider mentioning other special requirements such as conflicts of interest, suggested reviewers, people who should not review.</a:t>
            </a:r>
          </a:p>
        </p:txBody>
      </p:sp>
    </p:spTree>
    <p:extLst>
      <p:ext uri="{BB962C8B-B14F-4D97-AF65-F5344CB8AC3E}">
        <p14:creationId xmlns:p14="http://schemas.microsoft.com/office/powerpoint/2010/main" val="20546262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5CA7F766-DAB9-4C78-B5C7-D0064B7331CC}" type="slidenum">
              <a:rPr lang="en-US" altLang="en-US" b="0" smtClean="0">
                <a:ea typeface="SimSun" pitchFamily="2" charset="-122"/>
              </a:rPr>
              <a:pPr eaLnBrk="1" hangingPunct="1"/>
              <a:t>92</a:t>
            </a:fld>
            <a:endParaRPr lang="en-US" altLang="en-US" b="0" smtClean="0">
              <a:ea typeface="SimSun" pitchFamily="2" charset="-122"/>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r>
              <a:rPr kumimoji="0" lang="en-US" altLang="en-US" smtClean="0">
                <a:cs typeface="Arial" pitchFamily="34" charset="0"/>
              </a:rPr>
              <a:t>Revision done internally is important to improve your manuscript before you submit it.</a:t>
            </a:r>
          </a:p>
          <a:p>
            <a:pPr marL="231775" indent="-231775">
              <a:buFontTx/>
              <a:buAutoNum type="arabicPeriod"/>
            </a:pPr>
            <a:r>
              <a:rPr kumimoji="0" lang="en-US" altLang="en-US" smtClean="0">
                <a:cs typeface="Arial" pitchFamily="34" charset="0"/>
              </a:rPr>
              <a:t>Vet the manuscript as thoroughly as possible before you submit it.</a:t>
            </a:r>
          </a:p>
          <a:p>
            <a:pPr marL="231775" indent="-231775">
              <a:buFontTx/>
              <a:buAutoNum type="arabicPeriod"/>
            </a:pPr>
            <a:r>
              <a:rPr kumimoji="0" lang="en-US" altLang="en-US" smtClean="0">
                <a:cs typeface="Arial" pitchFamily="34" charset="0"/>
              </a:rPr>
              <a:t>Ask colleagues and supervisors to review the manuscript for you.</a:t>
            </a:r>
          </a:p>
          <a:p>
            <a:pPr marL="231775" indent="-231775">
              <a:buFontTx/>
              <a:buAutoNum type="arabicPeriod"/>
            </a:pPr>
            <a:r>
              <a:rPr kumimoji="0" lang="en-US" altLang="en-US" smtClean="0">
                <a:cs typeface="Arial" pitchFamily="34" charset="0"/>
              </a:rPr>
              <a:t>Submit your manuscript and cover letter to the journal and await a response… </a:t>
            </a:r>
          </a:p>
        </p:txBody>
      </p:sp>
    </p:spTree>
    <p:extLst>
      <p:ext uri="{BB962C8B-B14F-4D97-AF65-F5344CB8AC3E}">
        <p14:creationId xmlns:p14="http://schemas.microsoft.com/office/powerpoint/2010/main" val="30690720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14885254-5B10-4936-9EDB-79B26D50A414}" type="slidenum">
              <a:rPr lang="en-US" altLang="en-US" b="0" smtClean="0">
                <a:ea typeface="SimSun" pitchFamily="2" charset="-122"/>
              </a:rPr>
              <a:pPr eaLnBrk="1" hangingPunct="1"/>
              <a:t>93</a:t>
            </a:fld>
            <a:endParaRPr lang="en-US" altLang="en-US" b="0" smtClean="0">
              <a:ea typeface="SimSun" pitchFamily="2" charset="-122"/>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98500" lvl="1" indent="-231775">
              <a:buFontTx/>
              <a:buAutoNum type="arabicPeriod"/>
            </a:pPr>
            <a:r>
              <a:rPr kumimoji="0" lang="en-US" altLang="en-US" smtClean="0"/>
              <a:t>After submitting, the time it takes for you to hear from the editor can vary depending on the journal.  [Note to Presenter: It is recommended that you share an average range of the time from submission to a response, if even just from personal or anecdotal knowledge, while also noting that between fields, and even within fields, there can be wide variability in acceptance/decision time.] </a:t>
            </a:r>
          </a:p>
          <a:p>
            <a:pPr marL="698500" lvl="1" indent="-231775"/>
            <a:r>
              <a:rPr kumimoji="0" lang="en-US" altLang="en-US" smtClean="0"/>
              <a:t>According to a recent report put out by the Publishers Research Consortium, editors reported average submission-to-acceptance times of 130 days (18 weeks), split roughly equally between the initial peer review stage to first decision, and subsequent review stages.  Nearly three quarters (72%) reported times of 6 months or below. Time were shortest in medical journals and nursing journals, and longest in humanities and social sciences journals. [Note: Some journals in fast moving fields offer very rapid refereeing and decision making -  around 2-4 weeks] </a:t>
            </a:r>
          </a:p>
          <a:p>
            <a:pPr marL="698500" lvl="1" indent="-231775"/>
            <a:endParaRPr kumimoji="0" lang="en-US" altLang="en-US" smtClean="0"/>
          </a:p>
          <a:p>
            <a:pPr marL="698500" lvl="1" indent="-231775"/>
            <a:r>
              <a:rPr kumimoji="0" lang="en-US" altLang="en-US" smtClean="0"/>
              <a:t>2. You will receive a decision from the editor that the manuscript has been </a:t>
            </a:r>
            <a:r>
              <a:rPr kumimoji="0" lang="en-US" altLang="ru-RU" smtClean="0"/>
              <a:t>“</a:t>
            </a:r>
            <a:r>
              <a:rPr kumimoji="0" lang="en-US" altLang="en-US" smtClean="0"/>
              <a:t>Accepted</a:t>
            </a:r>
            <a:r>
              <a:rPr kumimoji="0" lang="en-US" altLang="ru-RU" smtClean="0"/>
              <a:t>”</a:t>
            </a:r>
            <a:r>
              <a:rPr kumimoji="0" lang="en-US" altLang="en-US" smtClean="0"/>
              <a:t>, </a:t>
            </a:r>
            <a:r>
              <a:rPr kumimoji="0" lang="en-US" altLang="ru-RU" smtClean="0"/>
              <a:t>“</a:t>
            </a:r>
            <a:r>
              <a:rPr kumimoji="0" lang="en-US" altLang="en-US" smtClean="0"/>
              <a:t>Accepted with Revision (minor or Major), or </a:t>
            </a:r>
            <a:r>
              <a:rPr kumimoji="0" lang="en-US" altLang="ru-RU" smtClean="0"/>
              <a:t>“</a:t>
            </a:r>
            <a:r>
              <a:rPr kumimoji="0" lang="en-US" altLang="en-US" smtClean="0"/>
              <a:t>Rejected</a:t>
            </a:r>
            <a:r>
              <a:rPr kumimoji="0" lang="en-US" altLang="ru-RU" smtClean="0"/>
              <a:t>”</a:t>
            </a:r>
            <a:r>
              <a:rPr kumimoji="0" lang="en-US" altLang="en-US" smtClean="0"/>
              <a:t>.  If the article requires revision, you will be provided with the reviewers</a:t>
            </a:r>
            <a:r>
              <a:rPr kumimoji="0" lang="en-US" altLang="ru-RU" smtClean="0"/>
              <a:t>’</a:t>
            </a:r>
            <a:r>
              <a:rPr kumimoji="0" lang="en-US" altLang="en-US" smtClean="0"/>
              <a:t> comments which you can use to make modifications and then re-submit your manuscript.  If your manuscript is rejected, then you can note the suggestions from the Editor and re-evaluate if it is worth submitting your article to a different journal.</a:t>
            </a:r>
            <a:endParaRPr kumimoji="0" lang="en-GB" altLang="en-US" smtClean="0"/>
          </a:p>
          <a:p>
            <a:pPr marL="231775" indent="-231775"/>
            <a:endParaRPr kumimoji="0" lang="en-GB" altLang="en-US" smtClean="0">
              <a:cs typeface="Arial" pitchFamily="34" charset="0"/>
            </a:endParaRPr>
          </a:p>
        </p:txBody>
      </p:sp>
    </p:spTree>
    <p:extLst>
      <p:ext uri="{BB962C8B-B14F-4D97-AF65-F5344CB8AC3E}">
        <p14:creationId xmlns:p14="http://schemas.microsoft.com/office/powerpoint/2010/main" val="16368408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78FF7B41-4BB1-41BA-AE47-3E0D583AB9B5}" type="slidenum">
              <a:rPr lang="en-US" altLang="en-US" b="0" smtClean="0"/>
              <a:pPr eaLnBrk="1" hangingPunct="1"/>
              <a:t>95</a:t>
            </a:fld>
            <a:endParaRPr lang="en-US" altLang="en-US" b="0"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itchFamily="34" charset="0"/>
              </a:rPr>
              <a:t>In this final section of the workshop, we are going to spend some time on your rights and responsibilities as an author. </a:t>
            </a:r>
          </a:p>
          <a:p>
            <a:pPr eaLnBrk="1" hangingPunct="1"/>
            <a:endParaRPr lang="en-GB" altLang="en-US" smtClean="0">
              <a:cs typeface="Arial" pitchFamily="34" charset="0"/>
            </a:endParaRPr>
          </a:p>
          <a:p>
            <a:pPr eaLnBrk="1" hangingPunct="1"/>
            <a:r>
              <a:rPr lang="en-GB" altLang="en-US" smtClean="0">
                <a:cs typeface="Arial" pitchFamily="34" charset="0"/>
              </a:rPr>
              <a:t>We will discuss some ethical concerns, who owns the paper and what you are allowed to do with your paper once you have signed a copyright agreement and it has been published. </a:t>
            </a:r>
          </a:p>
        </p:txBody>
      </p:sp>
    </p:spTree>
    <p:extLst>
      <p:ext uri="{BB962C8B-B14F-4D97-AF65-F5344CB8AC3E}">
        <p14:creationId xmlns:p14="http://schemas.microsoft.com/office/powerpoint/2010/main" val="7158382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179BB7AD-CD13-4C71-85A0-E4083AE81DD6}" type="slidenum">
              <a:rPr lang="en-US" altLang="en-US" b="0" smtClean="0"/>
              <a:pPr eaLnBrk="1" hangingPunct="1"/>
              <a:t>98</a:t>
            </a:fld>
            <a:endParaRPr lang="en-US" altLang="en-US" b="0"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r>
              <a:rPr lang="en-US" altLang="en-US" smtClean="0">
                <a:cs typeface="Arial" pitchFamily="34" charset="0"/>
              </a:rPr>
              <a:t>There are different ways that research cannot be considered original:</a:t>
            </a:r>
          </a:p>
          <a:p>
            <a:pPr marL="231775" indent="-231775" eaLnBrk="1" hangingPunct="1">
              <a:buFontTx/>
              <a:buAutoNum type="arabicPeriod"/>
            </a:pPr>
            <a:r>
              <a:rPr lang="en-US" altLang="en-US" smtClean="0">
                <a:cs typeface="Arial" pitchFamily="34" charset="0"/>
              </a:rPr>
              <a:t>Fabrication is when the researcher makes up data.</a:t>
            </a:r>
          </a:p>
          <a:p>
            <a:pPr marL="231775" indent="-231775" eaLnBrk="1" hangingPunct="1">
              <a:buFontTx/>
              <a:buAutoNum type="arabicPeriod"/>
            </a:pPr>
            <a:r>
              <a:rPr lang="en-US" altLang="en-US" smtClean="0">
                <a:cs typeface="Arial" pitchFamily="34" charset="0"/>
              </a:rPr>
              <a:t>Falsification is when the data collected is manipulated to fit certain trends.</a:t>
            </a:r>
          </a:p>
          <a:p>
            <a:pPr marL="231775" indent="-231775" eaLnBrk="1" hangingPunct="1">
              <a:buFontTx/>
              <a:buAutoNum type="arabicPeriod"/>
            </a:pPr>
            <a:r>
              <a:rPr lang="en-US" altLang="en-US" smtClean="0">
                <a:cs typeface="Arial" pitchFamily="34" charset="0"/>
              </a:rPr>
              <a:t>Plagiarism is when work previously done or reports previously written are taken and passed off as one’s own work.</a:t>
            </a:r>
          </a:p>
          <a:p>
            <a:pPr marL="231775" indent="-231775" eaLnBrk="1" hangingPunct="1">
              <a:buFontTx/>
              <a:buAutoNum type="arabicPeriod"/>
            </a:pPr>
            <a:endParaRPr lang="en-US" altLang="en-US" smtClean="0">
              <a:cs typeface="Arial" pitchFamily="34" charset="0"/>
            </a:endParaRPr>
          </a:p>
          <a:p>
            <a:pPr marL="231775" indent="-231775" eaLnBrk="1" hangingPunct="1"/>
            <a:r>
              <a:rPr lang="en-US" altLang="en-US" smtClean="0">
                <a:cs typeface="Arial" pitchFamily="34" charset="0"/>
              </a:rPr>
              <a:t>These three violations are the most common forms of ethical misconduct that the scientific and publishing communities are challenged with and trying to address.</a:t>
            </a:r>
            <a:endParaRPr lang="en-GB" altLang="en-US" smtClean="0">
              <a:cs typeface="Arial" pitchFamily="34" charset="0"/>
            </a:endParaRPr>
          </a:p>
        </p:txBody>
      </p:sp>
    </p:spTree>
    <p:extLst>
      <p:ext uri="{BB962C8B-B14F-4D97-AF65-F5344CB8AC3E}">
        <p14:creationId xmlns:p14="http://schemas.microsoft.com/office/powerpoint/2010/main" val="2583932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Arial" panose="020B0604020202020204" pitchFamily="34" charset="0"/>
                <a:cs typeface="Arial" panose="020B0604020202020204" pitchFamily="34" charset="0"/>
              </a:rPr>
              <a:t>Content Selection &amp; Advisory Board </a:t>
            </a:r>
            <a:endParaRPr lang="en-US" dirty="0"/>
          </a:p>
        </p:txBody>
      </p:sp>
      <p:sp>
        <p:nvSpPr>
          <p:cNvPr id="4" name="Slide Number Placeholder 3"/>
          <p:cNvSpPr>
            <a:spLocks noGrp="1"/>
          </p:cNvSpPr>
          <p:nvPr>
            <p:ph type="sldNum" sz="quarter" idx="10"/>
          </p:nvPr>
        </p:nvSpPr>
        <p:spPr/>
        <p:txBody>
          <a:bodyPr/>
          <a:lstStyle/>
          <a:p>
            <a:fld id="{1BD4E98E-D8D6-4EFD-B00B-16AC5B6BC3AC}" type="slidenum">
              <a:rPr lang="en-US" smtClean="0"/>
              <a:t>13</a:t>
            </a:fld>
            <a:endParaRPr lang="en-US"/>
          </a:p>
        </p:txBody>
      </p:sp>
    </p:spTree>
    <p:extLst>
      <p:ext uri="{BB962C8B-B14F-4D97-AF65-F5344CB8AC3E}">
        <p14:creationId xmlns:p14="http://schemas.microsoft.com/office/powerpoint/2010/main" val="107888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A721AC58-0F39-474C-9CC9-39E334F47BDC}" type="slidenum">
              <a:rPr lang="zh-CN" altLang="en-GB" b="0" smtClean="0"/>
              <a:pPr eaLnBrk="1" hangingPunct="1"/>
              <a:t>99</a:t>
            </a:fld>
            <a:endParaRPr lang="en-GB" altLang="zh-CN" b="0"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ea typeface="SimSun" pitchFamily="2" charset="-122"/>
              <a:cs typeface="Arial" pitchFamily="34" charset="0"/>
            </a:endParaRPr>
          </a:p>
        </p:txBody>
      </p:sp>
    </p:spTree>
    <p:extLst>
      <p:ext uri="{BB962C8B-B14F-4D97-AF65-F5344CB8AC3E}">
        <p14:creationId xmlns:p14="http://schemas.microsoft.com/office/powerpoint/2010/main" val="6578159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l-NL" altLang="en-US" smtClean="0">
                <a:cs typeface="Arial" pitchFamily="34" charset="0"/>
              </a:rPr>
              <a:t>Plagiarism is the single most commonly reported ethics issue, based on cases reported to Elsevier Journals publishign staff in 2012. However, we do not know whether this is because plagiarism actually occurs the most often. More likely, it is just the easiest ethical issue to detect: especially these days with plagiarism detection software eg CrossCheck</a:t>
            </a: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D00D3048-1925-418F-B25B-162B1AF644F1}" type="slidenum">
              <a:rPr lang="en-US" altLang="en-US" b="0" smtClean="0">
                <a:latin typeface="Calibri" pitchFamily="34" charset="0"/>
              </a:rPr>
              <a:pPr eaLnBrk="1" hangingPunct="1"/>
              <a:t>100</a:t>
            </a:fld>
            <a:endParaRPr lang="en-US" altLang="en-US" b="0" smtClean="0">
              <a:latin typeface="Calibri" pitchFamily="34" charset="0"/>
            </a:endParaRPr>
          </a:p>
        </p:txBody>
      </p:sp>
    </p:spTree>
    <p:extLst>
      <p:ext uri="{BB962C8B-B14F-4D97-AF65-F5344CB8AC3E}">
        <p14:creationId xmlns:p14="http://schemas.microsoft.com/office/powerpoint/2010/main" val="29272225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2400" smtClean="0">
              <a:solidFill>
                <a:srgbClr val="006699"/>
              </a:solidFill>
              <a:latin typeface="Arial" pitchFamily="34" charset="0"/>
              <a:cs typeface="Arial" pitchFamily="34" charset="0"/>
            </a:endParaRPr>
          </a:p>
          <a:p>
            <a:pPr eaLnBrk="1" hangingPunct="1"/>
            <a:endParaRPr lang="en-GB" altLang="zh-CN" sz="2200" smtClean="0">
              <a:solidFill>
                <a:srgbClr val="006699"/>
              </a:solidFill>
              <a:ea typeface="SimSun" pitchFamily="2" charset="-122"/>
              <a:cs typeface="Arial" pitchFamily="34" charset="0"/>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3F5CC0D1-8CAA-498E-BA8B-344A51D7A721}" type="slidenum">
              <a:rPr lang="en-US" altLang="en-US" b="0" smtClean="0"/>
              <a:pPr eaLnBrk="1" hangingPunct="1"/>
              <a:t>101</a:t>
            </a:fld>
            <a:endParaRPr lang="en-US" altLang="en-US" b="0" smtClean="0"/>
          </a:p>
        </p:txBody>
      </p:sp>
    </p:spTree>
    <p:extLst>
      <p:ext uri="{BB962C8B-B14F-4D97-AF65-F5344CB8AC3E}">
        <p14:creationId xmlns:p14="http://schemas.microsoft.com/office/powerpoint/2010/main" val="18733138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cs typeface="Arial" pitchFamily="34" charset="0"/>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A8E0AB8A-BDDC-4569-BAB8-672EC0527743}" type="slidenum">
              <a:rPr lang="en-US" altLang="en-US" b="0" smtClean="0"/>
              <a:pPr eaLnBrk="1" hangingPunct="1"/>
              <a:t>102</a:t>
            </a:fld>
            <a:endParaRPr lang="en-US" altLang="en-US" b="0" smtClean="0"/>
          </a:p>
        </p:txBody>
      </p:sp>
    </p:spTree>
    <p:extLst>
      <p:ext uri="{BB962C8B-B14F-4D97-AF65-F5344CB8AC3E}">
        <p14:creationId xmlns:p14="http://schemas.microsoft.com/office/powerpoint/2010/main" val="18128026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DFBE5AD4-BE51-4364-83C5-8B7A3E057E02}" type="slidenum">
              <a:rPr lang="en-US" altLang="en-US" b="0" smtClean="0"/>
              <a:pPr eaLnBrk="1" hangingPunct="1"/>
              <a:t>104</a:t>
            </a:fld>
            <a:endParaRPr lang="en-US" altLang="en-US" b="0"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r>
              <a:rPr lang="en-US" altLang="en-US" smtClean="0">
                <a:cs typeface="Arial" pitchFamily="34" charset="0"/>
              </a:rPr>
              <a:t>All four examples in the thought questions are all potential conflicts of interest because conflicts can take many forms:</a:t>
            </a:r>
          </a:p>
          <a:p>
            <a:pPr marL="231775" indent="-231775" eaLnBrk="1" hangingPunct="1">
              <a:buFontTx/>
              <a:buAutoNum type="arabicPeriod"/>
            </a:pPr>
            <a:r>
              <a:rPr lang="en-US" altLang="en-US" smtClean="0">
                <a:cs typeface="Arial" pitchFamily="34" charset="0"/>
              </a:rPr>
              <a:t>Direct financial conflicts (e.g. researcher is employed by or owns stock in those commissioning the research work)</a:t>
            </a:r>
          </a:p>
          <a:p>
            <a:pPr marL="231775" indent="-231775" eaLnBrk="1" hangingPunct="1">
              <a:buFontTx/>
              <a:buAutoNum type="arabicPeriod"/>
            </a:pPr>
            <a:r>
              <a:rPr lang="en-US" altLang="en-US" smtClean="0">
                <a:cs typeface="Arial" pitchFamily="34" charset="0"/>
              </a:rPr>
              <a:t>Indirect financial conflicts  (e.g. researcher is a consultant to the company commissioning the research work)</a:t>
            </a:r>
          </a:p>
          <a:p>
            <a:pPr marL="231775" indent="-231775" eaLnBrk="1" hangingPunct="1">
              <a:buFontTx/>
              <a:buAutoNum type="arabicPeriod"/>
            </a:pPr>
            <a:r>
              <a:rPr lang="en-US" altLang="en-US" smtClean="0">
                <a:cs typeface="Arial" pitchFamily="34" charset="0"/>
              </a:rPr>
              <a:t>Career conflict (e.g. researcher submits his paper to a journal w/ the Editor in Chief residing in his own university/department or where the Editor in Chief may be a staunch advocate of a rival theory on the exact same topic the author is researching)</a:t>
            </a:r>
          </a:p>
          <a:p>
            <a:pPr marL="231775" indent="-231775" eaLnBrk="1" hangingPunct="1">
              <a:buFontTx/>
              <a:buAutoNum type="arabicPeriod"/>
            </a:pPr>
            <a:r>
              <a:rPr lang="en-US" altLang="en-US" smtClean="0">
                <a:cs typeface="Arial" pitchFamily="34" charset="0"/>
              </a:rPr>
              <a:t>Institutional conflict (e.g. researcher is employed by university/institute that has made public statements that it is firmly on one side of a particular scientific subject)</a:t>
            </a:r>
          </a:p>
          <a:p>
            <a:pPr marL="231775" indent="-231775" eaLnBrk="1" hangingPunct="1">
              <a:buFontTx/>
              <a:buAutoNum type="arabicPeriod"/>
            </a:pPr>
            <a:r>
              <a:rPr lang="en-US" altLang="en-US" smtClean="0">
                <a:cs typeface="Arial" pitchFamily="34" charset="0"/>
              </a:rPr>
              <a:t>Personal belief conflict  (e.g. example on previous slide of doctor who abides by traditional healing practices writes an article on emerging medical technologies)</a:t>
            </a:r>
          </a:p>
          <a:p>
            <a:pPr marL="231775" indent="-231775" eaLnBrk="1" hangingPunct="1">
              <a:buFontTx/>
              <a:buAutoNum type="arabicPeriod"/>
            </a:pPr>
            <a:endParaRPr lang="en-US" altLang="en-US" smtClean="0">
              <a:cs typeface="Arial" pitchFamily="34" charset="0"/>
            </a:endParaRPr>
          </a:p>
          <a:p>
            <a:pPr marL="231775" indent="-231775" eaLnBrk="1" hangingPunct="1"/>
            <a:r>
              <a:rPr lang="en-US" altLang="en-US" smtClean="0">
                <a:cs typeface="Arial" pitchFamily="34" charset="0"/>
              </a:rPr>
              <a:t>Note that just because a potential conflict of interest exists does not automatically imply any wrong-doing.  Transparency and disclosure is the proper way to avoid potential conflicts becoming an issue. Authors should therefore disclose any potential conflicts to the journal editor when they submit their cover letter with their manuscript.</a:t>
            </a:r>
            <a:endParaRPr lang="en-GB" altLang="en-US" smtClean="0">
              <a:cs typeface="Arial" pitchFamily="34" charset="0"/>
            </a:endParaRPr>
          </a:p>
        </p:txBody>
      </p:sp>
    </p:spTree>
    <p:extLst>
      <p:ext uri="{BB962C8B-B14F-4D97-AF65-F5344CB8AC3E}">
        <p14:creationId xmlns:p14="http://schemas.microsoft.com/office/powerpoint/2010/main" val="33586068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500A9CEE-98DA-4DF9-855F-8D4BC8089C6F}" type="slidenum">
              <a:rPr lang="en-US" altLang="en-US" b="0" smtClean="0">
                <a:solidFill>
                  <a:srgbClr val="000000"/>
                </a:solidFill>
              </a:rPr>
              <a:pPr eaLnBrk="1" hangingPunct="1"/>
              <a:t>105</a:t>
            </a:fld>
            <a:endParaRPr lang="en-US" altLang="en-US" b="0" smtClean="0">
              <a:solidFill>
                <a:srgbClr val="000000"/>
              </a:solidFill>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r>
              <a:rPr lang="en-US" altLang="en-US" smtClean="0">
                <a:cs typeface="Arial" pitchFamily="34" charset="0"/>
              </a:rPr>
              <a:t>Publisher agreements do vary.  In Elsevier</a:t>
            </a:r>
            <a:r>
              <a:rPr lang="en-US" altLang="ru-RU" smtClean="0">
                <a:cs typeface="Arial" pitchFamily="34" charset="0"/>
              </a:rPr>
              <a:t>’</a:t>
            </a:r>
            <a:r>
              <a:rPr lang="en-US" altLang="en-US" smtClean="0">
                <a:cs typeface="Arial" pitchFamily="34" charset="0"/>
              </a:rPr>
              <a:t>s case, our author agreements allow the following:</a:t>
            </a:r>
          </a:p>
          <a:p>
            <a:pPr marL="231775" indent="-231775" eaLnBrk="1" hangingPunct="1">
              <a:buFontTx/>
              <a:buAutoNum type="arabicPeriod"/>
            </a:pPr>
            <a:r>
              <a:rPr lang="en-US" altLang="en-US" smtClean="0">
                <a:cs typeface="Arial" pitchFamily="34" charset="0"/>
              </a:rPr>
              <a:t>Copies of the article for classroom teaching</a:t>
            </a:r>
          </a:p>
          <a:p>
            <a:pPr marL="231775" indent="-231775" eaLnBrk="1" hangingPunct="1">
              <a:buFontTx/>
              <a:buAutoNum type="arabicPeriod"/>
            </a:pPr>
            <a:r>
              <a:rPr lang="en-US" altLang="en-US" smtClean="0">
                <a:cs typeface="Arial" pitchFamily="34" charset="0"/>
              </a:rPr>
              <a:t>Articles to be included in coursepacks for Educational purposes </a:t>
            </a:r>
          </a:p>
          <a:p>
            <a:pPr marL="231775" indent="-231775" eaLnBrk="1" hangingPunct="1">
              <a:buFontTx/>
              <a:buAutoNum type="arabicPeriod"/>
            </a:pPr>
            <a:r>
              <a:rPr lang="en-US" altLang="en-US" smtClean="0">
                <a:cs typeface="Arial" pitchFamily="34" charset="0"/>
              </a:rPr>
              <a:t>Copies of the article for sharing with fellow research colleagues</a:t>
            </a:r>
          </a:p>
          <a:p>
            <a:pPr marL="231775" indent="-231775" eaLnBrk="1" hangingPunct="1">
              <a:buFontTx/>
              <a:buAutoNum type="arabicPeriod"/>
            </a:pPr>
            <a:r>
              <a:rPr lang="en-US" altLang="en-US" smtClean="0">
                <a:cs typeface="Arial" pitchFamily="34" charset="0"/>
              </a:rPr>
              <a:t>Copies of the article for those attending a meeting where you are presenting the article</a:t>
            </a:r>
          </a:p>
          <a:p>
            <a:pPr marL="231775" indent="-231775" eaLnBrk="1" hangingPunct="1">
              <a:buFontTx/>
              <a:buAutoNum type="arabicPeriod"/>
            </a:pPr>
            <a:r>
              <a:rPr lang="en-US" altLang="en-US" smtClean="0">
                <a:cs typeface="Arial" pitchFamily="34" charset="0"/>
              </a:rPr>
              <a:t>Article can be expanded to book form or used in a thesis/dissertation</a:t>
            </a:r>
          </a:p>
          <a:p>
            <a:pPr marL="231775" indent="-231775" eaLnBrk="1" hangingPunct="1">
              <a:buFontTx/>
              <a:buAutoNum type="arabicPeriod"/>
            </a:pPr>
            <a:r>
              <a:rPr lang="en-US" altLang="en-US" smtClean="0">
                <a:cs typeface="Arial" pitchFamily="34" charset="0"/>
              </a:rPr>
              <a:t>Article can be used for any patent and trademark rights.</a:t>
            </a:r>
            <a:endParaRPr lang="en-GB" altLang="en-US" smtClean="0">
              <a:cs typeface="Arial" pitchFamily="34" charset="0"/>
            </a:endParaRPr>
          </a:p>
        </p:txBody>
      </p:sp>
    </p:spTree>
    <p:extLst>
      <p:ext uri="{BB962C8B-B14F-4D97-AF65-F5344CB8AC3E}">
        <p14:creationId xmlns:p14="http://schemas.microsoft.com/office/powerpoint/2010/main" val="22660075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6F741CC7-201D-49D6-86DD-63BF65E3F019}" type="slidenum">
              <a:rPr lang="en-US" altLang="en-US" b="0" smtClean="0">
                <a:solidFill>
                  <a:srgbClr val="000000"/>
                </a:solidFill>
              </a:rPr>
              <a:pPr eaLnBrk="1" hangingPunct="1"/>
              <a:t>106</a:t>
            </a:fld>
            <a:endParaRPr lang="en-US" altLang="en-US" b="0" smtClean="0">
              <a:solidFill>
                <a:srgbClr val="000000"/>
              </a:solidFill>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r>
              <a:rPr lang="en-US" altLang="en-US" smtClean="0">
                <a:cs typeface="Arial" pitchFamily="34" charset="0"/>
              </a:rPr>
              <a:t>Publishers also typically spell out </a:t>
            </a:r>
            <a:r>
              <a:rPr lang="en-US" altLang="ru-RU" smtClean="0">
                <a:cs typeface="Arial" pitchFamily="34" charset="0"/>
              </a:rPr>
              <a:t>“</a:t>
            </a:r>
            <a:r>
              <a:rPr lang="en-US" altLang="en-US" smtClean="0">
                <a:cs typeface="Arial" pitchFamily="34" charset="0"/>
              </a:rPr>
              <a:t>Posting</a:t>
            </a:r>
            <a:r>
              <a:rPr lang="en-US" altLang="ru-RU" smtClean="0">
                <a:cs typeface="Arial" pitchFamily="34" charset="0"/>
              </a:rPr>
              <a:t>”</a:t>
            </a:r>
            <a:r>
              <a:rPr lang="en-US" altLang="en-US" smtClean="0">
                <a:cs typeface="Arial" pitchFamily="34" charset="0"/>
              </a:rPr>
              <a:t> allowances for authors.  </a:t>
            </a:r>
          </a:p>
          <a:p>
            <a:pPr marL="231775" indent="-231775" eaLnBrk="1" hangingPunct="1"/>
            <a:r>
              <a:rPr lang="en-US" altLang="en-US" smtClean="0">
                <a:cs typeface="Arial" pitchFamily="34" charset="0"/>
              </a:rPr>
              <a:t>In Elsevier</a:t>
            </a:r>
            <a:r>
              <a:rPr lang="en-US" altLang="ru-RU" smtClean="0">
                <a:cs typeface="Arial" pitchFamily="34" charset="0"/>
              </a:rPr>
              <a:t>’</a:t>
            </a:r>
            <a:r>
              <a:rPr lang="en-US" altLang="en-US" smtClean="0">
                <a:cs typeface="Arial" pitchFamily="34" charset="0"/>
              </a:rPr>
              <a:t>s case we allow:</a:t>
            </a:r>
          </a:p>
          <a:p>
            <a:pPr marL="231775" indent="-231775" eaLnBrk="1" hangingPunct="1">
              <a:buFontTx/>
              <a:buChar char="-"/>
            </a:pPr>
            <a:r>
              <a:rPr lang="en-US" altLang="en-US" smtClean="0">
                <a:cs typeface="Arial" pitchFamily="34" charset="0"/>
              </a:rPr>
              <a:t>Posting of pre-prints to internet websites including pre-print servers</a:t>
            </a:r>
          </a:p>
          <a:p>
            <a:pPr marL="231775" indent="-231775" eaLnBrk="1" hangingPunct="1">
              <a:buFontTx/>
              <a:buChar char="-"/>
            </a:pPr>
            <a:r>
              <a:rPr lang="en-US" altLang="en-US" smtClean="0">
                <a:cs typeface="Arial" pitchFamily="34" charset="0"/>
              </a:rPr>
              <a:t>Posting of a revised personal version of the text of the final journal article (to reflect changes made in the peer review process) to the author</a:t>
            </a:r>
            <a:r>
              <a:rPr lang="en-US" altLang="ru-RU" smtClean="0">
                <a:cs typeface="Arial" pitchFamily="34" charset="0"/>
              </a:rPr>
              <a:t>’</a:t>
            </a:r>
            <a:r>
              <a:rPr lang="en-US" altLang="en-US" smtClean="0">
                <a:cs typeface="Arial" pitchFamily="34" charset="0"/>
              </a:rPr>
              <a:t>s personal or institutional website or server.</a:t>
            </a:r>
          </a:p>
          <a:p>
            <a:pPr marL="231775" indent="-231775" eaLnBrk="1" hangingPunct="1">
              <a:buFontTx/>
              <a:buChar char="-"/>
            </a:pPr>
            <a:r>
              <a:rPr lang="en-US" altLang="en-US" smtClean="0">
                <a:cs typeface="Arial" pitchFamily="34" charset="0"/>
              </a:rPr>
              <a:t>Posting in accordance with agreements made between Elsevier and funding bodies such as the Wellcome Trust and HHMI.  The link provided is to directly view all of the agreements Elsevier has in place with different funding bodies.</a:t>
            </a:r>
          </a:p>
          <a:p>
            <a:pPr marL="231775" indent="-231775" eaLnBrk="1" hangingPunct="1"/>
            <a:endParaRPr lang="en-US" altLang="en-US" smtClean="0">
              <a:cs typeface="Arial" pitchFamily="34" charset="0"/>
            </a:endParaRPr>
          </a:p>
          <a:p>
            <a:pPr marL="231775" indent="-231775" eaLnBrk="1" hangingPunct="1"/>
            <a:r>
              <a:rPr lang="en-US" altLang="en-US" smtClean="0">
                <a:cs typeface="Arial" pitchFamily="34" charset="0"/>
              </a:rPr>
              <a:t>Express prohibitions that would be considered commercial use of the article include:</a:t>
            </a:r>
          </a:p>
          <a:p>
            <a:pPr marL="231775" indent="-231775" eaLnBrk="1" hangingPunct="1">
              <a:buFontTx/>
              <a:buAutoNum type="arabicPeriod"/>
            </a:pPr>
            <a:r>
              <a:rPr lang="en-US" altLang="en-US" smtClean="0">
                <a:cs typeface="Arial" pitchFamily="34" charset="0"/>
              </a:rPr>
              <a:t>Posting by companies for customers to use</a:t>
            </a:r>
          </a:p>
          <a:p>
            <a:pPr marL="231775" indent="-231775" eaLnBrk="1" hangingPunct="1">
              <a:buFontTx/>
              <a:buAutoNum type="arabicPeriod"/>
            </a:pPr>
            <a:r>
              <a:rPr lang="en-US" altLang="en-US" smtClean="0">
                <a:cs typeface="Arial" pitchFamily="34" charset="0"/>
              </a:rPr>
              <a:t>Placing advertisements against the postings</a:t>
            </a:r>
          </a:p>
          <a:p>
            <a:pPr marL="231775" indent="-231775" eaLnBrk="1" hangingPunct="1">
              <a:buFontTx/>
              <a:buAutoNum type="arabicPeriod"/>
            </a:pPr>
            <a:r>
              <a:rPr lang="en-US" altLang="en-US" smtClean="0">
                <a:cs typeface="Arial" pitchFamily="34" charset="0"/>
              </a:rPr>
              <a:t>Charging fees for access to postings or delivering postings to third parties</a:t>
            </a:r>
          </a:p>
          <a:p>
            <a:pPr marL="231775" indent="-231775" eaLnBrk="1" hangingPunct="1">
              <a:buFontTx/>
              <a:buAutoNum type="arabicPeriod"/>
            </a:pPr>
            <a:r>
              <a:rPr lang="en-US" altLang="en-US" smtClean="0">
                <a:cs typeface="Arial" pitchFamily="34" charset="0"/>
              </a:rPr>
              <a:t>Any form of systematic distribution of the article.</a:t>
            </a:r>
            <a:endParaRPr lang="en-GB" altLang="en-US" smtClean="0">
              <a:cs typeface="Arial" pitchFamily="34" charset="0"/>
            </a:endParaRPr>
          </a:p>
        </p:txBody>
      </p:sp>
    </p:spTree>
    <p:extLst>
      <p:ext uri="{BB962C8B-B14F-4D97-AF65-F5344CB8AC3E}">
        <p14:creationId xmlns:p14="http://schemas.microsoft.com/office/powerpoint/2010/main" val="24145216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cs typeface="Arial" panose="020B0604020202020204" pitchFamily="34" charset="0"/>
              </a:rPr>
              <a:t>Further self education with </a:t>
            </a:r>
            <a:r>
              <a:rPr lang="en-GB" altLang="zh-CN" u="sng" dirty="0" smtClean="0">
                <a:solidFill>
                  <a:srgbClr val="0070C0"/>
                </a:solidFill>
                <a:latin typeface="Arial" charset="0"/>
                <a:ea typeface="SimSun" pitchFamily="2" charset="-122"/>
              </a:rPr>
              <a:t>researcheracademy.elsevier.com</a:t>
            </a:r>
            <a:endParaRPr lang="en-US" altLang="en-US" dirty="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741363" indent="-284163" defTabSz="922338"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1413" indent="-227013" defTabSz="922338"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598613" indent="-227013" defTabSz="922338"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5813" indent="-227013" defTabSz="922338"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3013" indent="-227013" defTabSz="922338"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0213" indent="-227013" defTabSz="922338"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7413" indent="-227013" defTabSz="922338"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4613" indent="-227013" defTabSz="922338"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2DC93222-CC5A-42AA-A695-036E90F05FCA}" type="slidenum">
              <a:rPr kumimoji="0" lang="en-US" altLang="en-US"/>
              <a:pPr eaLnBrk="1" hangingPunct="1">
                <a:spcBef>
                  <a:spcPct val="0"/>
                </a:spcBef>
              </a:pPr>
              <a:t>107</a:t>
            </a:fld>
            <a:endParaRPr kumimoji="0" lang="en-US" altLang="en-US"/>
          </a:p>
        </p:txBody>
      </p:sp>
    </p:spTree>
    <p:extLst>
      <p:ext uri="{BB962C8B-B14F-4D97-AF65-F5344CB8AC3E}">
        <p14:creationId xmlns:p14="http://schemas.microsoft.com/office/powerpoint/2010/main" val="5387463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itchFamily="34" charset="0"/>
            </a:endParaRP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Times New Roman" pitchFamily="18" charset="0"/>
                <a:cs typeface="Arial" pitchFamily="34" charset="0"/>
              </a:defRPr>
            </a:lvl1pPr>
            <a:lvl2pPr marL="742950" indent="-285750" defTabSz="923925" eaLnBrk="0" hangingPunct="0">
              <a:defRPr sz="1200" b="1">
                <a:solidFill>
                  <a:schemeClr val="tx1"/>
                </a:solidFill>
                <a:latin typeface="Times New Roman" pitchFamily="18" charset="0"/>
                <a:cs typeface="Arial" pitchFamily="34" charset="0"/>
              </a:defRPr>
            </a:lvl2pPr>
            <a:lvl3pPr marL="1143000" indent="-228600" defTabSz="923925" eaLnBrk="0" hangingPunct="0">
              <a:defRPr sz="1200" b="1">
                <a:solidFill>
                  <a:schemeClr val="tx1"/>
                </a:solidFill>
                <a:latin typeface="Times New Roman" pitchFamily="18" charset="0"/>
                <a:cs typeface="Arial" pitchFamily="34" charset="0"/>
              </a:defRPr>
            </a:lvl3pPr>
            <a:lvl4pPr marL="1600200" indent="-228600" defTabSz="923925" eaLnBrk="0" hangingPunct="0">
              <a:defRPr sz="1200" b="1">
                <a:solidFill>
                  <a:schemeClr val="tx1"/>
                </a:solidFill>
                <a:latin typeface="Times New Roman" pitchFamily="18" charset="0"/>
                <a:cs typeface="Arial" pitchFamily="34" charset="0"/>
              </a:defRPr>
            </a:lvl4pPr>
            <a:lvl5pPr marL="2057400" indent="-228600" defTabSz="923925" eaLnBrk="0" hangingPunct="0">
              <a:defRPr sz="1200" b="1">
                <a:solidFill>
                  <a:schemeClr val="tx1"/>
                </a:solidFill>
                <a:latin typeface="Times New Roman" pitchFamily="18" charset="0"/>
                <a:cs typeface="Arial" pitchFamily="34" charset="0"/>
              </a:defRPr>
            </a:lvl5pPr>
            <a:lvl6pPr marL="25146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923925"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053646B0-9732-4C20-9B08-153EB7743D3D}" type="slidenum">
              <a:rPr lang="en-GB" altLang="en-US" b="0" smtClean="0"/>
              <a:pPr eaLnBrk="1" hangingPunct="1"/>
              <a:t>108</a:t>
            </a:fld>
            <a:endParaRPr lang="en-GB" altLang="en-US" b="0" smtClean="0"/>
          </a:p>
        </p:txBody>
      </p:sp>
    </p:spTree>
    <p:extLst>
      <p:ext uri="{BB962C8B-B14F-4D97-AF65-F5344CB8AC3E}">
        <p14:creationId xmlns:p14="http://schemas.microsoft.com/office/powerpoint/2010/main" val="99591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smtClean="0"/>
          </a:p>
        </p:txBody>
      </p:sp>
    </p:spTree>
    <p:extLst>
      <p:ext uri="{BB962C8B-B14F-4D97-AF65-F5344CB8AC3E}">
        <p14:creationId xmlns:p14="http://schemas.microsoft.com/office/powerpoint/2010/main" val="2623436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smtClean="0"/>
          </a:p>
        </p:txBody>
      </p:sp>
    </p:spTree>
    <p:extLst>
      <p:ext uri="{BB962C8B-B14F-4D97-AF65-F5344CB8AC3E}">
        <p14:creationId xmlns:p14="http://schemas.microsoft.com/office/powerpoint/2010/main" val="3798683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5" name="Rectangle 4"/>
          <p:cNvSpPr/>
          <p:nvPr/>
        </p:nvSpPr>
        <p:spPr>
          <a:xfrm>
            <a:off x="6916738" y="1214438"/>
            <a:ext cx="2228850" cy="4837112"/>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1488" y="1333500"/>
            <a:ext cx="2303462"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2613" y="1214438"/>
            <a:ext cx="2209800"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842125" y="1214438"/>
            <a:ext cx="2303463"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11" name="Picture 3" descr="Elsevier_W_Research_Information_1b_aw.eps"/>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429500" y="2659063"/>
            <a:ext cx="1717675"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9050" y="266065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13"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32675" y="2659063"/>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16"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18375" y="6437313"/>
            <a:ext cx="15748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0863" y="223838"/>
            <a:ext cx="649287"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p:nvPr>
        </p:nvSpPr>
        <p:spPr>
          <a:xfrm>
            <a:off x="257175" y="4709826"/>
            <a:ext cx="5483225" cy="527050"/>
          </a:xfrm>
          <a:prstGeom prst="rect">
            <a:avLst/>
          </a:prstGeom>
        </p:spPr>
        <p:txBody>
          <a:bodyPr/>
          <a:lstStyle>
            <a:lvl1pPr marL="0" indent="0">
              <a:buNone/>
              <a:defRPr sz="2000"/>
            </a:lvl1pPr>
          </a:lstStyle>
          <a:p>
            <a:pPr lvl="0"/>
            <a:r>
              <a:rPr lang="en-US" smtClean="0"/>
              <a:t>Click to edit Master text styles</a:t>
            </a:r>
          </a:p>
        </p:txBody>
      </p:sp>
      <p:sp>
        <p:nvSpPr>
          <p:cNvPr id="15" name="Title 1"/>
          <p:cNvSpPr>
            <a:spLocks noGrp="1"/>
          </p:cNvSpPr>
          <p:nvPr>
            <p:ph type="ctrTitle"/>
          </p:nvPr>
        </p:nvSpPr>
        <p:spPr>
          <a:xfrm>
            <a:off x="257174" y="2781300"/>
            <a:ext cx="7032625" cy="1470025"/>
          </a:xfrm>
          <a:prstGeom prst="rect">
            <a:avLst/>
          </a:prstGeom>
        </p:spPr>
        <p:txBody>
          <a:bodyPr>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sp>
        <p:nvSpPr>
          <p:cNvPr id="10" name="Text Placeholder 9"/>
          <p:cNvSpPr>
            <a:spLocks noGrp="1"/>
          </p:cNvSpPr>
          <p:nvPr>
            <p:ph type="body" sz="quarter" idx="18"/>
          </p:nvPr>
        </p:nvSpPr>
        <p:spPr>
          <a:xfrm>
            <a:off x="257175" y="5303344"/>
            <a:ext cx="3508375" cy="440748"/>
          </a:xfrm>
          <a:prstGeom prst="rect">
            <a:avLst/>
          </a:prstGeom>
        </p:spPr>
        <p:txBody>
          <a:bodyPr/>
          <a:lstStyle>
            <a:lvl1pPr marL="0" indent="0">
              <a:buNone/>
              <a:defRPr sz="1400" b="0"/>
            </a:lvl1pPr>
          </a:lstStyle>
          <a:p>
            <a:pPr lvl="0"/>
            <a:r>
              <a:rPr lang="en-US" smtClean="0"/>
              <a:t>Click to edit Master text styles</a:t>
            </a:r>
          </a:p>
        </p:txBody>
      </p:sp>
    </p:spTree>
    <p:extLst>
      <p:ext uri="{BB962C8B-B14F-4D97-AF65-F5344CB8AC3E}">
        <p14:creationId xmlns:p14="http://schemas.microsoft.com/office/powerpoint/2010/main" val="118081589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header 2">
    <p:spTree>
      <p:nvGrpSpPr>
        <p:cNvPr id="1" name=""/>
        <p:cNvGrpSpPr/>
        <p:nvPr/>
      </p:nvGrpSpPr>
      <p:grpSpPr>
        <a:xfrm>
          <a:off x="0" y="0"/>
          <a:ext cx="0" cy="0"/>
          <a:chOff x="0" y="0"/>
          <a:chExt cx="0" cy="0"/>
        </a:xfrm>
      </p:grpSpPr>
      <p:sp>
        <p:nvSpPr>
          <p:cNvPr id="3" name="Rectangle 2"/>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7938"/>
            <a:ext cx="6865938"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463" y="2659063"/>
            <a:ext cx="9161463"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6" name="Picture 10"/>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445375" y="2659063"/>
            <a:ext cx="1716088"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8375" y="6437313"/>
            <a:ext cx="15748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0863" y="223838"/>
            <a:ext cx="649287"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1"/>
          <p:cNvSpPr>
            <a:spLocks noGrp="1"/>
          </p:cNvSpPr>
          <p:nvPr>
            <p:ph type="body" sz="quarter" idx="13"/>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84659799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ie only slide">
    <p:spTree>
      <p:nvGrpSpPr>
        <p:cNvPr id="1" name=""/>
        <p:cNvGrpSpPr/>
        <p:nvPr/>
      </p:nvGrpSpPr>
      <p:grpSpPr>
        <a:xfrm>
          <a:off x="0" y="0"/>
          <a:ext cx="0" cy="0"/>
          <a:chOff x="0" y="0"/>
          <a:chExt cx="0" cy="0"/>
        </a:xfrm>
      </p:grpSpPr>
      <p:sp>
        <p:nvSpPr>
          <p:cNvPr id="6" name="Title 11"/>
          <p:cNvSpPr>
            <a:spLocks noGrp="1"/>
          </p:cNvSpPr>
          <p:nvPr>
            <p:ph type="title"/>
          </p:nvPr>
        </p:nvSpPr>
        <p:spPr>
          <a:xfrm>
            <a:off x="425885" y="497304"/>
            <a:ext cx="7703507" cy="593559"/>
          </a:xfrm>
          <a:prstGeom prst="rect">
            <a:avLst/>
          </a:prstGeom>
        </p:spPr>
        <p:txBody>
          <a:bodyPr/>
          <a:lstStyle>
            <a:lvl1pPr>
              <a:defRPr sz="2400" b="1"/>
            </a:lvl1pPr>
          </a:lstStyle>
          <a:p>
            <a:r>
              <a:rPr lang="en-US" smtClean="0"/>
              <a:t>Click to edit Master title style</a:t>
            </a:r>
            <a:endParaRPr lang="en-US" dirty="0"/>
          </a:p>
        </p:txBody>
      </p:sp>
    </p:spTree>
    <p:extLst>
      <p:ext uri="{BB962C8B-B14F-4D97-AF65-F5344CB8AC3E}">
        <p14:creationId xmlns:p14="http://schemas.microsoft.com/office/powerpoint/2010/main" val="218761236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b="1" cap="all" baseline="0">
                <a:solidFill>
                  <a:srgbClr val="0063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3568" y="3620616"/>
            <a:ext cx="6400800" cy="1752600"/>
          </a:xfrm>
        </p:spPr>
        <p:txBody>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a:xfrm>
            <a:off x="8243888" y="6448425"/>
            <a:ext cx="942975" cy="365125"/>
          </a:xfrm>
          <a:prstGeom prst="rect">
            <a:avLst/>
          </a:prstGeom>
        </p:spPr>
        <p:txBody>
          <a:bodyPr/>
          <a:lstStyle>
            <a:lvl1pPr fontAlgn="auto">
              <a:spcBef>
                <a:spcPts val="0"/>
              </a:spcBef>
              <a:spcAft>
                <a:spcPts val="0"/>
              </a:spcAft>
              <a:defRPr sz="1800" b="0">
                <a:solidFill>
                  <a:srgbClr val="53565A"/>
                </a:solidFill>
                <a:latin typeface="Arial"/>
                <a:cs typeface="+mn-cs"/>
              </a:defRPr>
            </a:lvl1pPr>
          </a:lstStyle>
          <a:p>
            <a:pPr>
              <a:defRPr/>
            </a:pPr>
            <a:fld id="{B9F140C8-022E-4EE1-8008-3556F9456A55}" type="slidenum">
              <a:rPr lang="en-US"/>
              <a:pPr>
                <a:defRPr/>
              </a:pPr>
              <a:t>‹#›</a:t>
            </a:fld>
            <a:endParaRPr lang="en-US"/>
          </a:p>
        </p:txBody>
      </p:sp>
      <p:sp>
        <p:nvSpPr>
          <p:cNvPr id="5" name="Footer Placeholder 4"/>
          <p:cNvSpPr>
            <a:spLocks noGrp="1"/>
          </p:cNvSpPr>
          <p:nvPr>
            <p:ph type="ftr" sz="quarter" idx="11"/>
          </p:nvPr>
        </p:nvSpPr>
        <p:spPr>
          <a:xfrm>
            <a:off x="3124200" y="6376988"/>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rgbClr val="53565A">
                    <a:tint val="75000"/>
                  </a:srgbClr>
                </a:solidFill>
                <a:latin typeface="Arial"/>
                <a:cs typeface="+mn-cs"/>
              </a:defRPr>
            </a:lvl1pPr>
          </a:lstStyle>
          <a:p>
            <a:pPr>
              <a:defRPr/>
            </a:pPr>
            <a:endParaRPr lang="en-US"/>
          </a:p>
        </p:txBody>
      </p:sp>
    </p:spTree>
    <p:extLst>
      <p:ext uri="{BB962C8B-B14F-4D97-AF65-F5344CB8AC3E}">
        <p14:creationId xmlns:p14="http://schemas.microsoft.com/office/powerpoint/2010/main" val="3307834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Placeholder 1"/>
          <p:cNvSpPr>
            <a:spLocks noGrp="1"/>
          </p:cNvSpPr>
          <p:nvPr>
            <p:ph type="title"/>
          </p:nvPr>
        </p:nvSpPr>
        <p:spPr>
          <a:xfrm>
            <a:off x="446856" y="274638"/>
            <a:ext cx="8229600" cy="562074"/>
          </a:xfrm>
          <a:prstGeom prst="rect">
            <a:avLst/>
          </a:prstGeom>
        </p:spPr>
        <p:txBody>
          <a:bodyPr rtlCol="0" anchor="b">
            <a:normAutofit/>
          </a:body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3124200" y="6376988"/>
            <a:ext cx="2895600" cy="365125"/>
          </a:xfrm>
          <a:prstGeom prst="rect">
            <a:avLst/>
          </a:prstGeom>
        </p:spPr>
        <p:txBody>
          <a:bodyPr/>
          <a:lstStyle>
            <a:lvl1pPr fontAlgn="auto">
              <a:spcBef>
                <a:spcPts val="0"/>
              </a:spcBef>
              <a:spcAft>
                <a:spcPts val="0"/>
              </a:spcAft>
              <a:defRPr sz="1800" b="0">
                <a:solidFill>
                  <a:srgbClr val="53565A"/>
                </a:solidFill>
                <a:latin typeface="Arial"/>
                <a:cs typeface="+mn-cs"/>
              </a:defRPr>
            </a:lvl1pPr>
          </a:lstStyle>
          <a:p>
            <a:pPr>
              <a:defRPr/>
            </a:pPr>
            <a:endParaRPr lang="en-US"/>
          </a:p>
        </p:txBody>
      </p:sp>
      <p:sp>
        <p:nvSpPr>
          <p:cNvPr id="5" name="Slide Number Placeholder 5"/>
          <p:cNvSpPr>
            <a:spLocks noGrp="1"/>
          </p:cNvSpPr>
          <p:nvPr>
            <p:ph type="sldNum" sz="quarter" idx="11"/>
          </p:nvPr>
        </p:nvSpPr>
        <p:spPr>
          <a:xfrm>
            <a:off x="8243888" y="6448425"/>
            <a:ext cx="942975" cy="365125"/>
          </a:xfrm>
          <a:prstGeom prst="rect">
            <a:avLst/>
          </a:prstGeom>
        </p:spPr>
        <p:txBody>
          <a:bodyPr/>
          <a:lstStyle>
            <a:lvl1pPr fontAlgn="auto">
              <a:spcBef>
                <a:spcPts val="0"/>
              </a:spcBef>
              <a:spcAft>
                <a:spcPts val="0"/>
              </a:spcAft>
              <a:defRPr sz="1800" b="0">
                <a:solidFill>
                  <a:srgbClr val="53565A"/>
                </a:solidFill>
                <a:latin typeface="Arial"/>
                <a:cs typeface="+mn-cs"/>
              </a:defRPr>
            </a:lvl1pPr>
          </a:lstStyle>
          <a:p>
            <a:pPr>
              <a:defRPr/>
            </a:pPr>
            <a:fld id="{BD851870-50B1-4CF9-9507-C585680CEB8E}" type="slidenum">
              <a:rPr lang="en-US"/>
              <a:pPr>
                <a:defRPr/>
              </a:pPr>
              <a:t>‹#›</a:t>
            </a:fld>
            <a:endParaRPr lang="en-US"/>
          </a:p>
        </p:txBody>
      </p:sp>
    </p:spTree>
    <p:extLst>
      <p:ext uri="{BB962C8B-B14F-4D97-AF65-F5344CB8AC3E}">
        <p14:creationId xmlns:p14="http://schemas.microsoft.com/office/powerpoint/2010/main" val="2911453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4" name="Picture 5" descr="Illust_Appendix_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684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Elsevier_Tree_Logo_2C.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04188" y="360363"/>
            <a:ext cx="68897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2"/>
          </p:nvPr>
        </p:nvSpPr>
        <p:spPr>
          <a:xfrm>
            <a:off x="5068888" y="3494882"/>
            <a:ext cx="3724275" cy="1718018"/>
          </a:xfrm>
          <a:prstGeom prst="rect">
            <a:avLst/>
          </a:prstGeom>
        </p:spPr>
        <p:txBody>
          <a:bodyPr/>
          <a:lstStyle>
            <a:lvl1pPr>
              <a:buNone/>
              <a:defRPr sz="1600">
                <a:solidFill>
                  <a:srgbClr val="53565A"/>
                </a:solidFill>
              </a:defRPr>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sp>
        <p:nvSpPr>
          <p:cNvPr id="13" name="Text Placeholder 12"/>
          <p:cNvSpPr>
            <a:spLocks noGrp="1"/>
          </p:cNvSpPr>
          <p:nvPr>
            <p:ph type="body" sz="quarter" idx="13"/>
          </p:nvPr>
        </p:nvSpPr>
        <p:spPr>
          <a:xfrm>
            <a:off x="5068127" y="2747964"/>
            <a:ext cx="3700462" cy="638704"/>
          </a:xfrm>
          <a:prstGeom prst="rect">
            <a:avLst/>
          </a:prstGeom>
        </p:spPr>
        <p:txBody>
          <a:bodyPr/>
          <a:lstStyle>
            <a:lvl1pPr>
              <a:buNone/>
              <a:defRPr sz="3600"/>
            </a:lvl1pPr>
            <a:lvl2pPr>
              <a:buNone/>
              <a:defRPr sz="3600"/>
            </a:lvl2pPr>
            <a:lvl3pPr>
              <a:buNone/>
              <a:defRPr sz="3600"/>
            </a:lvl3pPr>
            <a:lvl4pPr>
              <a:buNone/>
              <a:defRPr sz="3600"/>
            </a:lvl4pPr>
            <a:lvl5pPr>
              <a:buNone/>
              <a:defRPr sz="3600"/>
            </a:lvl5pPr>
          </a:lstStyle>
          <a:p>
            <a:pPr lvl="0"/>
            <a:r>
              <a:rPr lang="en-US" smtClean="0"/>
              <a:t>Click to edit Master text styles</a:t>
            </a:r>
          </a:p>
        </p:txBody>
      </p:sp>
    </p:spTree>
    <p:extLst>
      <p:ext uri="{BB962C8B-B14F-4D97-AF65-F5344CB8AC3E}">
        <p14:creationId xmlns:p14="http://schemas.microsoft.com/office/powerpoint/2010/main" val="243685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6">
    <p:spTree>
      <p:nvGrpSpPr>
        <p:cNvPr id="1" name=""/>
        <p:cNvGrpSpPr/>
        <p:nvPr/>
      </p:nvGrpSpPr>
      <p:grpSpPr>
        <a:xfrm>
          <a:off x="0" y="0"/>
          <a:ext cx="0" cy="0"/>
          <a:chOff x="0" y="0"/>
          <a:chExt cx="0" cy="0"/>
        </a:xfrm>
      </p:grpSpPr>
      <p:pic>
        <p:nvPicPr>
          <p:cNvPr id="12" name="Picture 11" descr="Illust_Cover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9" y="0"/>
            <a:ext cx="9156940" cy="6885638"/>
          </a:xfrm>
          <a:prstGeom prst="rect">
            <a:avLst/>
          </a:prstGeom>
        </p:spPr>
      </p:pic>
      <p:pic>
        <p:nvPicPr>
          <p:cNvPr id="16" name="Picture 15"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3" name="Subtitle 2"/>
          <p:cNvSpPr>
            <a:spLocks noGrp="1"/>
          </p:cNvSpPr>
          <p:nvPr>
            <p:ph type="subTitle" idx="1" hasCustomPrompt="1"/>
          </p:nvPr>
        </p:nvSpPr>
        <p:spPr>
          <a:xfrm>
            <a:off x="3144069" y="2971286"/>
            <a:ext cx="5596363" cy="971627"/>
          </a:xfrm>
          <a:prstGeom prst="rect">
            <a:avLst/>
          </a:prstGeom>
          <a:ln>
            <a:noFill/>
          </a:ln>
        </p:spPr>
        <p:txBody>
          <a:bodyPr anchor="ctr"/>
          <a:lstStyle>
            <a:lvl1pPr marL="0" indent="0" algn="l">
              <a:lnSpc>
                <a:spcPct val="7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Cover Slide Title</a:t>
            </a:r>
          </a:p>
          <a:p>
            <a:r>
              <a:rPr lang="en-US" dirty="0" smtClean="0"/>
              <a:t>Second Line If Necessary</a:t>
            </a:r>
          </a:p>
        </p:txBody>
      </p:sp>
      <p:sp>
        <p:nvSpPr>
          <p:cNvPr id="13" name="Title 1"/>
          <p:cNvSpPr txBox="1">
            <a:spLocks/>
          </p:cNvSpPr>
          <p:nvPr userDrawn="1"/>
        </p:nvSpPr>
        <p:spPr>
          <a:xfrm>
            <a:off x="3545967"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endParaRPr lang="en-US" dirty="0"/>
          </a:p>
        </p:txBody>
      </p:sp>
      <p:sp>
        <p:nvSpPr>
          <p:cNvPr id="15" name="Picture Placeholder 2"/>
          <p:cNvSpPr>
            <a:spLocks noGrp="1"/>
          </p:cNvSpPr>
          <p:nvPr>
            <p:ph type="pic" idx="11" hasCustomPrompt="1"/>
          </p:nvPr>
        </p:nvSpPr>
        <p:spPr>
          <a:xfrm>
            <a:off x="3526645" y="5539619"/>
            <a:ext cx="5201811" cy="527520"/>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Product </a:t>
            </a:r>
            <a:r>
              <a:rPr lang="en-US" dirty="0" err="1" smtClean="0"/>
              <a:t>Wordmark</a:t>
            </a:r>
            <a:r>
              <a:rPr lang="en-US" dirty="0" smtClean="0"/>
              <a:t> here</a:t>
            </a:r>
            <a:endParaRPr lang="en-US" dirty="0"/>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Presented by </a:t>
            </a:r>
            <a:r>
              <a:rPr lang="en-US" dirty="0" err="1" smtClean="0"/>
              <a:t>Firstname</a:t>
            </a:r>
            <a:r>
              <a:rPr lang="en-US" dirty="0" smtClean="0"/>
              <a:t> </a:t>
            </a:r>
            <a:r>
              <a:rPr lang="en-US" dirty="0" err="1" smtClean="0"/>
              <a:t>Lastname</a:t>
            </a:r>
            <a:endParaRPr lang="en-US" dirty="0" smtClean="0"/>
          </a:p>
        </p:txBody>
      </p:sp>
      <p:sp>
        <p:nvSpPr>
          <p:cNvPr id="18" name="Text Placeholder 4"/>
          <p:cNvSpPr>
            <a:spLocks noGrp="1"/>
          </p:cNvSpPr>
          <p:nvPr>
            <p:ph type="body" sz="quarter" idx="13" hasCustomPrompt="1"/>
          </p:nvPr>
        </p:nvSpPr>
        <p:spPr>
          <a:xfrm>
            <a:off x="3526645" y="6397624"/>
            <a:ext cx="4202212" cy="363613"/>
          </a:xfrm>
          <a:prstGeom prst="rect">
            <a:avLst/>
          </a:prstGeom>
        </p:spPr>
        <p:txBody>
          <a:bodyPr vert="horz"/>
          <a:lstStyle>
            <a:lvl1pPr marL="0" indent="0">
              <a:buNone/>
              <a:defRPr sz="1100">
                <a:solidFill>
                  <a:srgbClr val="53565A"/>
                </a:solidFill>
                <a:latin typeface="Arial"/>
                <a:cs typeface="Arial"/>
              </a:defRPr>
            </a:lvl1pPr>
          </a:lstStyle>
          <a:p>
            <a:pPr lvl="0"/>
            <a:r>
              <a:rPr lang="en-US" dirty="0" smtClean="0"/>
              <a:t>Date XX_XX_XX</a:t>
            </a:r>
          </a:p>
        </p:txBody>
      </p:sp>
      <p:pic>
        <p:nvPicPr>
          <p:cNvPr id="10" name="Picture 2" descr="X:\elsevier\rachel\campus\WORDMARK\ELSPublishingCampus_WMK_151_RGB.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450443" y="2262741"/>
            <a:ext cx="2903362" cy="2436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X:\elsevier\rachel\campus\WORDMARK\PublishingConnect_WMK_151_RGB.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658594" y="2270430"/>
            <a:ext cx="2069862" cy="24363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userDrawn="1"/>
        </p:nvCxnSpPr>
        <p:spPr>
          <a:xfrm>
            <a:off x="6520543" y="2189250"/>
            <a:ext cx="0" cy="35747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6056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smtClean="0"/>
              <a:t>Click to edit Master text styles</a:t>
            </a:r>
          </a:p>
          <a:p>
            <a:endParaRPr lang="en-US" dirty="0"/>
          </a:p>
        </p:txBody>
      </p:sp>
      <p:sp>
        <p:nvSpPr>
          <p:cNvPr id="8"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   |   </a:t>
            </a:r>
            <a:fld id="{DA15E891-66B8-4B28-AB8F-05A4B1DE573C}" type="slidenum">
              <a:rPr lang="en-US" smtClean="0"/>
              <a:pPr/>
              <a:t>‹#›</a:t>
            </a:fld>
            <a:endParaRPr lang="en-US" dirty="0"/>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dirty="0" smtClean="0"/>
              <a:t>©</a:t>
            </a:r>
            <a:endParaRPr lang="en-US" dirty="0"/>
          </a:p>
        </p:txBody>
      </p:sp>
    </p:spTree>
    <p:extLst>
      <p:ext uri="{BB962C8B-B14F-4D97-AF65-F5344CB8AC3E}">
        <p14:creationId xmlns:p14="http://schemas.microsoft.com/office/powerpoint/2010/main" val="657937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smtClean="0"/>
              <a:t>Click to edit Master text styles</a:t>
            </a:r>
          </a:p>
          <a:p>
            <a:endParaRPr lang="en-US" dirty="0"/>
          </a:p>
        </p:txBody>
      </p:sp>
      <p:sp>
        <p:nvSpPr>
          <p:cNvPr id="8"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   |   </a:t>
            </a:r>
            <a:fld id="{DA15E891-66B8-4B28-AB8F-05A4B1DE573C}" type="slidenum">
              <a:rPr lang="en-US" smtClean="0"/>
              <a:pPr/>
              <a:t>‹#›</a:t>
            </a:fld>
            <a:endParaRPr lang="en-US" dirty="0"/>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dirty="0" smtClean="0"/>
              <a:t>©</a:t>
            </a:r>
            <a:endParaRPr lang="en-US" dirty="0"/>
          </a:p>
        </p:txBody>
      </p:sp>
    </p:spTree>
    <p:extLst>
      <p:ext uri="{BB962C8B-B14F-4D97-AF65-F5344CB8AC3E}">
        <p14:creationId xmlns:p14="http://schemas.microsoft.com/office/powerpoint/2010/main" val="54565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smtClean="0"/>
              <a:t>Click to edit Master text styles</a:t>
            </a:r>
          </a:p>
          <a:p>
            <a:endParaRPr lang="en-US" dirty="0"/>
          </a:p>
        </p:txBody>
      </p:sp>
      <p:sp>
        <p:nvSpPr>
          <p:cNvPr id="8"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   |   </a:t>
            </a:r>
            <a:fld id="{DA15E891-66B8-4B28-AB8F-05A4B1DE573C}" type="slidenum">
              <a:rPr lang="en-US" smtClean="0"/>
              <a:pPr/>
              <a:t>‹#›</a:t>
            </a:fld>
            <a:endParaRPr lang="en-US" dirty="0"/>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dirty="0" smtClean="0"/>
              <a:t>©</a:t>
            </a:r>
            <a:endParaRPr lang="en-US" dirty="0"/>
          </a:p>
        </p:txBody>
      </p:sp>
    </p:spTree>
    <p:extLst>
      <p:ext uri="{BB962C8B-B14F-4D97-AF65-F5344CB8AC3E}">
        <p14:creationId xmlns:p14="http://schemas.microsoft.com/office/powerpoint/2010/main" val="1040019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03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endParaRPr lang="en-US" dirty="0"/>
          </a:p>
        </p:txBody>
      </p:sp>
    </p:spTree>
    <p:extLst>
      <p:ext uri="{BB962C8B-B14F-4D97-AF65-F5344CB8AC3E}">
        <p14:creationId xmlns:p14="http://schemas.microsoft.com/office/powerpoint/2010/main" val="148809909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Placeholder 1"/>
          <p:cNvSpPr>
            <a:spLocks noGrp="1"/>
          </p:cNvSpPr>
          <p:nvPr>
            <p:ph type="title"/>
          </p:nvPr>
        </p:nvSpPr>
        <p:spPr>
          <a:xfrm>
            <a:off x="446856" y="274638"/>
            <a:ext cx="8229600" cy="562074"/>
          </a:xfrm>
          <a:prstGeom prst="rect">
            <a:avLst/>
          </a:prstGeom>
        </p:spPr>
        <p:txBody>
          <a:bodyPr rtlCol="0" anchor="b">
            <a:normAutofit/>
          </a:body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3124200" y="6376988"/>
            <a:ext cx="2895600" cy="365125"/>
          </a:xfrm>
          <a:prstGeom prst="rect">
            <a:avLst/>
          </a:prstGeom>
        </p:spPr>
        <p:txBody>
          <a:bodyPr/>
          <a:lstStyle>
            <a:lvl1pPr fontAlgn="auto">
              <a:spcBef>
                <a:spcPts val="0"/>
              </a:spcBef>
              <a:spcAft>
                <a:spcPts val="0"/>
              </a:spcAft>
              <a:defRPr sz="1800" b="0">
                <a:solidFill>
                  <a:srgbClr val="53565A"/>
                </a:solidFill>
                <a:latin typeface="Arial"/>
                <a:cs typeface="+mn-cs"/>
              </a:defRPr>
            </a:lvl1pPr>
          </a:lstStyle>
          <a:p>
            <a:pPr>
              <a:defRPr/>
            </a:pPr>
            <a:endParaRPr lang="en-US"/>
          </a:p>
        </p:txBody>
      </p:sp>
      <p:sp>
        <p:nvSpPr>
          <p:cNvPr id="5" name="Slide Number Placeholder 5"/>
          <p:cNvSpPr>
            <a:spLocks noGrp="1"/>
          </p:cNvSpPr>
          <p:nvPr>
            <p:ph type="sldNum" sz="quarter" idx="11"/>
          </p:nvPr>
        </p:nvSpPr>
        <p:spPr>
          <a:xfrm>
            <a:off x="8243888" y="6448425"/>
            <a:ext cx="942975" cy="365125"/>
          </a:xfrm>
          <a:prstGeom prst="rect">
            <a:avLst/>
          </a:prstGeom>
        </p:spPr>
        <p:txBody>
          <a:bodyPr/>
          <a:lstStyle>
            <a:lvl1pPr fontAlgn="auto">
              <a:spcBef>
                <a:spcPts val="0"/>
              </a:spcBef>
              <a:spcAft>
                <a:spcPts val="0"/>
              </a:spcAft>
              <a:defRPr sz="1800" b="0">
                <a:solidFill>
                  <a:srgbClr val="53565A"/>
                </a:solidFill>
                <a:latin typeface="Arial"/>
                <a:cs typeface="+mn-cs"/>
              </a:defRPr>
            </a:lvl1pPr>
          </a:lstStyle>
          <a:p>
            <a:pPr>
              <a:defRPr/>
            </a:pPr>
            <a:fld id="{A499FADC-9D33-44F8-A0D3-509C6F39CA76}" type="slidenum">
              <a:rPr lang="en-US"/>
              <a:pPr>
                <a:defRPr/>
              </a:pPr>
              <a:t>‹#›</a:t>
            </a:fld>
            <a:endParaRPr lang="en-US"/>
          </a:p>
        </p:txBody>
      </p:sp>
    </p:spTree>
    <p:extLst>
      <p:ext uri="{BB962C8B-B14F-4D97-AF65-F5344CB8AC3E}">
        <p14:creationId xmlns:p14="http://schemas.microsoft.com/office/powerpoint/2010/main" val="3775641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4" name="Slide Number Placeholder 4"/>
          <p:cNvSpPr>
            <a:spLocks noGrp="1"/>
          </p:cNvSpPr>
          <p:nvPr>
            <p:ph type="sldNum" sz="quarter" idx="10"/>
          </p:nvPr>
        </p:nvSpPr>
        <p:spPr>
          <a:xfrm>
            <a:off x="1115616" y="6356350"/>
            <a:ext cx="504056" cy="365125"/>
          </a:xfrm>
          <a:prstGeom prst="rect">
            <a:avLst/>
          </a:prstGeom>
        </p:spPr>
        <p:txBody>
          <a:bodyPr/>
          <a:lstStyle>
            <a:lvl1pPr>
              <a:defRPr/>
            </a:lvl1pPr>
          </a:lstStyle>
          <a:p>
            <a:pPr>
              <a:defRPr/>
            </a:pPr>
            <a:fld id="{51B67CC9-4236-444D-885F-1212E53D7AE5}" type="slidenum">
              <a:rPr lang="en-GB"/>
              <a:pPr>
                <a:defRPr/>
              </a:pPr>
              <a:t>‹#›</a:t>
            </a:fld>
            <a:endParaRPr lang="en-GB"/>
          </a:p>
        </p:txBody>
      </p:sp>
    </p:spTree>
    <p:extLst>
      <p:ext uri="{BB962C8B-B14F-4D97-AF65-F5344CB8AC3E}">
        <p14:creationId xmlns:p14="http://schemas.microsoft.com/office/powerpoint/2010/main" val="3690963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rtlCol="0">
            <a:noAutofit/>
          </a:bodyPr>
          <a:lstStyle>
            <a:lvl1pPr>
              <a:defRPr b="1"/>
            </a:lvl1pPr>
          </a:lstStyle>
          <a:p>
            <a:r>
              <a:rPr lang="en-US" dirty="0"/>
              <a:t>Title of Slide</a:t>
            </a:r>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Tree>
    <p:extLst>
      <p:ext uri="{BB962C8B-B14F-4D97-AF65-F5344CB8AC3E}">
        <p14:creationId xmlns:p14="http://schemas.microsoft.com/office/powerpoint/2010/main" val="4274275505"/>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xfrm>
            <a:off x="6248400" y="6607175"/>
            <a:ext cx="2743200" cy="228600"/>
          </a:xfrm>
          <a:prstGeom prst="rect">
            <a:avLst/>
          </a:prstGeom>
        </p:spPr>
        <p:txBody>
          <a:bodyPr vert="horz" wrap="square" lIns="91440" tIns="45720" rIns="91440" bIns="45720" numCol="1" anchor="t" anchorCtr="0" compatLnSpc="1">
            <a:prstTxWarp prst="textNoShape">
              <a:avLst/>
            </a:prstTxWarp>
          </a:bodyPr>
          <a:lstStyle>
            <a:lvl1pPr>
              <a:defRPr sz="1800" b="0">
                <a:solidFill>
                  <a:srgbClr val="53565A"/>
                </a:solidFill>
                <a:latin typeface="Arial" panose="020B0604020202020204" pitchFamily="34" charset="0"/>
              </a:defRPr>
            </a:lvl1pPr>
          </a:lstStyle>
          <a:p>
            <a:fld id="{8486BE7C-BCB8-4B26-B571-CA6DC3E10C2E}" type="slidenum">
              <a:rPr lang="en-GB" altLang="en-US"/>
              <a:pPr/>
              <a:t>‹#›</a:t>
            </a:fld>
            <a:endParaRPr lang="en-GB" altLang="en-US"/>
          </a:p>
        </p:txBody>
      </p:sp>
    </p:spTree>
    <p:extLst>
      <p:ext uri="{BB962C8B-B14F-4D97-AF65-F5344CB8AC3E}">
        <p14:creationId xmlns:p14="http://schemas.microsoft.com/office/powerpoint/2010/main" val="3315946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425885" y="497304"/>
            <a:ext cx="767845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425885" y="1271848"/>
            <a:ext cx="767845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946643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5" name="Rectangle 4"/>
          <p:cNvSpPr/>
          <p:nvPr/>
        </p:nvSpPr>
        <p:spPr>
          <a:xfrm>
            <a:off x="6916738" y="1214438"/>
            <a:ext cx="2228850" cy="4837112"/>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1488" y="1333500"/>
            <a:ext cx="2303462"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2613" y="1214438"/>
            <a:ext cx="2209800"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842125" y="1214438"/>
            <a:ext cx="2303463"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11" name="Picture 3" descr="Elsevier_W_Research_Information_1b_aw.eps"/>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429500" y="2659063"/>
            <a:ext cx="1717675"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9050" y="266065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13"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32675" y="2659063"/>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16"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18375" y="6437313"/>
            <a:ext cx="15748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0863" y="223838"/>
            <a:ext cx="649287"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p:nvPr>
        </p:nvSpPr>
        <p:spPr>
          <a:xfrm>
            <a:off x="257175" y="4709826"/>
            <a:ext cx="5483225" cy="527050"/>
          </a:xfrm>
          <a:prstGeom prst="rect">
            <a:avLst/>
          </a:prstGeom>
        </p:spPr>
        <p:txBody>
          <a:bodyPr/>
          <a:lstStyle>
            <a:lvl1pPr marL="0" indent="0">
              <a:buNone/>
              <a:defRPr sz="2000"/>
            </a:lvl1pPr>
          </a:lstStyle>
          <a:p>
            <a:pPr lvl="0"/>
            <a:r>
              <a:rPr lang="en-US" smtClean="0"/>
              <a:t>Click to edit Master text styles</a:t>
            </a:r>
          </a:p>
        </p:txBody>
      </p:sp>
      <p:sp>
        <p:nvSpPr>
          <p:cNvPr id="15" name="Title 1"/>
          <p:cNvSpPr>
            <a:spLocks noGrp="1"/>
          </p:cNvSpPr>
          <p:nvPr>
            <p:ph type="ctrTitle"/>
          </p:nvPr>
        </p:nvSpPr>
        <p:spPr>
          <a:xfrm>
            <a:off x="257174" y="2781300"/>
            <a:ext cx="7032625" cy="1470025"/>
          </a:xfrm>
          <a:prstGeom prst="rect">
            <a:avLst/>
          </a:prstGeom>
        </p:spPr>
        <p:txBody>
          <a:bodyPr>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sp>
        <p:nvSpPr>
          <p:cNvPr id="10" name="Text Placeholder 9"/>
          <p:cNvSpPr>
            <a:spLocks noGrp="1"/>
          </p:cNvSpPr>
          <p:nvPr>
            <p:ph type="body" sz="quarter" idx="18"/>
          </p:nvPr>
        </p:nvSpPr>
        <p:spPr>
          <a:xfrm>
            <a:off x="257175" y="5303344"/>
            <a:ext cx="3508375" cy="440748"/>
          </a:xfrm>
          <a:prstGeom prst="rect">
            <a:avLst/>
          </a:prstGeom>
        </p:spPr>
        <p:txBody>
          <a:bodyPr/>
          <a:lstStyle>
            <a:lvl1pPr marL="0" indent="0">
              <a:buNone/>
              <a:defRPr sz="1400" b="0"/>
            </a:lvl1pPr>
          </a:lstStyle>
          <a:p>
            <a:pPr lvl="0"/>
            <a:r>
              <a:rPr lang="en-US" smtClean="0"/>
              <a:t>Click to edit Master text styles</a:t>
            </a:r>
          </a:p>
        </p:txBody>
      </p:sp>
    </p:spTree>
    <p:extLst>
      <p:ext uri="{BB962C8B-B14F-4D97-AF65-F5344CB8AC3E}">
        <p14:creationId xmlns:p14="http://schemas.microsoft.com/office/powerpoint/2010/main" val="281181605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endParaRPr lang="en-US" dirty="0"/>
          </a:p>
        </p:txBody>
      </p:sp>
    </p:spTree>
    <p:extLst>
      <p:ext uri="{BB962C8B-B14F-4D97-AF65-F5344CB8AC3E}">
        <p14:creationId xmlns:p14="http://schemas.microsoft.com/office/powerpoint/2010/main" val="2974503101"/>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rtlCol="0">
            <a:noAutofit/>
          </a:bodyPr>
          <a:lstStyle>
            <a:lvl1pPr>
              <a:defRPr b="1"/>
            </a:lvl1pPr>
          </a:lstStyle>
          <a:p>
            <a:r>
              <a:rPr lang="en-US" dirty="0" smtClean="0"/>
              <a:t>Title of Slide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3179245586"/>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rtlCol="0">
            <a:noAutofit/>
          </a:bodyPr>
          <a:lstStyle>
            <a:lvl1pPr>
              <a:defRPr b="1">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pPr lvl="0"/>
            <a:r>
              <a:rPr lang="en-US" smtClean="0"/>
              <a:t>Click to edit Master text styles</a:t>
            </a:r>
          </a:p>
        </p:txBody>
      </p:sp>
      <p:sp>
        <p:nvSpPr>
          <p:cNvPr id="9" name="Text Placeholder 8"/>
          <p:cNvSpPr>
            <a:spLocks noGrp="1"/>
          </p:cNvSpPr>
          <p:nvPr>
            <p:ph type="body" sz="quarter" idx="11"/>
          </p:nvPr>
        </p:nvSpPr>
        <p:spPr>
          <a:xfrm>
            <a:off x="457198" y="5794654"/>
            <a:ext cx="8238320" cy="370435"/>
          </a:xfrm>
        </p:spPr>
        <p:txBody>
          <a:bodyPr/>
          <a:lstStyle>
            <a:lvl1pPr marL="0" indent="0">
              <a:buNone/>
              <a:defRPr sz="1300">
                <a:solidFill>
                  <a:srgbClr val="53565A"/>
                </a:solidFill>
              </a:defRPr>
            </a:lvl1pPr>
            <a:lvl2pPr marL="457200" indent="0">
              <a:buNone/>
              <a:defRPr sz="1600">
                <a:latin typeface="Arial"/>
                <a:cs typeface="Arial"/>
              </a:defRPr>
            </a:lvl2pPr>
          </a:lstStyle>
          <a:p>
            <a:pPr lvl="0"/>
            <a:r>
              <a:rPr lang="en-US" smtClean="0"/>
              <a:t>Click to edit Master text styles</a:t>
            </a:r>
          </a:p>
        </p:txBody>
      </p:sp>
      <p:sp>
        <p:nvSpPr>
          <p:cNvPr id="18" name="Text Placeholder 17"/>
          <p:cNvSpPr>
            <a:spLocks noGrp="1"/>
          </p:cNvSpPr>
          <p:nvPr>
            <p:ph type="body" sz="quarter" idx="12"/>
          </p:nvPr>
        </p:nvSpPr>
        <p:spPr>
          <a:xfrm>
            <a:off x="457198" y="6165090"/>
            <a:ext cx="8238318" cy="357432"/>
          </a:xfrm>
        </p:spPr>
        <p:txBody>
          <a:bodyPr/>
          <a:lstStyle>
            <a:lvl1pPr marL="0" indent="0">
              <a:buNone/>
              <a:defRPr sz="1300">
                <a:solidFill>
                  <a:srgbClr val="53565A"/>
                </a:solidFill>
              </a:defRPr>
            </a:lvl1pPr>
          </a:lstStyle>
          <a:p>
            <a:pPr lvl="0"/>
            <a:r>
              <a:rPr lang="en-US" smtClean="0"/>
              <a:t>Click to edit Master text styles</a:t>
            </a:r>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2803689655"/>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390650"/>
            <a:ext cx="27432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1"/>
          <p:cNvSpPr>
            <a:spLocks noGrp="1"/>
          </p:cNvSpPr>
          <p:nvPr>
            <p:ph type="title"/>
          </p:nvPr>
        </p:nvSpPr>
        <p:spPr>
          <a:xfrm>
            <a:off x="292099" y="497304"/>
            <a:ext cx="8514275" cy="593559"/>
          </a:xfrm>
          <a:prstGeom prst="rect">
            <a:avLst/>
          </a:prstGeom>
        </p:spPr>
        <p:txBody>
          <a:bodyPr/>
          <a:lstStyle>
            <a:lvl1pPr>
              <a:defRPr sz="2400" b="1"/>
            </a:lvl1pPr>
          </a:lstStyle>
          <a:p>
            <a:r>
              <a:rPr lang="en-US" smtClean="0"/>
              <a:t>Click to edit Master title style</a:t>
            </a:r>
            <a:endParaRPr lang="en-US" dirty="0"/>
          </a:p>
        </p:txBody>
      </p:sp>
      <p:sp>
        <p:nvSpPr>
          <p:cNvPr id="11" name="Text Placeholder 13"/>
          <p:cNvSpPr>
            <a:spLocks noGrp="1"/>
          </p:cNvSpPr>
          <p:nvPr>
            <p:ph type="body" sz="quarter" idx="18"/>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US" smtClean="0"/>
              <a:t>Click to edit Master text styles</a:t>
            </a:r>
          </a:p>
        </p:txBody>
      </p:sp>
    </p:spTree>
    <p:extLst>
      <p:ext uri="{BB962C8B-B14F-4D97-AF65-F5344CB8AC3E}">
        <p14:creationId xmlns:p14="http://schemas.microsoft.com/office/powerpoint/2010/main" val="78407299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rtlCol="0">
            <a:noAutofit/>
          </a:bodyPr>
          <a:lstStyle>
            <a:lvl1pPr>
              <a:defRPr b="1"/>
            </a:lvl1pPr>
          </a:lstStyle>
          <a:p>
            <a:r>
              <a:rPr lang="en-US" dirty="0" smtClean="0"/>
              <a:t>Title of Slide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54578457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199" y="705204"/>
            <a:ext cx="8269613" cy="418645"/>
          </a:xfrm>
          <a:prstGeom prst="rect">
            <a:avLst/>
          </a:prstGeom>
        </p:spPr>
        <p:txBody>
          <a:bodyPr rtlCol="0">
            <a:noAutofit/>
          </a:bodyPr>
          <a:lstStyle>
            <a:lvl1pPr>
              <a:defRPr b="1"/>
            </a:lvl1pPr>
          </a:lstStyle>
          <a:p>
            <a:r>
              <a:rPr lang="en-US" dirty="0" smtClean="0"/>
              <a:t>Title of Slide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24108412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3" name="Rectangle 2"/>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6924675"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2675" y="2659063"/>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8375" y="6437313"/>
            <a:ext cx="15748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0863" y="223838"/>
            <a:ext cx="649287"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1"/>
          <p:cNvSpPr>
            <a:spLocks noGrp="1"/>
          </p:cNvSpPr>
          <p:nvPr>
            <p:ph type="body" sz="quarter" idx="13"/>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413537620"/>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3" name="Rectangle 2"/>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4" name="Picture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2600" y="1049338"/>
            <a:ext cx="2303463"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1"/>
          <p:cNvSpPr txBox="1">
            <a:spLocks noChangeArrowheads="1"/>
          </p:cNvSpPr>
          <p:nvPr/>
        </p:nvSpPr>
        <p:spPr bwMode="auto">
          <a:xfrm>
            <a:off x="300038" y="6321425"/>
            <a:ext cx="4089400" cy="307975"/>
          </a:xfrm>
          <a:prstGeom prst="rect">
            <a:avLst/>
          </a:prstGeom>
          <a:noFill/>
          <a:ln>
            <a:noFill/>
          </a:ln>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r>
              <a:rPr lang="en-US" sz="1400" b="0" dirty="0" smtClean="0">
                <a:solidFill>
                  <a:srgbClr val="FF8200"/>
                </a:solidFill>
                <a:latin typeface="NexusSansOT" pitchFamily="-104" charset="0"/>
                <a:cs typeface="+mn-cs"/>
              </a:rPr>
              <a:t>www.elsevier.com/research-intelligence</a:t>
            </a:r>
            <a:endParaRPr lang="en-US" sz="1400" b="0" dirty="0">
              <a:solidFill>
                <a:srgbClr val="53565A"/>
              </a:solidFill>
              <a:latin typeface="NexusSansOT" pitchFamily="-104" charset="0"/>
              <a:cs typeface="+mn-cs"/>
            </a:endParaRPr>
          </a:p>
        </p:txBody>
      </p:sp>
      <p:sp>
        <p:nvSpPr>
          <p:cNvPr id="6" name="Rectangle 5"/>
          <p:cNvSpPr/>
          <p:nvPr/>
        </p:nvSpPr>
        <p:spPr>
          <a:xfrm>
            <a:off x="6794500" y="1049338"/>
            <a:ext cx="2368550"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7" name="Rectangle 6"/>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8"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185988"/>
            <a:ext cx="34528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21"/>
          <p:cNvSpPr>
            <a:spLocks noGrp="1"/>
          </p:cNvSpPr>
          <p:nvPr>
            <p:ph type="body" sz="quarter" idx="13"/>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633027600"/>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ody Content slide">
    <p:spTree>
      <p:nvGrpSpPr>
        <p:cNvPr id="1" name=""/>
        <p:cNvGrpSpPr/>
        <p:nvPr/>
      </p:nvGrpSpPr>
      <p:grpSpPr>
        <a:xfrm>
          <a:off x="0" y="0"/>
          <a:ext cx="0" cy="0"/>
          <a:chOff x="0" y="0"/>
          <a:chExt cx="0" cy="0"/>
        </a:xfrm>
      </p:grpSpPr>
      <p:sp>
        <p:nvSpPr>
          <p:cNvPr id="6" name="Title 11"/>
          <p:cNvSpPr>
            <a:spLocks noGrp="1"/>
          </p:cNvSpPr>
          <p:nvPr>
            <p:ph type="title"/>
          </p:nvPr>
        </p:nvSpPr>
        <p:spPr>
          <a:xfrm>
            <a:off x="425885" y="497304"/>
            <a:ext cx="7678455" cy="593559"/>
          </a:xfrm>
          <a:prstGeom prst="rect">
            <a:avLst/>
          </a:prstGeom>
        </p:spPr>
        <p:txBody>
          <a:bodyPr/>
          <a:lstStyle>
            <a:lvl1pPr>
              <a:defRPr sz="2400" b="1"/>
            </a:lvl1pPr>
          </a:lstStyle>
          <a:p>
            <a:r>
              <a:rPr lang="en-US" smtClean="0"/>
              <a:t>Click to edit Master title style</a:t>
            </a:r>
            <a:endParaRPr lang="en-US" dirty="0"/>
          </a:p>
        </p:txBody>
      </p:sp>
      <p:sp>
        <p:nvSpPr>
          <p:cNvPr id="3" name="Text Placeholder 2"/>
          <p:cNvSpPr>
            <a:spLocks noGrp="1"/>
          </p:cNvSpPr>
          <p:nvPr>
            <p:ph type="body" sz="quarter" idx="12"/>
          </p:nvPr>
        </p:nvSpPr>
        <p:spPr>
          <a:xfrm>
            <a:off x="425885" y="1271848"/>
            <a:ext cx="767845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078178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ection Header 5">
    <p:spTree>
      <p:nvGrpSpPr>
        <p:cNvPr id="1" name=""/>
        <p:cNvGrpSpPr/>
        <p:nvPr/>
      </p:nvGrpSpPr>
      <p:grpSpPr>
        <a:xfrm>
          <a:off x="0" y="0"/>
          <a:ext cx="0" cy="0"/>
          <a:chOff x="0" y="0"/>
          <a:chExt cx="0" cy="0"/>
        </a:xfrm>
      </p:grpSpPr>
      <p:sp>
        <p:nvSpPr>
          <p:cNvPr id="3" name="Rectangle 2"/>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4" name="Rectangle 3"/>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2659063"/>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8375" y="6437313"/>
            <a:ext cx="15748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0863" y="223838"/>
            <a:ext cx="649287"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1"/>
          <p:cNvSpPr>
            <a:spLocks noGrp="1"/>
          </p:cNvSpPr>
          <p:nvPr>
            <p:ph type="body" sz="quarter" idx="13"/>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66116906"/>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ection header 2">
    <p:spTree>
      <p:nvGrpSpPr>
        <p:cNvPr id="1" name=""/>
        <p:cNvGrpSpPr/>
        <p:nvPr/>
      </p:nvGrpSpPr>
      <p:grpSpPr>
        <a:xfrm>
          <a:off x="0" y="0"/>
          <a:ext cx="0" cy="0"/>
          <a:chOff x="0" y="0"/>
          <a:chExt cx="0" cy="0"/>
        </a:xfrm>
      </p:grpSpPr>
      <p:sp>
        <p:nvSpPr>
          <p:cNvPr id="3" name="Rectangle 2"/>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7938"/>
            <a:ext cx="6865938"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463" y="2659063"/>
            <a:ext cx="9161463"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6" name="Picture 10"/>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445375" y="2659063"/>
            <a:ext cx="1716088"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8375" y="6437313"/>
            <a:ext cx="15748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0863" y="223838"/>
            <a:ext cx="649287"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1"/>
          <p:cNvSpPr>
            <a:spLocks noGrp="1"/>
          </p:cNvSpPr>
          <p:nvPr>
            <p:ph type="body" sz="quarter" idx="13"/>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478017089"/>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ie only slide">
    <p:spTree>
      <p:nvGrpSpPr>
        <p:cNvPr id="1" name=""/>
        <p:cNvGrpSpPr/>
        <p:nvPr/>
      </p:nvGrpSpPr>
      <p:grpSpPr>
        <a:xfrm>
          <a:off x="0" y="0"/>
          <a:ext cx="0" cy="0"/>
          <a:chOff x="0" y="0"/>
          <a:chExt cx="0" cy="0"/>
        </a:xfrm>
      </p:grpSpPr>
      <p:sp>
        <p:nvSpPr>
          <p:cNvPr id="6" name="Title 11"/>
          <p:cNvSpPr>
            <a:spLocks noGrp="1"/>
          </p:cNvSpPr>
          <p:nvPr>
            <p:ph type="title"/>
          </p:nvPr>
        </p:nvSpPr>
        <p:spPr>
          <a:xfrm>
            <a:off x="425885" y="497304"/>
            <a:ext cx="7703507" cy="593559"/>
          </a:xfrm>
          <a:prstGeom prst="rect">
            <a:avLst/>
          </a:prstGeom>
        </p:spPr>
        <p:txBody>
          <a:bodyPr/>
          <a:lstStyle>
            <a:lvl1pPr>
              <a:defRPr sz="2400" b="1"/>
            </a:lvl1pPr>
          </a:lstStyle>
          <a:p>
            <a:r>
              <a:rPr lang="en-US" smtClean="0"/>
              <a:t>Click to edit Master title style</a:t>
            </a:r>
            <a:endParaRPr lang="en-US" dirty="0"/>
          </a:p>
        </p:txBody>
      </p:sp>
    </p:spTree>
    <p:extLst>
      <p:ext uri="{BB962C8B-B14F-4D97-AF65-F5344CB8AC3E}">
        <p14:creationId xmlns:p14="http://schemas.microsoft.com/office/powerpoint/2010/main" val="3151758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b="1" cap="all" baseline="0">
                <a:solidFill>
                  <a:srgbClr val="0063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3568" y="3620616"/>
            <a:ext cx="6400800" cy="1752600"/>
          </a:xfrm>
        </p:spPr>
        <p:txBody>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a:xfrm>
            <a:off x="8243888" y="6448425"/>
            <a:ext cx="942975" cy="365125"/>
          </a:xfrm>
          <a:prstGeom prst="rect">
            <a:avLst/>
          </a:prstGeom>
        </p:spPr>
        <p:txBody>
          <a:bodyPr/>
          <a:lstStyle>
            <a:lvl1pPr fontAlgn="auto">
              <a:spcBef>
                <a:spcPts val="0"/>
              </a:spcBef>
              <a:spcAft>
                <a:spcPts val="0"/>
              </a:spcAft>
              <a:defRPr sz="1800" b="0">
                <a:solidFill>
                  <a:srgbClr val="53565A"/>
                </a:solidFill>
                <a:latin typeface="Arial"/>
                <a:cs typeface="+mn-cs"/>
              </a:defRPr>
            </a:lvl1pPr>
          </a:lstStyle>
          <a:p>
            <a:pPr>
              <a:defRPr/>
            </a:pPr>
            <a:fld id="{3A81F40A-5B63-421B-9579-AA91B895A112}" type="slidenum">
              <a:rPr lang="en-US"/>
              <a:pPr>
                <a:defRPr/>
              </a:pPr>
              <a:t>‹#›</a:t>
            </a:fld>
            <a:endParaRPr lang="en-US"/>
          </a:p>
        </p:txBody>
      </p:sp>
      <p:sp>
        <p:nvSpPr>
          <p:cNvPr id="5" name="Footer Placeholder 4"/>
          <p:cNvSpPr>
            <a:spLocks noGrp="1"/>
          </p:cNvSpPr>
          <p:nvPr>
            <p:ph type="ftr" sz="quarter" idx="11"/>
          </p:nvPr>
        </p:nvSpPr>
        <p:spPr>
          <a:xfrm>
            <a:off x="3124200" y="6376988"/>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rgbClr val="53565A">
                    <a:tint val="75000"/>
                  </a:srgbClr>
                </a:solidFill>
                <a:latin typeface="Arial"/>
                <a:cs typeface="+mn-cs"/>
              </a:defRPr>
            </a:lvl1pPr>
          </a:lstStyle>
          <a:p>
            <a:pPr>
              <a:defRPr/>
            </a:pPr>
            <a:endParaRPr lang="en-US"/>
          </a:p>
        </p:txBody>
      </p:sp>
    </p:spTree>
    <p:extLst>
      <p:ext uri="{BB962C8B-B14F-4D97-AF65-F5344CB8AC3E}">
        <p14:creationId xmlns:p14="http://schemas.microsoft.com/office/powerpoint/2010/main" val="819568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248400" y="6607175"/>
            <a:ext cx="2743200" cy="228600"/>
          </a:xfrm>
          <a:prstGeom prst="rect">
            <a:avLst/>
          </a:prstGeom>
        </p:spPr>
        <p:txBody>
          <a:bodyPr/>
          <a:lstStyle>
            <a:lvl1pPr fontAlgn="auto">
              <a:spcBef>
                <a:spcPts val="0"/>
              </a:spcBef>
              <a:spcAft>
                <a:spcPts val="0"/>
              </a:spcAft>
              <a:defRPr sz="1800" b="0">
                <a:solidFill>
                  <a:srgbClr val="53565A"/>
                </a:solidFill>
                <a:latin typeface="Arial"/>
                <a:cs typeface="+mn-cs"/>
              </a:defRPr>
            </a:lvl1pPr>
          </a:lstStyle>
          <a:p>
            <a:pPr>
              <a:defRPr/>
            </a:pPr>
            <a:fld id="{0E8D8EBA-368A-4F48-B7E1-CF6A9D77EE23}" type="slidenum">
              <a:rPr lang="en-GB"/>
              <a:pPr>
                <a:defRPr/>
              </a:pPr>
              <a:t>‹#›</a:t>
            </a:fld>
            <a:endParaRPr lang="en-GB"/>
          </a:p>
        </p:txBody>
      </p:sp>
    </p:spTree>
    <p:extLst>
      <p:ext uri="{BB962C8B-B14F-4D97-AF65-F5344CB8AC3E}">
        <p14:creationId xmlns:p14="http://schemas.microsoft.com/office/powerpoint/2010/main" val="1884364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Placeholder 1"/>
          <p:cNvSpPr>
            <a:spLocks noGrp="1"/>
          </p:cNvSpPr>
          <p:nvPr>
            <p:ph type="title"/>
          </p:nvPr>
        </p:nvSpPr>
        <p:spPr>
          <a:xfrm>
            <a:off x="446856" y="274638"/>
            <a:ext cx="8229600" cy="562074"/>
          </a:xfrm>
          <a:prstGeom prst="rect">
            <a:avLst/>
          </a:prstGeom>
        </p:spPr>
        <p:txBody>
          <a:bodyPr rtlCol="0" anchor="b">
            <a:normAutofit/>
          </a:body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3124200" y="6376988"/>
            <a:ext cx="2895600" cy="365125"/>
          </a:xfrm>
          <a:prstGeom prst="rect">
            <a:avLst/>
          </a:prstGeom>
        </p:spPr>
        <p:txBody>
          <a:bodyPr/>
          <a:lstStyle>
            <a:lvl1pPr fontAlgn="auto">
              <a:spcBef>
                <a:spcPts val="0"/>
              </a:spcBef>
              <a:spcAft>
                <a:spcPts val="0"/>
              </a:spcAft>
              <a:defRPr sz="1800" b="0">
                <a:solidFill>
                  <a:srgbClr val="53565A"/>
                </a:solidFill>
                <a:latin typeface="Arial"/>
                <a:cs typeface="+mn-cs"/>
              </a:defRPr>
            </a:lvl1pPr>
          </a:lstStyle>
          <a:p>
            <a:pPr>
              <a:defRPr/>
            </a:pPr>
            <a:endParaRPr lang="en-US"/>
          </a:p>
        </p:txBody>
      </p:sp>
      <p:sp>
        <p:nvSpPr>
          <p:cNvPr id="5" name="Slide Number Placeholder 5"/>
          <p:cNvSpPr>
            <a:spLocks noGrp="1"/>
          </p:cNvSpPr>
          <p:nvPr>
            <p:ph type="sldNum" sz="quarter" idx="11"/>
          </p:nvPr>
        </p:nvSpPr>
        <p:spPr>
          <a:xfrm>
            <a:off x="8243888" y="6448425"/>
            <a:ext cx="942975" cy="365125"/>
          </a:xfrm>
          <a:prstGeom prst="rect">
            <a:avLst/>
          </a:prstGeom>
        </p:spPr>
        <p:txBody>
          <a:bodyPr/>
          <a:lstStyle>
            <a:lvl1pPr fontAlgn="auto">
              <a:spcBef>
                <a:spcPts val="0"/>
              </a:spcBef>
              <a:spcAft>
                <a:spcPts val="0"/>
              </a:spcAft>
              <a:defRPr sz="1800" b="0">
                <a:solidFill>
                  <a:srgbClr val="53565A"/>
                </a:solidFill>
                <a:latin typeface="Arial"/>
                <a:cs typeface="+mn-cs"/>
              </a:defRPr>
            </a:lvl1pPr>
          </a:lstStyle>
          <a:p>
            <a:pPr>
              <a:defRPr/>
            </a:pPr>
            <a:fld id="{DD340BFB-E3C7-439C-9919-1EDB9B06AA0A}" type="slidenum">
              <a:rPr lang="en-US"/>
              <a:pPr>
                <a:defRPr/>
              </a:pPr>
              <a:t>‹#›</a:t>
            </a:fld>
            <a:endParaRPr lang="en-US"/>
          </a:p>
        </p:txBody>
      </p:sp>
    </p:spTree>
    <p:extLst>
      <p:ext uri="{BB962C8B-B14F-4D97-AF65-F5344CB8AC3E}">
        <p14:creationId xmlns:p14="http://schemas.microsoft.com/office/powerpoint/2010/main" val="53017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rtlCol="0">
            <a:noAutofit/>
          </a:bodyPr>
          <a:lstStyle>
            <a:lvl1pPr>
              <a:defRPr b="1">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pPr lvl="0"/>
            <a:r>
              <a:rPr lang="en-US" smtClean="0"/>
              <a:t>Click to edit Master text styles</a:t>
            </a:r>
          </a:p>
        </p:txBody>
      </p:sp>
      <p:sp>
        <p:nvSpPr>
          <p:cNvPr id="9" name="Text Placeholder 8"/>
          <p:cNvSpPr>
            <a:spLocks noGrp="1"/>
          </p:cNvSpPr>
          <p:nvPr>
            <p:ph type="body" sz="quarter" idx="11"/>
          </p:nvPr>
        </p:nvSpPr>
        <p:spPr>
          <a:xfrm>
            <a:off x="457198" y="5794654"/>
            <a:ext cx="8238320" cy="370435"/>
          </a:xfrm>
        </p:spPr>
        <p:txBody>
          <a:bodyPr/>
          <a:lstStyle>
            <a:lvl1pPr marL="0" indent="0">
              <a:buNone/>
              <a:defRPr sz="1300">
                <a:solidFill>
                  <a:srgbClr val="53565A"/>
                </a:solidFill>
              </a:defRPr>
            </a:lvl1pPr>
            <a:lvl2pPr marL="457200" indent="0">
              <a:buNone/>
              <a:defRPr sz="1600">
                <a:latin typeface="Arial"/>
                <a:cs typeface="Arial"/>
              </a:defRPr>
            </a:lvl2pPr>
          </a:lstStyle>
          <a:p>
            <a:pPr lvl="0"/>
            <a:r>
              <a:rPr lang="en-US" smtClean="0"/>
              <a:t>Click to edit Master text styles</a:t>
            </a:r>
          </a:p>
        </p:txBody>
      </p:sp>
      <p:sp>
        <p:nvSpPr>
          <p:cNvPr id="18" name="Text Placeholder 17"/>
          <p:cNvSpPr>
            <a:spLocks noGrp="1"/>
          </p:cNvSpPr>
          <p:nvPr>
            <p:ph type="body" sz="quarter" idx="12"/>
          </p:nvPr>
        </p:nvSpPr>
        <p:spPr>
          <a:xfrm>
            <a:off x="457198" y="6165090"/>
            <a:ext cx="8238318" cy="357432"/>
          </a:xfrm>
        </p:spPr>
        <p:txBody>
          <a:bodyPr/>
          <a:lstStyle>
            <a:lvl1pPr marL="0" indent="0">
              <a:buNone/>
              <a:defRPr sz="1300">
                <a:solidFill>
                  <a:srgbClr val="53565A"/>
                </a:solidFill>
              </a:defRPr>
            </a:lvl1pPr>
          </a:lstStyle>
          <a:p>
            <a:pPr lvl="0"/>
            <a:r>
              <a:rPr lang="en-US" smtClean="0"/>
              <a:t>Click to edit Master text styles</a:t>
            </a:r>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2387923837"/>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5" descr="elsevier-orange-logo.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02500" y="384175"/>
            <a:ext cx="1841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2440" y="362585"/>
            <a:ext cx="7772400" cy="1080135"/>
          </a:xfrm>
          <a:prstGeom prst="rect">
            <a:avLst/>
          </a:prstGeom>
        </p:spPr>
        <p:txBody>
          <a:bodyPr/>
          <a:lstStyle>
            <a:lvl1pPr algn="l">
              <a:defRPr sz="2400" b="1">
                <a:solidFill>
                  <a:schemeClr val="tx1">
                    <a:lumMod val="90000"/>
                    <a:lumOff val="10000"/>
                  </a:schemeClr>
                </a:solidFill>
                <a:latin typeface="Helvetica"/>
                <a:cs typeface="Helvetica"/>
              </a:defRPr>
            </a:lvl1pPr>
          </a:lstStyle>
          <a:p>
            <a:r>
              <a:rPr lang="en-US" smtClean="0"/>
              <a:t>Click to edit Master title style</a:t>
            </a:r>
            <a:endParaRPr lang="en-US"/>
          </a:p>
        </p:txBody>
      </p:sp>
    </p:spTree>
    <p:extLst>
      <p:ext uri="{BB962C8B-B14F-4D97-AF65-F5344CB8AC3E}">
        <p14:creationId xmlns:p14="http://schemas.microsoft.com/office/powerpoint/2010/main" val="1433118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534400" cy="6858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33400" y="1295400"/>
            <a:ext cx="7315200" cy="4724400"/>
          </a:xfrm>
        </p:spPr>
        <p:txBody>
          <a:bodyPr/>
          <a:lstStyle/>
          <a:p>
            <a:pPr lvl="0"/>
            <a:endParaRPr lang="en-GB" noProof="0" smtClean="0"/>
          </a:p>
        </p:txBody>
      </p:sp>
      <p:sp>
        <p:nvSpPr>
          <p:cNvPr id="4" name="Rectangle 19"/>
          <p:cNvSpPr>
            <a:spLocks noGrp="1" noChangeArrowheads="1"/>
          </p:cNvSpPr>
          <p:nvPr>
            <p:ph type="ftr" sz="quarter" idx="10"/>
          </p:nvPr>
        </p:nvSpPr>
        <p:spPr>
          <a:xfrm>
            <a:off x="685800" y="6400800"/>
            <a:ext cx="5334000" cy="381000"/>
          </a:xfrm>
          <a:prstGeom prst="rect">
            <a:avLst/>
          </a:prstGeom>
        </p:spPr>
        <p:txBody>
          <a:bodyPr/>
          <a:lstStyle>
            <a:lvl1pPr fontAlgn="auto">
              <a:spcBef>
                <a:spcPts val="0"/>
              </a:spcBef>
              <a:spcAft>
                <a:spcPts val="0"/>
              </a:spcAft>
              <a:defRPr sz="1800" b="0">
                <a:solidFill>
                  <a:srgbClr val="53565A"/>
                </a:solidFill>
                <a:latin typeface="Arial"/>
                <a:cs typeface="+mn-cs"/>
              </a:defRPr>
            </a:lvl1pPr>
          </a:lstStyle>
          <a:p>
            <a:pPr>
              <a:defRPr/>
            </a:pPr>
            <a:endParaRPr lang="en-GB"/>
          </a:p>
        </p:txBody>
      </p:sp>
    </p:spTree>
    <p:extLst>
      <p:ext uri="{BB962C8B-B14F-4D97-AF65-F5344CB8AC3E}">
        <p14:creationId xmlns:p14="http://schemas.microsoft.com/office/powerpoint/2010/main" val="165489529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Slide Number Placeholder 4"/>
          <p:cNvSpPr>
            <a:spLocks noGrp="1"/>
          </p:cNvSpPr>
          <p:nvPr>
            <p:ph type="sldNum" sz="quarter" idx="10"/>
          </p:nvPr>
        </p:nvSpPr>
        <p:spPr>
          <a:xfrm>
            <a:off x="1116013" y="6356350"/>
            <a:ext cx="503237" cy="365125"/>
          </a:xfrm>
          <a:prstGeom prst="rect">
            <a:avLst/>
          </a:prstGeom>
        </p:spPr>
        <p:txBody>
          <a:bodyPr/>
          <a:lstStyle>
            <a:lvl1pPr fontAlgn="auto">
              <a:spcBef>
                <a:spcPts val="0"/>
              </a:spcBef>
              <a:spcAft>
                <a:spcPts val="0"/>
              </a:spcAft>
              <a:defRPr sz="1800" b="0">
                <a:solidFill>
                  <a:srgbClr val="53565A"/>
                </a:solidFill>
                <a:latin typeface="Arial"/>
                <a:cs typeface="+mn-cs"/>
              </a:defRPr>
            </a:lvl1pPr>
          </a:lstStyle>
          <a:p>
            <a:pPr>
              <a:defRPr/>
            </a:pPr>
            <a:fld id="{1FDD80DE-0E43-495A-BA37-A8A4D98E26D0}" type="slidenum">
              <a:rPr lang="en-GB"/>
              <a:pPr>
                <a:defRPr/>
              </a:pPr>
              <a:t>‹#›</a:t>
            </a:fld>
            <a:endParaRPr lang="en-GB"/>
          </a:p>
        </p:txBody>
      </p:sp>
    </p:spTree>
    <p:extLst>
      <p:ext uri="{BB962C8B-B14F-4D97-AF65-F5344CB8AC3E}">
        <p14:creationId xmlns:p14="http://schemas.microsoft.com/office/powerpoint/2010/main" val="2189306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7" name="Title 1"/>
          <p:cNvSpPr>
            <a:spLocks noGrp="1"/>
          </p:cNvSpPr>
          <p:nvPr>
            <p:ph type="title"/>
          </p:nvPr>
        </p:nvSpPr>
        <p:spPr>
          <a:xfrm>
            <a:off x="228600" y="299250"/>
            <a:ext cx="8686800" cy="850106"/>
          </a:xfrm>
        </p:spPr>
        <p:txBody>
          <a:bodyPr lIns="0" tIns="0" rIns="0" bIns="0"/>
          <a:lstStyle>
            <a:lvl1pPr>
              <a:defRPr sz="2800"/>
            </a:lvl1pPr>
          </a:lstStyle>
          <a:p>
            <a:r>
              <a:rPr lang="en-US" dirty="0" smtClean="0"/>
              <a:t>Click to edit Master title style</a:t>
            </a:r>
            <a:endParaRPr lang="en-US" dirty="0"/>
          </a:p>
        </p:txBody>
      </p:sp>
      <p:sp>
        <p:nvSpPr>
          <p:cNvPr id="3" name="Date Placeholder 10"/>
          <p:cNvSpPr>
            <a:spLocks noGrp="1"/>
          </p:cNvSpPr>
          <p:nvPr>
            <p:ph type="dt" sz="half" idx="10"/>
          </p:nvPr>
        </p:nvSpPr>
        <p:spPr>
          <a:xfrm>
            <a:off x="457200" y="6356350"/>
            <a:ext cx="2133600" cy="365125"/>
          </a:xfrm>
          <a:prstGeom prst="rect">
            <a:avLst/>
          </a:prstGeom>
        </p:spPr>
        <p:txBody>
          <a:bodyPr/>
          <a:lstStyle>
            <a:lvl1pPr>
              <a:defRPr sz="1800" b="0">
                <a:solidFill>
                  <a:srgbClr val="53565A"/>
                </a:solidFill>
                <a:latin typeface="Arial"/>
                <a:cs typeface="+mn-cs"/>
              </a:defRPr>
            </a:lvl1pPr>
          </a:lstStyle>
          <a:p>
            <a:pPr>
              <a:defRPr/>
            </a:pPr>
            <a:fld id="{1093094A-84CB-4785-B7A3-DB9787EB6618}" type="datetime1">
              <a:rPr lang="en-US"/>
              <a:pPr>
                <a:defRPr/>
              </a:pPr>
              <a:t>11/9/2018</a:t>
            </a:fld>
            <a:endParaRPr lang="en-US" dirty="0"/>
          </a:p>
        </p:txBody>
      </p:sp>
      <p:sp>
        <p:nvSpPr>
          <p:cNvPr id="4" name="Footer Placeholder 11"/>
          <p:cNvSpPr>
            <a:spLocks noGrp="1"/>
          </p:cNvSpPr>
          <p:nvPr>
            <p:ph type="ftr" sz="quarter" idx="11"/>
          </p:nvPr>
        </p:nvSpPr>
        <p:spPr>
          <a:xfrm>
            <a:off x="3124200" y="6356350"/>
            <a:ext cx="2895600" cy="365125"/>
          </a:xfrm>
          <a:prstGeom prst="rect">
            <a:avLst/>
          </a:prstGeom>
        </p:spPr>
        <p:txBody>
          <a:bodyPr/>
          <a:lstStyle>
            <a:lvl1pPr>
              <a:defRPr sz="1800" b="0">
                <a:solidFill>
                  <a:srgbClr val="53565A"/>
                </a:solidFill>
                <a:latin typeface="Arial"/>
                <a:cs typeface="+mn-cs"/>
              </a:defRPr>
            </a:lvl1pPr>
          </a:lstStyle>
          <a:p>
            <a:pPr>
              <a:defRPr/>
            </a:pPr>
            <a:endParaRPr lang="en-US"/>
          </a:p>
        </p:txBody>
      </p:sp>
      <p:sp>
        <p:nvSpPr>
          <p:cNvPr id="5" name="Slide Number Placeholder 12"/>
          <p:cNvSpPr>
            <a:spLocks noGrp="1"/>
          </p:cNvSpPr>
          <p:nvPr>
            <p:ph type="sldNum" sz="quarter" idx="12"/>
          </p:nvPr>
        </p:nvSpPr>
        <p:spPr>
          <a:xfrm>
            <a:off x="8548688" y="60325"/>
            <a:ext cx="457200" cy="328613"/>
          </a:xfrm>
          <a:prstGeom prst="rect">
            <a:avLst/>
          </a:prstGeom>
        </p:spPr>
        <p:txBody>
          <a:bodyPr/>
          <a:lstStyle>
            <a:lvl1pPr>
              <a:defRPr sz="1800" b="0">
                <a:solidFill>
                  <a:srgbClr val="FFFFFF"/>
                </a:solidFill>
                <a:latin typeface="Arial"/>
                <a:cs typeface="+mn-cs"/>
              </a:defRPr>
            </a:lvl1pPr>
          </a:lstStyle>
          <a:p>
            <a:pPr>
              <a:defRPr/>
            </a:pPr>
            <a:fld id="{0AEF4378-EC88-4438-B7E0-7B4D28750A81}" type="slidenum">
              <a:rPr lang="en-US"/>
              <a:pPr>
                <a:defRPr/>
              </a:pPr>
              <a:t>‹#›</a:t>
            </a:fld>
            <a:endParaRPr lang="en-US" dirty="0"/>
          </a:p>
        </p:txBody>
      </p:sp>
    </p:spTree>
    <p:extLst>
      <p:ext uri="{BB962C8B-B14F-4D97-AF65-F5344CB8AC3E}">
        <p14:creationId xmlns:p14="http://schemas.microsoft.com/office/powerpoint/2010/main" val="8470259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5" name="Rectangle 4"/>
          <p:cNvSpPr/>
          <p:nvPr/>
        </p:nvSpPr>
        <p:spPr>
          <a:xfrm>
            <a:off x="6916738" y="1214438"/>
            <a:ext cx="2228850" cy="4837112"/>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1488" y="1333500"/>
            <a:ext cx="2303462"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2613" y="1214438"/>
            <a:ext cx="2209800"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842125" y="1214438"/>
            <a:ext cx="2303463"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11" name="Picture 3" descr="Elsevier_W_Research_Information_1b_aw.eps"/>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429500" y="2659063"/>
            <a:ext cx="1717675"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9050" y="266065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13"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32675" y="2659063"/>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16"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18375" y="6437313"/>
            <a:ext cx="15748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0863" y="223838"/>
            <a:ext cx="649287"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p:nvPr>
        </p:nvSpPr>
        <p:spPr>
          <a:xfrm>
            <a:off x="257175" y="4709826"/>
            <a:ext cx="5483225" cy="527050"/>
          </a:xfrm>
          <a:prstGeom prst="rect">
            <a:avLst/>
          </a:prstGeom>
        </p:spPr>
        <p:txBody>
          <a:bodyPr/>
          <a:lstStyle>
            <a:lvl1pPr marL="0" indent="0">
              <a:buNone/>
              <a:defRPr sz="2000"/>
            </a:lvl1pPr>
          </a:lstStyle>
          <a:p>
            <a:pPr lvl="0"/>
            <a:r>
              <a:rPr lang="en-US" smtClean="0"/>
              <a:t>Click to edit Master text styles</a:t>
            </a:r>
          </a:p>
        </p:txBody>
      </p:sp>
      <p:sp>
        <p:nvSpPr>
          <p:cNvPr id="15" name="Title 1"/>
          <p:cNvSpPr>
            <a:spLocks noGrp="1"/>
          </p:cNvSpPr>
          <p:nvPr>
            <p:ph type="ctrTitle"/>
          </p:nvPr>
        </p:nvSpPr>
        <p:spPr>
          <a:xfrm>
            <a:off x="257174" y="2781300"/>
            <a:ext cx="7032625" cy="1470025"/>
          </a:xfrm>
          <a:prstGeom prst="rect">
            <a:avLst/>
          </a:prstGeom>
        </p:spPr>
        <p:txBody>
          <a:bodyPr>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sp>
        <p:nvSpPr>
          <p:cNvPr id="10" name="Text Placeholder 9"/>
          <p:cNvSpPr>
            <a:spLocks noGrp="1"/>
          </p:cNvSpPr>
          <p:nvPr>
            <p:ph type="body" sz="quarter" idx="18"/>
          </p:nvPr>
        </p:nvSpPr>
        <p:spPr>
          <a:xfrm>
            <a:off x="257175" y="5303344"/>
            <a:ext cx="3508375" cy="440748"/>
          </a:xfrm>
          <a:prstGeom prst="rect">
            <a:avLst/>
          </a:prstGeom>
        </p:spPr>
        <p:txBody>
          <a:bodyPr/>
          <a:lstStyle>
            <a:lvl1pPr marL="0" indent="0">
              <a:buNone/>
              <a:defRPr sz="1400" b="0"/>
            </a:lvl1pPr>
          </a:lstStyle>
          <a:p>
            <a:pPr lvl="0"/>
            <a:r>
              <a:rPr lang="en-US" smtClean="0"/>
              <a:t>Click to edit Master text styles</a:t>
            </a:r>
          </a:p>
        </p:txBody>
      </p:sp>
    </p:spTree>
    <p:extLst>
      <p:ext uri="{BB962C8B-B14F-4D97-AF65-F5344CB8AC3E}">
        <p14:creationId xmlns:p14="http://schemas.microsoft.com/office/powerpoint/2010/main" val="744366635"/>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endParaRPr lang="en-US" dirty="0"/>
          </a:p>
        </p:txBody>
      </p:sp>
    </p:spTree>
    <p:extLst>
      <p:ext uri="{BB962C8B-B14F-4D97-AF65-F5344CB8AC3E}">
        <p14:creationId xmlns:p14="http://schemas.microsoft.com/office/powerpoint/2010/main" val="136767403"/>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rtlCol="0">
            <a:noAutofit/>
          </a:bodyPr>
          <a:lstStyle>
            <a:lvl1pPr>
              <a:defRPr b="1"/>
            </a:lvl1pPr>
          </a:lstStyle>
          <a:p>
            <a:r>
              <a:rPr lang="en-US" dirty="0" smtClean="0"/>
              <a:t>Title of Slide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1243678663"/>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rtlCol="0">
            <a:noAutofit/>
          </a:bodyPr>
          <a:lstStyle>
            <a:lvl1pPr>
              <a:defRPr b="1">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pPr lvl="0"/>
            <a:r>
              <a:rPr lang="en-US" smtClean="0"/>
              <a:t>Click to edit Master text styles</a:t>
            </a:r>
          </a:p>
        </p:txBody>
      </p:sp>
      <p:sp>
        <p:nvSpPr>
          <p:cNvPr id="9" name="Text Placeholder 8"/>
          <p:cNvSpPr>
            <a:spLocks noGrp="1"/>
          </p:cNvSpPr>
          <p:nvPr>
            <p:ph type="body" sz="quarter" idx="11"/>
          </p:nvPr>
        </p:nvSpPr>
        <p:spPr>
          <a:xfrm>
            <a:off x="457198" y="5794654"/>
            <a:ext cx="8238320" cy="370435"/>
          </a:xfrm>
        </p:spPr>
        <p:txBody>
          <a:bodyPr/>
          <a:lstStyle>
            <a:lvl1pPr marL="0" indent="0">
              <a:buNone/>
              <a:defRPr sz="1300">
                <a:solidFill>
                  <a:srgbClr val="53565A"/>
                </a:solidFill>
              </a:defRPr>
            </a:lvl1pPr>
            <a:lvl2pPr marL="457200" indent="0">
              <a:buNone/>
              <a:defRPr sz="1600">
                <a:latin typeface="Arial"/>
                <a:cs typeface="Arial"/>
              </a:defRPr>
            </a:lvl2pPr>
          </a:lstStyle>
          <a:p>
            <a:pPr lvl="0"/>
            <a:r>
              <a:rPr lang="en-US" smtClean="0"/>
              <a:t>Click to edit Master text styles</a:t>
            </a:r>
          </a:p>
        </p:txBody>
      </p:sp>
      <p:sp>
        <p:nvSpPr>
          <p:cNvPr id="18" name="Text Placeholder 17"/>
          <p:cNvSpPr>
            <a:spLocks noGrp="1"/>
          </p:cNvSpPr>
          <p:nvPr>
            <p:ph type="body" sz="quarter" idx="12"/>
          </p:nvPr>
        </p:nvSpPr>
        <p:spPr>
          <a:xfrm>
            <a:off x="457198" y="6165090"/>
            <a:ext cx="8238318" cy="357432"/>
          </a:xfrm>
        </p:spPr>
        <p:txBody>
          <a:bodyPr/>
          <a:lstStyle>
            <a:lvl1pPr marL="0" indent="0">
              <a:buNone/>
              <a:defRPr sz="1300">
                <a:solidFill>
                  <a:srgbClr val="53565A"/>
                </a:solidFill>
              </a:defRPr>
            </a:lvl1pPr>
          </a:lstStyle>
          <a:p>
            <a:pPr lvl="0"/>
            <a:r>
              <a:rPr lang="en-US" smtClean="0"/>
              <a:t>Click to edit Master text styles</a:t>
            </a:r>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3608795330"/>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390650"/>
            <a:ext cx="27432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1"/>
          <p:cNvSpPr>
            <a:spLocks noGrp="1"/>
          </p:cNvSpPr>
          <p:nvPr>
            <p:ph type="title"/>
          </p:nvPr>
        </p:nvSpPr>
        <p:spPr>
          <a:xfrm>
            <a:off x="292099" y="497304"/>
            <a:ext cx="8514275" cy="593559"/>
          </a:xfrm>
          <a:prstGeom prst="rect">
            <a:avLst/>
          </a:prstGeom>
        </p:spPr>
        <p:txBody>
          <a:bodyPr/>
          <a:lstStyle>
            <a:lvl1pPr>
              <a:defRPr sz="2400" b="1"/>
            </a:lvl1pPr>
          </a:lstStyle>
          <a:p>
            <a:r>
              <a:rPr lang="en-US" smtClean="0"/>
              <a:t>Click to edit Master title style</a:t>
            </a:r>
            <a:endParaRPr lang="en-US" dirty="0"/>
          </a:p>
        </p:txBody>
      </p:sp>
      <p:sp>
        <p:nvSpPr>
          <p:cNvPr id="11" name="Text Placeholder 13"/>
          <p:cNvSpPr>
            <a:spLocks noGrp="1"/>
          </p:cNvSpPr>
          <p:nvPr>
            <p:ph type="body" sz="quarter" idx="18"/>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US" smtClean="0"/>
              <a:t>Click to edit Master text styles</a:t>
            </a:r>
          </a:p>
        </p:txBody>
      </p:sp>
    </p:spTree>
    <p:extLst>
      <p:ext uri="{BB962C8B-B14F-4D97-AF65-F5344CB8AC3E}">
        <p14:creationId xmlns:p14="http://schemas.microsoft.com/office/powerpoint/2010/main" val="1949320756"/>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199" y="705204"/>
            <a:ext cx="8269613" cy="418645"/>
          </a:xfrm>
          <a:prstGeom prst="rect">
            <a:avLst/>
          </a:prstGeom>
        </p:spPr>
        <p:txBody>
          <a:bodyPr rtlCol="0">
            <a:noAutofit/>
          </a:bodyPr>
          <a:lstStyle>
            <a:lvl1pPr>
              <a:defRPr b="1"/>
            </a:lvl1pPr>
          </a:lstStyle>
          <a:p>
            <a:r>
              <a:rPr lang="en-US" dirty="0" smtClean="0"/>
              <a:t>Title of Slide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270009447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390650"/>
            <a:ext cx="27432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1"/>
          <p:cNvSpPr>
            <a:spLocks noGrp="1"/>
          </p:cNvSpPr>
          <p:nvPr>
            <p:ph type="title"/>
          </p:nvPr>
        </p:nvSpPr>
        <p:spPr>
          <a:xfrm>
            <a:off x="292099" y="497304"/>
            <a:ext cx="8514275" cy="593559"/>
          </a:xfrm>
          <a:prstGeom prst="rect">
            <a:avLst/>
          </a:prstGeom>
        </p:spPr>
        <p:txBody>
          <a:bodyPr/>
          <a:lstStyle>
            <a:lvl1pPr>
              <a:defRPr sz="2400" b="1"/>
            </a:lvl1pPr>
          </a:lstStyle>
          <a:p>
            <a:r>
              <a:rPr lang="en-US" smtClean="0"/>
              <a:t>Click to edit Master title style</a:t>
            </a:r>
            <a:endParaRPr lang="en-US" dirty="0"/>
          </a:p>
        </p:txBody>
      </p:sp>
      <p:sp>
        <p:nvSpPr>
          <p:cNvPr id="11" name="Text Placeholder 13"/>
          <p:cNvSpPr>
            <a:spLocks noGrp="1"/>
          </p:cNvSpPr>
          <p:nvPr>
            <p:ph type="body" sz="quarter" idx="18"/>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US" smtClean="0"/>
              <a:t>Click to edit Master text styles</a:t>
            </a:r>
          </a:p>
        </p:txBody>
      </p:sp>
    </p:spTree>
    <p:extLst>
      <p:ext uri="{BB962C8B-B14F-4D97-AF65-F5344CB8AC3E}">
        <p14:creationId xmlns:p14="http://schemas.microsoft.com/office/powerpoint/2010/main" val="3019920327"/>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3" name="Rectangle 2"/>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6924675"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2675" y="2659063"/>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8375" y="6437313"/>
            <a:ext cx="15748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0863" y="223838"/>
            <a:ext cx="649287"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1"/>
          <p:cNvSpPr>
            <a:spLocks noGrp="1"/>
          </p:cNvSpPr>
          <p:nvPr>
            <p:ph type="body" sz="quarter" idx="13"/>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397283929"/>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3" name="Rectangle 2"/>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4" name="Picture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2600" y="1049338"/>
            <a:ext cx="2303463"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1"/>
          <p:cNvSpPr txBox="1">
            <a:spLocks noChangeArrowheads="1"/>
          </p:cNvSpPr>
          <p:nvPr/>
        </p:nvSpPr>
        <p:spPr bwMode="auto">
          <a:xfrm>
            <a:off x="300038" y="6321425"/>
            <a:ext cx="4089400" cy="307975"/>
          </a:xfrm>
          <a:prstGeom prst="rect">
            <a:avLst/>
          </a:prstGeom>
          <a:noFill/>
          <a:ln>
            <a:noFill/>
          </a:ln>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r>
              <a:rPr lang="en-US" sz="1400" b="0" dirty="0" smtClean="0">
                <a:solidFill>
                  <a:srgbClr val="FF8200"/>
                </a:solidFill>
                <a:latin typeface="NexusSansOT" pitchFamily="-104" charset="0"/>
                <a:cs typeface="+mn-cs"/>
              </a:rPr>
              <a:t>www.elsevier.com/research-intelligence</a:t>
            </a:r>
            <a:endParaRPr lang="en-US" sz="1400" b="0" dirty="0">
              <a:solidFill>
                <a:srgbClr val="53565A"/>
              </a:solidFill>
              <a:latin typeface="NexusSansOT" pitchFamily="-104" charset="0"/>
              <a:cs typeface="+mn-cs"/>
            </a:endParaRPr>
          </a:p>
        </p:txBody>
      </p:sp>
      <p:sp>
        <p:nvSpPr>
          <p:cNvPr id="6" name="Rectangle 5"/>
          <p:cNvSpPr/>
          <p:nvPr/>
        </p:nvSpPr>
        <p:spPr>
          <a:xfrm>
            <a:off x="6794500" y="1049338"/>
            <a:ext cx="2368550"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7" name="Rectangle 6"/>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8"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185988"/>
            <a:ext cx="34528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21"/>
          <p:cNvSpPr>
            <a:spLocks noGrp="1"/>
          </p:cNvSpPr>
          <p:nvPr>
            <p:ph type="body" sz="quarter" idx="13"/>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3661878604"/>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Body Content slide">
    <p:spTree>
      <p:nvGrpSpPr>
        <p:cNvPr id="1" name=""/>
        <p:cNvGrpSpPr/>
        <p:nvPr/>
      </p:nvGrpSpPr>
      <p:grpSpPr>
        <a:xfrm>
          <a:off x="0" y="0"/>
          <a:ext cx="0" cy="0"/>
          <a:chOff x="0" y="0"/>
          <a:chExt cx="0" cy="0"/>
        </a:xfrm>
      </p:grpSpPr>
      <p:sp>
        <p:nvSpPr>
          <p:cNvPr id="6" name="Title 11"/>
          <p:cNvSpPr>
            <a:spLocks noGrp="1"/>
          </p:cNvSpPr>
          <p:nvPr>
            <p:ph type="title"/>
          </p:nvPr>
        </p:nvSpPr>
        <p:spPr>
          <a:xfrm>
            <a:off x="425885" y="497304"/>
            <a:ext cx="7678455" cy="593559"/>
          </a:xfrm>
          <a:prstGeom prst="rect">
            <a:avLst/>
          </a:prstGeom>
        </p:spPr>
        <p:txBody>
          <a:bodyPr/>
          <a:lstStyle>
            <a:lvl1pPr>
              <a:defRPr sz="2400" b="1"/>
            </a:lvl1pPr>
          </a:lstStyle>
          <a:p>
            <a:r>
              <a:rPr lang="en-US" smtClean="0"/>
              <a:t>Click to edit Master title style</a:t>
            </a:r>
            <a:endParaRPr lang="en-US" dirty="0"/>
          </a:p>
        </p:txBody>
      </p:sp>
      <p:sp>
        <p:nvSpPr>
          <p:cNvPr id="3" name="Text Placeholder 2"/>
          <p:cNvSpPr>
            <a:spLocks noGrp="1"/>
          </p:cNvSpPr>
          <p:nvPr>
            <p:ph type="body" sz="quarter" idx="12"/>
          </p:nvPr>
        </p:nvSpPr>
        <p:spPr>
          <a:xfrm>
            <a:off x="425885" y="1271848"/>
            <a:ext cx="767845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4500478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Section Header 5">
    <p:spTree>
      <p:nvGrpSpPr>
        <p:cNvPr id="1" name=""/>
        <p:cNvGrpSpPr/>
        <p:nvPr/>
      </p:nvGrpSpPr>
      <p:grpSpPr>
        <a:xfrm>
          <a:off x="0" y="0"/>
          <a:ext cx="0" cy="0"/>
          <a:chOff x="0" y="0"/>
          <a:chExt cx="0" cy="0"/>
        </a:xfrm>
      </p:grpSpPr>
      <p:sp>
        <p:nvSpPr>
          <p:cNvPr id="3" name="Rectangle 2"/>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4" name="Rectangle 3"/>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2659063"/>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8375" y="6437313"/>
            <a:ext cx="15748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0863" y="223838"/>
            <a:ext cx="649287"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1"/>
          <p:cNvSpPr>
            <a:spLocks noGrp="1"/>
          </p:cNvSpPr>
          <p:nvPr>
            <p:ph type="body" sz="quarter" idx="13"/>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152070157"/>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Section header 2">
    <p:spTree>
      <p:nvGrpSpPr>
        <p:cNvPr id="1" name=""/>
        <p:cNvGrpSpPr/>
        <p:nvPr/>
      </p:nvGrpSpPr>
      <p:grpSpPr>
        <a:xfrm>
          <a:off x="0" y="0"/>
          <a:ext cx="0" cy="0"/>
          <a:chOff x="0" y="0"/>
          <a:chExt cx="0" cy="0"/>
        </a:xfrm>
      </p:grpSpPr>
      <p:sp>
        <p:nvSpPr>
          <p:cNvPr id="3" name="Rectangle 2"/>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7938"/>
            <a:ext cx="6865938"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463" y="2659063"/>
            <a:ext cx="9161463"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6" name="Picture 10"/>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445375" y="2659063"/>
            <a:ext cx="1716088"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8375" y="6437313"/>
            <a:ext cx="15748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0863" y="223838"/>
            <a:ext cx="649287"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1"/>
          <p:cNvSpPr>
            <a:spLocks noGrp="1"/>
          </p:cNvSpPr>
          <p:nvPr>
            <p:ph type="body" sz="quarter" idx="13"/>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3259904904"/>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itie only slide">
    <p:spTree>
      <p:nvGrpSpPr>
        <p:cNvPr id="1" name=""/>
        <p:cNvGrpSpPr/>
        <p:nvPr/>
      </p:nvGrpSpPr>
      <p:grpSpPr>
        <a:xfrm>
          <a:off x="0" y="0"/>
          <a:ext cx="0" cy="0"/>
          <a:chOff x="0" y="0"/>
          <a:chExt cx="0" cy="0"/>
        </a:xfrm>
      </p:grpSpPr>
      <p:sp>
        <p:nvSpPr>
          <p:cNvPr id="6" name="Title 11"/>
          <p:cNvSpPr>
            <a:spLocks noGrp="1"/>
          </p:cNvSpPr>
          <p:nvPr>
            <p:ph type="title"/>
          </p:nvPr>
        </p:nvSpPr>
        <p:spPr>
          <a:xfrm>
            <a:off x="425885" y="497304"/>
            <a:ext cx="7703507" cy="593559"/>
          </a:xfrm>
          <a:prstGeom prst="rect">
            <a:avLst/>
          </a:prstGeom>
        </p:spPr>
        <p:txBody>
          <a:bodyPr/>
          <a:lstStyle>
            <a:lvl1pPr>
              <a:defRPr sz="2400" b="1"/>
            </a:lvl1pPr>
          </a:lstStyle>
          <a:p>
            <a:r>
              <a:rPr lang="en-US" smtClean="0"/>
              <a:t>Click to edit Master title style</a:t>
            </a:r>
            <a:endParaRPr lang="en-US" dirty="0"/>
          </a:p>
        </p:txBody>
      </p:sp>
    </p:spTree>
    <p:extLst>
      <p:ext uri="{BB962C8B-B14F-4D97-AF65-F5344CB8AC3E}">
        <p14:creationId xmlns:p14="http://schemas.microsoft.com/office/powerpoint/2010/main" val="210266737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b="1" cap="all" baseline="0">
                <a:solidFill>
                  <a:srgbClr val="0063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3568" y="3620616"/>
            <a:ext cx="6400800" cy="1752600"/>
          </a:xfrm>
        </p:spPr>
        <p:txBody>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a:xfrm>
            <a:off x="8243888" y="6448425"/>
            <a:ext cx="942975" cy="365125"/>
          </a:xfrm>
          <a:prstGeom prst="rect">
            <a:avLst/>
          </a:prstGeom>
        </p:spPr>
        <p:txBody>
          <a:bodyPr/>
          <a:lstStyle>
            <a:lvl1pPr fontAlgn="auto">
              <a:spcBef>
                <a:spcPts val="0"/>
              </a:spcBef>
              <a:spcAft>
                <a:spcPts val="0"/>
              </a:spcAft>
              <a:defRPr sz="1800" b="0">
                <a:solidFill>
                  <a:srgbClr val="53565A"/>
                </a:solidFill>
                <a:latin typeface="Arial"/>
                <a:cs typeface="+mn-cs"/>
              </a:defRPr>
            </a:lvl1pPr>
          </a:lstStyle>
          <a:p>
            <a:pPr>
              <a:defRPr/>
            </a:pPr>
            <a:fld id="{1DEF95EE-845A-42E7-A2E3-EBD35DB91C02}" type="slidenum">
              <a:rPr lang="en-US"/>
              <a:pPr>
                <a:defRPr/>
              </a:pPr>
              <a:t>‹#›</a:t>
            </a:fld>
            <a:endParaRPr lang="en-US"/>
          </a:p>
        </p:txBody>
      </p:sp>
      <p:sp>
        <p:nvSpPr>
          <p:cNvPr id="5" name="Footer Placeholder 4"/>
          <p:cNvSpPr>
            <a:spLocks noGrp="1"/>
          </p:cNvSpPr>
          <p:nvPr>
            <p:ph type="ftr" sz="quarter" idx="11"/>
          </p:nvPr>
        </p:nvSpPr>
        <p:spPr>
          <a:xfrm>
            <a:off x="3124200" y="6376988"/>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rgbClr val="53565A">
                    <a:tint val="75000"/>
                  </a:srgbClr>
                </a:solidFill>
                <a:latin typeface="Arial"/>
                <a:cs typeface="+mn-cs"/>
              </a:defRPr>
            </a:lvl1pPr>
          </a:lstStyle>
          <a:p>
            <a:pPr>
              <a:defRPr/>
            </a:pPr>
            <a:endParaRPr lang="en-US"/>
          </a:p>
        </p:txBody>
      </p:sp>
    </p:spTree>
    <p:extLst>
      <p:ext uri="{BB962C8B-B14F-4D97-AF65-F5344CB8AC3E}">
        <p14:creationId xmlns:p14="http://schemas.microsoft.com/office/powerpoint/2010/main" val="1448562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5" descr="elsevier-orange-logo.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02500" y="384175"/>
            <a:ext cx="1841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2440" y="362585"/>
            <a:ext cx="7772400" cy="1080135"/>
          </a:xfrm>
          <a:prstGeom prst="rect">
            <a:avLst/>
          </a:prstGeom>
        </p:spPr>
        <p:txBody>
          <a:bodyPr/>
          <a:lstStyle>
            <a:lvl1pPr algn="l">
              <a:defRPr sz="2400" b="1">
                <a:solidFill>
                  <a:schemeClr val="tx1">
                    <a:lumMod val="90000"/>
                    <a:lumOff val="10000"/>
                  </a:schemeClr>
                </a:solidFill>
                <a:latin typeface="Helvetica"/>
                <a:cs typeface="Helvetica"/>
              </a:defRPr>
            </a:lvl1pPr>
          </a:lstStyle>
          <a:p>
            <a:r>
              <a:rPr lang="en-US" smtClean="0"/>
              <a:t>Click to edit Master title style</a:t>
            </a:r>
            <a:endParaRPr lang="en-US"/>
          </a:p>
        </p:txBody>
      </p:sp>
    </p:spTree>
    <p:extLst>
      <p:ext uri="{BB962C8B-B14F-4D97-AF65-F5344CB8AC3E}">
        <p14:creationId xmlns:p14="http://schemas.microsoft.com/office/powerpoint/2010/main" val="41809343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534400" cy="6858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33400" y="1295400"/>
            <a:ext cx="7315200" cy="4724400"/>
          </a:xfrm>
        </p:spPr>
        <p:txBody>
          <a:bodyPr/>
          <a:lstStyle/>
          <a:p>
            <a:pPr lvl="0"/>
            <a:endParaRPr lang="en-GB" noProof="0" smtClean="0"/>
          </a:p>
        </p:txBody>
      </p:sp>
      <p:sp>
        <p:nvSpPr>
          <p:cNvPr id="4" name="Rectangle 19"/>
          <p:cNvSpPr>
            <a:spLocks noGrp="1" noChangeArrowheads="1"/>
          </p:cNvSpPr>
          <p:nvPr>
            <p:ph type="ftr" sz="quarter" idx="10"/>
          </p:nvPr>
        </p:nvSpPr>
        <p:spPr>
          <a:xfrm>
            <a:off x="685800" y="6400800"/>
            <a:ext cx="5334000" cy="381000"/>
          </a:xfrm>
          <a:prstGeom prst="rect">
            <a:avLst/>
          </a:prstGeom>
        </p:spPr>
        <p:txBody>
          <a:bodyPr/>
          <a:lstStyle>
            <a:lvl1pPr fontAlgn="auto">
              <a:spcBef>
                <a:spcPts val="0"/>
              </a:spcBef>
              <a:spcAft>
                <a:spcPts val="0"/>
              </a:spcAft>
              <a:defRPr sz="1800" b="0">
                <a:solidFill>
                  <a:srgbClr val="53565A"/>
                </a:solidFill>
                <a:latin typeface="Arial"/>
                <a:cs typeface="+mn-cs"/>
              </a:defRPr>
            </a:lvl1pPr>
          </a:lstStyle>
          <a:p>
            <a:pPr>
              <a:defRPr/>
            </a:pPr>
            <a:endParaRPr lang="en-GB"/>
          </a:p>
        </p:txBody>
      </p:sp>
    </p:spTree>
    <p:extLst>
      <p:ext uri="{BB962C8B-B14F-4D97-AF65-F5344CB8AC3E}">
        <p14:creationId xmlns:p14="http://schemas.microsoft.com/office/powerpoint/2010/main" val="59289109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Slide Number Placeholder 4"/>
          <p:cNvSpPr>
            <a:spLocks noGrp="1"/>
          </p:cNvSpPr>
          <p:nvPr>
            <p:ph type="sldNum" sz="quarter" idx="10"/>
          </p:nvPr>
        </p:nvSpPr>
        <p:spPr>
          <a:xfrm>
            <a:off x="1116013" y="6356350"/>
            <a:ext cx="503237" cy="365125"/>
          </a:xfrm>
          <a:prstGeom prst="rect">
            <a:avLst/>
          </a:prstGeom>
        </p:spPr>
        <p:txBody>
          <a:bodyPr/>
          <a:lstStyle>
            <a:lvl1pPr fontAlgn="auto">
              <a:spcBef>
                <a:spcPts val="0"/>
              </a:spcBef>
              <a:spcAft>
                <a:spcPts val="0"/>
              </a:spcAft>
              <a:defRPr sz="1800" b="0">
                <a:solidFill>
                  <a:srgbClr val="53565A"/>
                </a:solidFill>
                <a:latin typeface="Arial"/>
                <a:cs typeface="+mn-cs"/>
              </a:defRPr>
            </a:lvl1pPr>
          </a:lstStyle>
          <a:p>
            <a:pPr>
              <a:defRPr/>
            </a:pPr>
            <a:fld id="{E7A3327F-9731-4867-AF70-6CABED219398}" type="slidenum">
              <a:rPr lang="en-GB"/>
              <a:pPr>
                <a:defRPr/>
              </a:pPr>
              <a:t>‹#›</a:t>
            </a:fld>
            <a:endParaRPr lang="en-GB"/>
          </a:p>
        </p:txBody>
      </p:sp>
    </p:spTree>
    <p:extLst>
      <p:ext uri="{BB962C8B-B14F-4D97-AF65-F5344CB8AC3E}">
        <p14:creationId xmlns:p14="http://schemas.microsoft.com/office/powerpoint/2010/main" val="360647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199" y="705204"/>
            <a:ext cx="8269613" cy="418645"/>
          </a:xfrm>
          <a:prstGeom prst="rect">
            <a:avLst/>
          </a:prstGeom>
        </p:spPr>
        <p:txBody>
          <a:bodyPr rtlCol="0">
            <a:noAutofit/>
          </a:bodyPr>
          <a:lstStyle>
            <a:lvl1pPr>
              <a:defRPr b="1"/>
            </a:lvl1pPr>
          </a:lstStyle>
          <a:p>
            <a:r>
              <a:rPr lang="en-US" dirty="0" smtClean="0"/>
              <a:t>Title of Slide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4185132477"/>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7" name="Title 1"/>
          <p:cNvSpPr>
            <a:spLocks noGrp="1"/>
          </p:cNvSpPr>
          <p:nvPr>
            <p:ph type="title"/>
          </p:nvPr>
        </p:nvSpPr>
        <p:spPr>
          <a:xfrm>
            <a:off x="228600" y="299250"/>
            <a:ext cx="8686800" cy="850106"/>
          </a:xfrm>
        </p:spPr>
        <p:txBody>
          <a:bodyPr lIns="0" tIns="0" rIns="0" bIns="0"/>
          <a:lstStyle>
            <a:lvl1pPr>
              <a:defRPr sz="2800"/>
            </a:lvl1pPr>
          </a:lstStyle>
          <a:p>
            <a:r>
              <a:rPr lang="en-US" dirty="0" smtClean="0"/>
              <a:t>Click to edit Master title style</a:t>
            </a:r>
            <a:endParaRPr lang="en-US" dirty="0"/>
          </a:p>
        </p:txBody>
      </p:sp>
      <p:sp>
        <p:nvSpPr>
          <p:cNvPr id="3" name="Date Placeholder 10"/>
          <p:cNvSpPr>
            <a:spLocks noGrp="1"/>
          </p:cNvSpPr>
          <p:nvPr>
            <p:ph type="dt" sz="half" idx="10"/>
          </p:nvPr>
        </p:nvSpPr>
        <p:spPr>
          <a:xfrm>
            <a:off x="457200" y="6356350"/>
            <a:ext cx="2133600" cy="365125"/>
          </a:xfrm>
          <a:prstGeom prst="rect">
            <a:avLst/>
          </a:prstGeom>
        </p:spPr>
        <p:txBody>
          <a:bodyPr/>
          <a:lstStyle>
            <a:lvl1pPr>
              <a:defRPr sz="1800" b="0">
                <a:solidFill>
                  <a:srgbClr val="53565A"/>
                </a:solidFill>
                <a:latin typeface="Arial"/>
                <a:cs typeface="+mn-cs"/>
              </a:defRPr>
            </a:lvl1pPr>
          </a:lstStyle>
          <a:p>
            <a:pPr>
              <a:defRPr/>
            </a:pPr>
            <a:fld id="{542B3022-11C4-4D68-A98A-41B7D72A96DA}" type="datetime1">
              <a:rPr lang="en-US"/>
              <a:pPr>
                <a:defRPr/>
              </a:pPr>
              <a:t>11/9/2018</a:t>
            </a:fld>
            <a:endParaRPr lang="en-US" dirty="0"/>
          </a:p>
        </p:txBody>
      </p:sp>
      <p:sp>
        <p:nvSpPr>
          <p:cNvPr id="4" name="Footer Placeholder 11"/>
          <p:cNvSpPr>
            <a:spLocks noGrp="1"/>
          </p:cNvSpPr>
          <p:nvPr>
            <p:ph type="ftr" sz="quarter" idx="11"/>
          </p:nvPr>
        </p:nvSpPr>
        <p:spPr>
          <a:xfrm>
            <a:off x="3124200" y="6356350"/>
            <a:ext cx="2895600" cy="365125"/>
          </a:xfrm>
          <a:prstGeom prst="rect">
            <a:avLst/>
          </a:prstGeom>
        </p:spPr>
        <p:txBody>
          <a:bodyPr/>
          <a:lstStyle>
            <a:lvl1pPr>
              <a:defRPr sz="1800" b="0">
                <a:solidFill>
                  <a:srgbClr val="53565A"/>
                </a:solidFill>
                <a:latin typeface="Arial"/>
                <a:cs typeface="+mn-cs"/>
              </a:defRPr>
            </a:lvl1pPr>
          </a:lstStyle>
          <a:p>
            <a:pPr>
              <a:defRPr/>
            </a:pPr>
            <a:endParaRPr lang="en-US"/>
          </a:p>
        </p:txBody>
      </p:sp>
      <p:sp>
        <p:nvSpPr>
          <p:cNvPr id="5" name="Slide Number Placeholder 12"/>
          <p:cNvSpPr>
            <a:spLocks noGrp="1"/>
          </p:cNvSpPr>
          <p:nvPr>
            <p:ph type="sldNum" sz="quarter" idx="12"/>
          </p:nvPr>
        </p:nvSpPr>
        <p:spPr>
          <a:xfrm>
            <a:off x="8548688" y="60325"/>
            <a:ext cx="457200" cy="328613"/>
          </a:xfrm>
          <a:prstGeom prst="rect">
            <a:avLst/>
          </a:prstGeom>
        </p:spPr>
        <p:txBody>
          <a:bodyPr/>
          <a:lstStyle>
            <a:lvl1pPr>
              <a:defRPr sz="1800" b="0">
                <a:solidFill>
                  <a:srgbClr val="FFFFFF"/>
                </a:solidFill>
                <a:latin typeface="Arial"/>
                <a:cs typeface="+mn-cs"/>
              </a:defRPr>
            </a:lvl1pPr>
          </a:lstStyle>
          <a:p>
            <a:pPr>
              <a:defRPr/>
            </a:pPr>
            <a:fld id="{BCC729E6-5DF2-4A07-BD87-57B4732334E9}" type="slidenum">
              <a:rPr lang="en-US"/>
              <a:pPr>
                <a:defRPr/>
              </a:pPr>
              <a:t>‹#›</a:t>
            </a:fld>
            <a:endParaRPr lang="en-US" dirty="0"/>
          </a:p>
        </p:txBody>
      </p:sp>
    </p:spTree>
    <p:extLst>
      <p:ext uri="{BB962C8B-B14F-4D97-AF65-F5344CB8AC3E}">
        <p14:creationId xmlns:p14="http://schemas.microsoft.com/office/powerpoint/2010/main" val="109245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3" name="Rectangle 2"/>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6924675"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2675" y="2659063"/>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8375" y="6437313"/>
            <a:ext cx="15748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0863" y="223838"/>
            <a:ext cx="649287"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1"/>
          <p:cNvSpPr>
            <a:spLocks noGrp="1"/>
          </p:cNvSpPr>
          <p:nvPr>
            <p:ph type="body" sz="quarter" idx="13"/>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582906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3" name="Rectangle 2"/>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4" name="Picture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2600" y="1049338"/>
            <a:ext cx="2303463"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1"/>
          <p:cNvSpPr txBox="1">
            <a:spLocks noChangeArrowheads="1"/>
          </p:cNvSpPr>
          <p:nvPr/>
        </p:nvSpPr>
        <p:spPr bwMode="auto">
          <a:xfrm>
            <a:off x="300038" y="6321425"/>
            <a:ext cx="4089400" cy="307975"/>
          </a:xfrm>
          <a:prstGeom prst="rect">
            <a:avLst/>
          </a:prstGeom>
          <a:noFill/>
          <a:ln>
            <a:noFill/>
          </a:ln>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r>
              <a:rPr lang="en-US" sz="1400" b="0" dirty="0" smtClean="0">
                <a:solidFill>
                  <a:srgbClr val="FF8200"/>
                </a:solidFill>
                <a:latin typeface="NexusSansOT" pitchFamily="-104" charset="0"/>
                <a:cs typeface="+mn-cs"/>
              </a:rPr>
              <a:t>www.elsevier.com/research-intelligence</a:t>
            </a:r>
            <a:endParaRPr lang="en-US" sz="1400" b="0" dirty="0">
              <a:solidFill>
                <a:srgbClr val="53565A"/>
              </a:solidFill>
              <a:latin typeface="NexusSansOT" pitchFamily="-104" charset="0"/>
              <a:cs typeface="+mn-cs"/>
            </a:endParaRPr>
          </a:p>
        </p:txBody>
      </p:sp>
      <p:sp>
        <p:nvSpPr>
          <p:cNvPr id="6" name="Rectangle 5"/>
          <p:cNvSpPr/>
          <p:nvPr/>
        </p:nvSpPr>
        <p:spPr>
          <a:xfrm>
            <a:off x="6794500" y="1049338"/>
            <a:ext cx="2368550"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7" name="Rectangle 6"/>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8"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185988"/>
            <a:ext cx="34528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21"/>
          <p:cNvSpPr>
            <a:spLocks noGrp="1"/>
          </p:cNvSpPr>
          <p:nvPr>
            <p:ph type="body" sz="quarter" idx="13"/>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350276863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tion Header 5">
    <p:spTree>
      <p:nvGrpSpPr>
        <p:cNvPr id="1" name=""/>
        <p:cNvGrpSpPr/>
        <p:nvPr/>
      </p:nvGrpSpPr>
      <p:grpSpPr>
        <a:xfrm>
          <a:off x="0" y="0"/>
          <a:ext cx="0" cy="0"/>
          <a:chOff x="0" y="0"/>
          <a:chExt cx="0" cy="0"/>
        </a:xfrm>
      </p:grpSpPr>
      <p:sp>
        <p:nvSpPr>
          <p:cNvPr id="3" name="Rectangle 2"/>
          <p:cNvSpPr/>
          <p:nvPr/>
        </p:nvSpPr>
        <p:spPr>
          <a:xfrm>
            <a:off x="0" y="-7938"/>
            <a:ext cx="9144000" cy="39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4" name="Rectangle 3"/>
          <p:cNvSpPr/>
          <p:nvPr/>
        </p:nvSpPr>
        <p:spPr>
          <a:xfrm>
            <a:off x="0" y="265906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2659063"/>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8375" y="6437313"/>
            <a:ext cx="15748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0863" y="223838"/>
            <a:ext cx="649287"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1"/>
          <p:cNvSpPr>
            <a:spLocks noGrp="1"/>
          </p:cNvSpPr>
          <p:nvPr>
            <p:ph type="body" sz="quarter" idx="13"/>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60382685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1.jpe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theme" Target="../theme/theme3.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image" Target="../media/image1.jpe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header.jpg"/>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0" y="0"/>
            <a:ext cx="91440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04850"/>
            <a:ext cx="82375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of Slide</a:t>
            </a:r>
          </a:p>
        </p:txBody>
      </p:sp>
      <p:sp>
        <p:nvSpPr>
          <p:cNvPr id="14" name="Text Placeholder 8"/>
          <p:cNvSpPr>
            <a:spLocks noGrp="1"/>
          </p:cNvSpPr>
          <p:nvPr>
            <p:ph type="body" idx="1"/>
          </p:nvPr>
        </p:nvSpPr>
        <p:spPr>
          <a:xfrm>
            <a:off x="457200" y="1500188"/>
            <a:ext cx="8237538" cy="489743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sp>
        <p:nvSpPr>
          <p:cNvPr id="2053" name="TextBox 7"/>
          <p:cNvSpPr txBox="1">
            <a:spLocks noChangeArrowheads="1"/>
          </p:cNvSpPr>
          <p:nvPr/>
        </p:nvSpPr>
        <p:spPr bwMode="auto">
          <a:xfrm>
            <a:off x="8316913" y="85725"/>
            <a:ext cx="592137" cy="200025"/>
          </a:xfrm>
          <a:prstGeom prst="rect">
            <a:avLst/>
          </a:prstGeom>
          <a:noFill/>
          <a:ln>
            <a:noFill/>
          </a:ln>
          <a:extLst/>
        </p:spPr>
        <p:txBody>
          <a:bodyP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lgn="r" eaLnBrk="1" hangingPunct="1">
              <a:defRPr/>
            </a:pPr>
            <a:r>
              <a:rPr lang="en-US" altLang="en-US" sz="700" smtClean="0">
                <a:solidFill>
                  <a:srgbClr val="FFFFFF"/>
                </a:solidFill>
                <a:latin typeface="Arial" pitchFamily="34" charset="0"/>
              </a:rPr>
              <a:t>|     </a:t>
            </a:r>
            <a:fld id="{4945C1BA-DC1C-4D22-B6CB-CB5027EBAC42}" type="slidenum">
              <a:rPr lang="en-US" altLang="en-US" sz="700" smtClean="0">
                <a:solidFill>
                  <a:srgbClr val="FFFFFF"/>
                </a:solidFill>
                <a:latin typeface="Arial" pitchFamily="34" charset="0"/>
              </a:rPr>
              <a:pPr algn="r" eaLnBrk="1" hangingPunct="1">
                <a:defRPr/>
              </a:pPr>
              <a:t>‹#›</a:t>
            </a:fld>
            <a:endParaRPr lang="en-US" altLang="en-US" sz="700" smtClean="0">
              <a:solidFill>
                <a:srgbClr val="FFFFFF"/>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5440" r:id="rId1"/>
    <p:sldLayoutId id="2147485428" r:id="rId2"/>
    <p:sldLayoutId id="2147485429" r:id="rId3"/>
    <p:sldLayoutId id="2147485430" r:id="rId4"/>
    <p:sldLayoutId id="2147485441" r:id="rId5"/>
    <p:sldLayoutId id="2147485431" r:id="rId6"/>
    <p:sldLayoutId id="2147485442" r:id="rId7"/>
    <p:sldLayoutId id="2147485443" r:id="rId8"/>
    <p:sldLayoutId id="2147485445" r:id="rId9"/>
    <p:sldLayoutId id="2147485446" r:id="rId10"/>
    <p:sldLayoutId id="2147485447" r:id="rId11"/>
    <p:sldLayoutId id="2147485448" r:id="rId12"/>
    <p:sldLayoutId id="2147485449" r:id="rId13"/>
    <p:sldLayoutId id="2147485451" r:id="rId14"/>
    <p:sldLayoutId id="2147485484" r:id="rId15"/>
    <p:sldLayoutId id="2147485485" r:id="rId16"/>
    <p:sldLayoutId id="2147485486" r:id="rId17"/>
    <p:sldLayoutId id="2147485487" r:id="rId18"/>
    <p:sldLayoutId id="2147485496" r:id="rId19"/>
    <p:sldLayoutId id="2147485501" r:id="rId20"/>
    <p:sldLayoutId id="2147485502" r:id="rId21"/>
    <p:sldLayoutId id="2147485503" r:id="rId22"/>
    <p:sldLayoutId id="2147485504" r:id="rId23"/>
    <p:sldLayoutId id="2147485505" r:id="rId24"/>
  </p:sldLayoutIdLst>
  <p:transition spd="med">
    <p:fade/>
  </p:transition>
  <p:txStyles>
    <p:titleStyle>
      <a:lvl1pPr algn="l" defTabSz="457200" rtl="0" eaLnBrk="0" fontAlgn="base" hangingPunct="0">
        <a:spcBef>
          <a:spcPct val="0"/>
        </a:spcBef>
        <a:spcAft>
          <a:spcPct val="0"/>
        </a:spcAft>
        <a:defRPr sz="2400" b="1" kern="1200">
          <a:solidFill>
            <a:schemeClr val="accent1"/>
          </a:solidFill>
          <a:latin typeface="Arial Bold"/>
          <a:ea typeface="Arial Bold" pitchFamily="34" charset="0"/>
          <a:cs typeface="Arial Bold"/>
        </a:defRPr>
      </a:lvl1pPr>
      <a:lvl2pPr algn="l" defTabSz="457200" rtl="0" eaLnBrk="0" fontAlgn="base" hangingPunct="0">
        <a:spcBef>
          <a:spcPct val="0"/>
        </a:spcBef>
        <a:spcAft>
          <a:spcPct val="0"/>
        </a:spcAft>
        <a:defRPr sz="2400" b="1">
          <a:solidFill>
            <a:schemeClr val="accent1"/>
          </a:solidFill>
          <a:latin typeface="Arial Bold" pitchFamily="34" charset="0"/>
          <a:ea typeface="Arial Bold" pitchFamily="34" charset="0"/>
          <a:cs typeface="Arial Bold" pitchFamily="34" charset="0"/>
        </a:defRPr>
      </a:lvl2pPr>
      <a:lvl3pPr algn="l" defTabSz="457200" rtl="0" eaLnBrk="0" fontAlgn="base" hangingPunct="0">
        <a:spcBef>
          <a:spcPct val="0"/>
        </a:spcBef>
        <a:spcAft>
          <a:spcPct val="0"/>
        </a:spcAft>
        <a:defRPr sz="2400" b="1">
          <a:solidFill>
            <a:schemeClr val="accent1"/>
          </a:solidFill>
          <a:latin typeface="Arial Bold" pitchFamily="34" charset="0"/>
          <a:ea typeface="Arial Bold" pitchFamily="34" charset="0"/>
          <a:cs typeface="Arial Bold" pitchFamily="34" charset="0"/>
        </a:defRPr>
      </a:lvl3pPr>
      <a:lvl4pPr algn="l" defTabSz="457200" rtl="0" eaLnBrk="0" fontAlgn="base" hangingPunct="0">
        <a:spcBef>
          <a:spcPct val="0"/>
        </a:spcBef>
        <a:spcAft>
          <a:spcPct val="0"/>
        </a:spcAft>
        <a:defRPr sz="2400" b="1">
          <a:solidFill>
            <a:schemeClr val="accent1"/>
          </a:solidFill>
          <a:latin typeface="Arial Bold" pitchFamily="34" charset="0"/>
          <a:ea typeface="Arial Bold" pitchFamily="34" charset="0"/>
          <a:cs typeface="Arial Bold" pitchFamily="34" charset="0"/>
        </a:defRPr>
      </a:lvl4pPr>
      <a:lvl5pPr algn="l" defTabSz="457200" rtl="0" eaLnBrk="0" fontAlgn="base" hangingPunct="0">
        <a:spcBef>
          <a:spcPct val="0"/>
        </a:spcBef>
        <a:spcAft>
          <a:spcPct val="0"/>
        </a:spcAft>
        <a:defRPr sz="2400" b="1">
          <a:solidFill>
            <a:schemeClr val="accent1"/>
          </a:solidFill>
          <a:latin typeface="Arial Bold" pitchFamily="34" charset="0"/>
          <a:ea typeface="Arial Bold" pitchFamily="34" charset="0"/>
          <a:cs typeface="Arial Bold" pitchFamily="34" charset="0"/>
        </a:defRPr>
      </a:lvl5pPr>
      <a:lvl6pPr marL="457200" algn="l" defTabSz="457200" rtl="0" fontAlgn="base">
        <a:spcBef>
          <a:spcPct val="0"/>
        </a:spcBef>
        <a:spcAft>
          <a:spcPct val="0"/>
        </a:spcAft>
        <a:defRPr sz="2400" b="1">
          <a:solidFill>
            <a:schemeClr val="accent1"/>
          </a:solidFill>
          <a:latin typeface="Arial Bold" pitchFamily="34" charset="0"/>
          <a:cs typeface="Arial Bold" pitchFamily="34" charset="0"/>
        </a:defRPr>
      </a:lvl6pPr>
      <a:lvl7pPr marL="914400" algn="l" defTabSz="457200" rtl="0" fontAlgn="base">
        <a:spcBef>
          <a:spcPct val="0"/>
        </a:spcBef>
        <a:spcAft>
          <a:spcPct val="0"/>
        </a:spcAft>
        <a:defRPr sz="2400" b="1">
          <a:solidFill>
            <a:schemeClr val="accent1"/>
          </a:solidFill>
          <a:latin typeface="Arial Bold" pitchFamily="34" charset="0"/>
          <a:cs typeface="Arial Bold" pitchFamily="34" charset="0"/>
        </a:defRPr>
      </a:lvl7pPr>
      <a:lvl8pPr marL="1371600" algn="l" defTabSz="457200" rtl="0" fontAlgn="base">
        <a:spcBef>
          <a:spcPct val="0"/>
        </a:spcBef>
        <a:spcAft>
          <a:spcPct val="0"/>
        </a:spcAft>
        <a:defRPr sz="2400" b="1">
          <a:solidFill>
            <a:schemeClr val="accent1"/>
          </a:solidFill>
          <a:latin typeface="Arial Bold" pitchFamily="34" charset="0"/>
          <a:cs typeface="Arial Bold" pitchFamily="34" charset="0"/>
        </a:defRPr>
      </a:lvl8pPr>
      <a:lvl9pPr marL="1828800" algn="l" defTabSz="457200" rtl="0" fontAlgn="base">
        <a:spcBef>
          <a:spcPct val="0"/>
        </a:spcBef>
        <a:spcAft>
          <a:spcPct val="0"/>
        </a:spcAft>
        <a:defRPr sz="2400" b="1">
          <a:solidFill>
            <a:schemeClr val="accent1"/>
          </a:solidFill>
          <a:latin typeface="Arial Bold" pitchFamily="34" charset="0"/>
          <a:cs typeface="Arial Bold" pitchFamily="34" charset="0"/>
        </a:defRPr>
      </a:lvl9pPr>
    </p:titleStyle>
    <p:bodyStyle>
      <a:lvl1pPr marL="342900" indent="-255588" algn="l" defTabSz="457200" rtl="0" eaLnBrk="0" fontAlgn="base" hangingPunct="0">
        <a:spcBef>
          <a:spcPct val="20000"/>
        </a:spcBef>
        <a:spcAft>
          <a:spcPct val="0"/>
        </a:spcAft>
        <a:buFont typeface="Arial" pitchFamily="34" charset="0"/>
        <a:buChar char="•"/>
        <a:defRPr sz="2000" kern="1200">
          <a:solidFill>
            <a:srgbClr val="53565A"/>
          </a:solidFill>
          <a:latin typeface="Arial"/>
          <a:ea typeface="+mn-ea"/>
          <a:cs typeface="Arial"/>
        </a:defRPr>
      </a:lvl1pPr>
      <a:lvl2pPr marL="742950" indent="-285750" algn="l" defTabSz="457200" rtl="0" eaLnBrk="0" fontAlgn="base" hangingPunct="0">
        <a:spcBef>
          <a:spcPct val="20000"/>
        </a:spcBef>
        <a:spcAft>
          <a:spcPct val="0"/>
        </a:spcAft>
        <a:buSzPct val="80000"/>
        <a:buFont typeface="Arial" pitchFamily="34" charset="0"/>
        <a:buChar char="-"/>
        <a:defRPr kern="1200">
          <a:solidFill>
            <a:srgbClr val="53565A"/>
          </a:solidFill>
          <a:latin typeface="Arial"/>
          <a:ea typeface="+mn-ea"/>
          <a:cs typeface="Arial" pitchFamily="34" charset="0"/>
        </a:defRPr>
      </a:lvl2pPr>
      <a:lvl3pPr marL="11430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3pPr>
      <a:lvl4pPr marL="16002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4pPr>
      <a:lvl5pPr marL="20574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header.jp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0" y="0"/>
            <a:ext cx="91440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704850"/>
            <a:ext cx="82375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of Slide</a:t>
            </a:r>
          </a:p>
        </p:txBody>
      </p:sp>
      <p:sp>
        <p:nvSpPr>
          <p:cNvPr id="14" name="Text Placeholder 8"/>
          <p:cNvSpPr>
            <a:spLocks noGrp="1"/>
          </p:cNvSpPr>
          <p:nvPr>
            <p:ph type="body" idx="1"/>
          </p:nvPr>
        </p:nvSpPr>
        <p:spPr>
          <a:xfrm>
            <a:off x="457200" y="1500188"/>
            <a:ext cx="8237538" cy="489743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sp>
        <p:nvSpPr>
          <p:cNvPr id="2053" name="TextBox 7"/>
          <p:cNvSpPr txBox="1">
            <a:spLocks noChangeArrowheads="1"/>
          </p:cNvSpPr>
          <p:nvPr/>
        </p:nvSpPr>
        <p:spPr bwMode="auto">
          <a:xfrm>
            <a:off x="8316913" y="85725"/>
            <a:ext cx="592137" cy="200025"/>
          </a:xfrm>
          <a:prstGeom prst="rect">
            <a:avLst/>
          </a:prstGeom>
          <a:noFill/>
          <a:ln>
            <a:noFill/>
          </a:ln>
          <a:extLst/>
        </p:spPr>
        <p:txBody>
          <a:bodyP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lgn="r" eaLnBrk="1" hangingPunct="1">
              <a:defRPr/>
            </a:pPr>
            <a:r>
              <a:rPr lang="en-US" altLang="en-US" sz="700" smtClean="0">
                <a:solidFill>
                  <a:srgbClr val="FFFFFF"/>
                </a:solidFill>
                <a:latin typeface="Arial" pitchFamily="34" charset="0"/>
              </a:rPr>
              <a:t>|     </a:t>
            </a:r>
            <a:fld id="{4BBA153B-F30E-4EF6-8BC3-A2E8FC6E4088}" type="slidenum">
              <a:rPr lang="en-US" altLang="en-US" sz="700" smtClean="0">
                <a:solidFill>
                  <a:srgbClr val="FFFFFF"/>
                </a:solidFill>
                <a:latin typeface="Arial" pitchFamily="34" charset="0"/>
              </a:rPr>
              <a:pPr algn="r" eaLnBrk="1" hangingPunct="1">
                <a:defRPr/>
              </a:pPr>
              <a:t>‹#›</a:t>
            </a:fld>
            <a:endParaRPr lang="en-US" altLang="en-US" sz="700" smtClean="0">
              <a:solidFill>
                <a:srgbClr val="FFFFFF"/>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5453" r:id="rId1"/>
    <p:sldLayoutId id="2147485432" r:id="rId2"/>
    <p:sldLayoutId id="2147485433" r:id="rId3"/>
    <p:sldLayoutId id="2147485434" r:id="rId4"/>
    <p:sldLayoutId id="2147485454" r:id="rId5"/>
    <p:sldLayoutId id="2147485435" r:id="rId6"/>
    <p:sldLayoutId id="2147485455" r:id="rId7"/>
    <p:sldLayoutId id="2147485456" r:id="rId8"/>
    <p:sldLayoutId id="2147485457" r:id="rId9"/>
    <p:sldLayoutId id="2147485458" r:id="rId10"/>
    <p:sldLayoutId id="2147485459" r:id="rId11"/>
    <p:sldLayoutId id="2147485460" r:id="rId12"/>
    <p:sldLayoutId id="2147485461" r:id="rId13"/>
    <p:sldLayoutId id="2147485462" r:id="rId14"/>
    <p:sldLayoutId id="2147485463" r:id="rId15"/>
    <p:sldLayoutId id="2147485464" r:id="rId16"/>
    <p:sldLayoutId id="2147485465" r:id="rId17"/>
    <p:sldLayoutId id="2147485466" r:id="rId18"/>
    <p:sldLayoutId id="2147485467" r:id="rId19"/>
  </p:sldLayoutIdLst>
  <p:transition spd="med">
    <p:fade/>
  </p:transition>
  <p:txStyles>
    <p:titleStyle>
      <a:lvl1pPr algn="l" defTabSz="457200" rtl="0" eaLnBrk="0" fontAlgn="base" hangingPunct="0">
        <a:spcBef>
          <a:spcPct val="0"/>
        </a:spcBef>
        <a:spcAft>
          <a:spcPct val="0"/>
        </a:spcAft>
        <a:defRPr sz="2400" b="1" kern="1200">
          <a:solidFill>
            <a:schemeClr val="accent1"/>
          </a:solidFill>
          <a:latin typeface="Arial Bold"/>
          <a:ea typeface="Arial Bold" pitchFamily="34" charset="0"/>
          <a:cs typeface="Arial Bold"/>
        </a:defRPr>
      </a:lvl1pPr>
      <a:lvl2pPr algn="l" defTabSz="457200" rtl="0" eaLnBrk="0" fontAlgn="base" hangingPunct="0">
        <a:spcBef>
          <a:spcPct val="0"/>
        </a:spcBef>
        <a:spcAft>
          <a:spcPct val="0"/>
        </a:spcAft>
        <a:defRPr sz="2400" b="1">
          <a:solidFill>
            <a:schemeClr val="accent1"/>
          </a:solidFill>
          <a:latin typeface="Arial Bold" pitchFamily="34" charset="0"/>
          <a:ea typeface="Arial Bold" pitchFamily="34" charset="0"/>
          <a:cs typeface="Arial Bold" pitchFamily="34" charset="0"/>
        </a:defRPr>
      </a:lvl2pPr>
      <a:lvl3pPr algn="l" defTabSz="457200" rtl="0" eaLnBrk="0" fontAlgn="base" hangingPunct="0">
        <a:spcBef>
          <a:spcPct val="0"/>
        </a:spcBef>
        <a:spcAft>
          <a:spcPct val="0"/>
        </a:spcAft>
        <a:defRPr sz="2400" b="1">
          <a:solidFill>
            <a:schemeClr val="accent1"/>
          </a:solidFill>
          <a:latin typeface="Arial Bold" pitchFamily="34" charset="0"/>
          <a:ea typeface="Arial Bold" pitchFamily="34" charset="0"/>
          <a:cs typeface="Arial Bold" pitchFamily="34" charset="0"/>
        </a:defRPr>
      </a:lvl3pPr>
      <a:lvl4pPr algn="l" defTabSz="457200" rtl="0" eaLnBrk="0" fontAlgn="base" hangingPunct="0">
        <a:spcBef>
          <a:spcPct val="0"/>
        </a:spcBef>
        <a:spcAft>
          <a:spcPct val="0"/>
        </a:spcAft>
        <a:defRPr sz="2400" b="1">
          <a:solidFill>
            <a:schemeClr val="accent1"/>
          </a:solidFill>
          <a:latin typeface="Arial Bold" pitchFamily="34" charset="0"/>
          <a:ea typeface="Arial Bold" pitchFamily="34" charset="0"/>
          <a:cs typeface="Arial Bold" pitchFamily="34" charset="0"/>
        </a:defRPr>
      </a:lvl4pPr>
      <a:lvl5pPr algn="l" defTabSz="457200" rtl="0" eaLnBrk="0" fontAlgn="base" hangingPunct="0">
        <a:spcBef>
          <a:spcPct val="0"/>
        </a:spcBef>
        <a:spcAft>
          <a:spcPct val="0"/>
        </a:spcAft>
        <a:defRPr sz="2400" b="1">
          <a:solidFill>
            <a:schemeClr val="accent1"/>
          </a:solidFill>
          <a:latin typeface="Arial Bold" pitchFamily="34" charset="0"/>
          <a:ea typeface="Arial Bold" pitchFamily="34" charset="0"/>
          <a:cs typeface="Arial Bold" pitchFamily="34" charset="0"/>
        </a:defRPr>
      </a:lvl5pPr>
      <a:lvl6pPr marL="457200" algn="l" defTabSz="457200" rtl="0" fontAlgn="base">
        <a:spcBef>
          <a:spcPct val="0"/>
        </a:spcBef>
        <a:spcAft>
          <a:spcPct val="0"/>
        </a:spcAft>
        <a:defRPr sz="2400" b="1">
          <a:solidFill>
            <a:schemeClr val="accent1"/>
          </a:solidFill>
          <a:latin typeface="Arial Bold" pitchFamily="34" charset="0"/>
          <a:cs typeface="Arial Bold" pitchFamily="34" charset="0"/>
        </a:defRPr>
      </a:lvl6pPr>
      <a:lvl7pPr marL="914400" algn="l" defTabSz="457200" rtl="0" fontAlgn="base">
        <a:spcBef>
          <a:spcPct val="0"/>
        </a:spcBef>
        <a:spcAft>
          <a:spcPct val="0"/>
        </a:spcAft>
        <a:defRPr sz="2400" b="1">
          <a:solidFill>
            <a:schemeClr val="accent1"/>
          </a:solidFill>
          <a:latin typeface="Arial Bold" pitchFamily="34" charset="0"/>
          <a:cs typeface="Arial Bold" pitchFamily="34" charset="0"/>
        </a:defRPr>
      </a:lvl7pPr>
      <a:lvl8pPr marL="1371600" algn="l" defTabSz="457200" rtl="0" fontAlgn="base">
        <a:spcBef>
          <a:spcPct val="0"/>
        </a:spcBef>
        <a:spcAft>
          <a:spcPct val="0"/>
        </a:spcAft>
        <a:defRPr sz="2400" b="1">
          <a:solidFill>
            <a:schemeClr val="accent1"/>
          </a:solidFill>
          <a:latin typeface="Arial Bold" pitchFamily="34" charset="0"/>
          <a:cs typeface="Arial Bold" pitchFamily="34" charset="0"/>
        </a:defRPr>
      </a:lvl8pPr>
      <a:lvl9pPr marL="1828800" algn="l" defTabSz="457200" rtl="0" fontAlgn="base">
        <a:spcBef>
          <a:spcPct val="0"/>
        </a:spcBef>
        <a:spcAft>
          <a:spcPct val="0"/>
        </a:spcAft>
        <a:defRPr sz="2400" b="1">
          <a:solidFill>
            <a:schemeClr val="accent1"/>
          </a:solidFill>
          <a:latin typeface="Arial Bold" pitchFamily="34" charset="0"/>
          <a:cs typeface="Arial Bold" pitchFamily="34" charset="0"/>
        </a:defRPr>
      </a:lvl9pPr>
    </p:titleStyle>
    <p:bodyStyle>
      <a:lvl1pPr marL="342900" indent="-255588" algn="l" defTabSz="457200" rtl="0" eaLnBrk="0" fontAlgn="base" hangingPunct="0">
        <a:spcBef>
          <a:spcPct val="20000"/>
        </a:spcBef>
        <a:spcAft>
          <a:spcPct val="0"/>
        </a:spcAft>
        <a:buFont typeface="Arial" pitchFamily="34" charset="0"/>
        <a:buChar char="•"/>
        <a:defRPr sz="2000" kern="1200">
          <a:solidFill>
            <a:srgbClr val="53565A"/>
          </a:solidFill>
          <a:latin typeface="Arial"/>
          <a:ea typeface="+mn-ea"/>
          <a:cs typeface="Arial"/>
        </a:defRPr>
      </a:lvl1pPr>
      <a:lvl2pPr marL="742950" indent="-285750" algn="l" defTabSz="457200" rtl="0" eaLnBrk="0" fontAlgn="base" hangingPunct="0">
        <a:spcBef>
          <a:spcPct val="20000"/>
        </a:spcBef>
        <a:spcAft>
          <a:spcPct val="0"/>
        </a:spcAft>
        <a:buSzPct val="80000"/>
        <a:buFont typeface="Arial" pitchFamily="34" charset="0"/>
        <a:buChar char="-"/>
        <a:defRPr kern="1200">
          <a:solidFill>
            <a:srgbClr val="53565A"/>
          </a:solidFill>
          <a:latin typeface="Arial"/>
          <a:ea typeface="+mn-ea"/>
          <a:cs typeface="Arial" pitchFamily="34" charset="0"/>
        </a:defRPr>
      </a:lvl2pPr>
      <a:lvl3pPr marL="11430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3pPr>
      <a:lvl4pPr marL="16002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4pPr>
      <a:lvl5pPr marL="20574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8" descr="header.jp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0"/>
            <a:ext cx="91440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704850"/>
            <a:ext cx="82375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Title of Slide</a:t>
            </a:r>
          </a:p>
        </p:txBody>
      </p:sp>
      <p:sp>
        <p:nvSpPr>
          <p:cNvPr id="14" name="Text Placeholder 8"/>
          <p:cNvSpPr>
            <a:spLocks noGrp="1"/>
          </p:cNvSpPr>
          <p:nvPr>
            <p:ph type="body" idx="1"/>
          </p:nvPr>
        </p:nvSpPr>
        <p:spPr>
          <a:xfrm>
            <a:off x="457200" y="1500188"/>
            <a:ext cx="8237538" cy="489743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sp>
        <p:nvSpPr>
          <p:cNvPr id="3077" name="TextBox 7"/>
          <p:cNvSpPr txBox="1">
            <a:spLocks noChangeArrowheads="1"/>
          </p:cNvSpPr>
          <p:nvPr/>
        </p:nvSpPr>
        <p:spPr bwMode="auto">
          <a:xfrm>
            <a:off x="8316913" y="85725"/>
            <a:ext cx="592137" cy="200025"/>
          </a:xfrm>
          <a:prstGeom prst="rect">
            <a:avLst/>
          </a:prstGeom>
          <a:noFill/>
          <a:ln>
            <a:noFill/>
          </a:ln>
          <a:extLst/>
        </p:spPr>
        <p:txBody>
          <a:bodyP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lgn="r" eaLnBrk="1" hangingPunct="1">
              <a:defRPr/>
            </a:pPr>
            <a:r>
              <a:rPr lang="en-US" altLang="en-US" sz="700" smtClean="0">
                <a:solidFill>
                  <a:srgbClr val="FFFFFF"/>
                </a:solidFill>
                <a:latin typeface="Arial" pitchFamily="34" charset="0"/>
              </a:rPr>
              <a:t>|     </a:t>
            </a:r>
            <a:fld id="{018A2CFC-EFD0-470D-A55F-3C317BC6841D}" type="slidenum">
              <a:rPr lang="en-US" altLang="en-US" sz="700" smtClean="0">
                <a:solidFill>
                  <a:srgbClr val="FFFFFF"/>
                </a:solidFill>
                <a:latin typeface="Arial" pitchFamily="34" charset="0"/>
              </a:rPr>
              <a:pPr algn="r" eaLnBrk="1" hangingPunct="1">
                <a:defRPr/>
              </a:pPr>
              <a:t>‹#›</a:t>
            </a:fld>
            <a:endParaRPr lang="en-US" altLang="en-US" sz="700" smtClean="0">
              <a:solidFill>
                <a:srgbClr val="FFFFFF"/>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5468" r:id="rId1"/>
    <p:sldLayoutId id="2147485436" r:id="rId2"/>
    <p:sldLayoutId id="2147485437" r:id="rId3"/>
    <p:sldLayoutId id="2147485438" r:id="rId4"/>
    <p:sldLayoutId id="2147485469" r:id="rId5"/>
    <p:sldLayoutId id="2147485439" r:id="rId6"/>
    <p:sldLayoutId id="2147485470" r:id="rId7"/>
    <p:sldLayoutId id="2147485471" r:id="rId8"/>
    <p:sldLayoutId id="2147485472" r:id="rId9"/>
    <p:sldLayoutId id="2147485473" r:id="rId10"/>
    <p:sldLayoutId id="2147485474" r:id="rId11"/>
    <p:sldLayoutId id="2147485475" r:id="rId12"/>
    <p:sldLayoutId id="2147485476" r:id="rId13"/>
    <p:sldLayoutId id="2147485479" r:id="rId14"/>
    <p:sldLayoutId id="2147485480" r:id="rId15"/>
    <p:sldLayoutId id="2147485481" r:id="rId16"/>
    <p:sldLayoutId id="2147485482" r:id="rId17"/>
  </p:sldLayoutIdLst>
  <p:transition spd="med">
    <p:fade/>
  </p:transition>
  <p:txStyles>
    <p:titleStyle>
      <a:lvl1pPr algn="l" defTabSz="457200" rtl="0" eaLnBrk="0" fontAlgn="base" hangingPunct="0">
        <a:spcBef>
          <a:spcPct val="0"/>
        </a:spcBef>
        <a:spcAft>
          <a:spcPct val="0"/>
        </a:spcAft>
        <a:defRPr sz="2400" b="1" kern="1200">
          <a:solidFill>
            <a:schemeClr val="accent1"/>
          </a:solidFill>
          <a:latin typeface="Arial Bold"/>
          <a:ea typeface="Arial Bold" pitchFamily="34" charset="0"/>
          <a:cs typeface="Arial Bold"/>
        </a:defRPr>
      </a:lvl1pPr>
      <a:lvl2pPr algn="l" defTabSz="457200" rtl="0" eaLnBrk="0" fontAlgn="base" hangingPunct="0">
        <a:spcBef>
          <a:spcPct val="0"/>
        </a:spcBef>
        <a:spcAft>
          <a:spcPct val="0"/>
        </a:spcAft>
        <a:defRPr sz="2400" b="1">
          <a:solidFill>
            <a:schemeClr val="accent1"/>
          </a:solidFill>
          <a:latin typeface="Arial Bold" pitchFamily="34" charset="0"/>
          <a:ea typeface="Arial Bold" pitchFamily="34" charset="0"/>
          <a:cs typeface="Arial Bold" pitchFamily="34" charset="0"/>
        </a:defRPr>
      </a:lvl2pPr>
      <a:lvl3pPr algn="l" defTabSz="457200" rtl="0" eaLnBrk="0" fontAlgn="base" hangingPunct="0">
        <a:spcBef>
          <a:spcPct val="0"/>
        </a:spcBef>
        <a:spcAft>
          <a:spcPct val="0"/>
        </a:spcAft>
        <a:defRPr sz="2400" b="1">
          <a:solidFill>
            <a:schemeClr val="accent1"/>
          </a:solidFill>
          <a:latin typeface="Arial Bold" pitchFamily="34" charset="0"/>
          <a:ea typeface="Arial Bold" pitchFamily="34" charset="0"/>
          <a:cs typeface="Arial Bold" pitchFamily="34" charset="0"/>
        </a:defRPr>
      </a:lvl3pPr>
      <a:lvl4pPr algn="l" defTabSz="457200" rtl="0" eaLnBrk="0" fontAlgn="base" hangingPunct="0">
        <a:spcBef>
          <a:spcPct val="0"/>
        </a:spcBef>
        <a:spcAft>
          <a:spcPct val="0"/>
        </a:spcAft>
        <a:defRPr sz="2400" b="1">
          <a:solidFill>
            <a:schemeClr val="accent1"/>
          </a:solidFill>
          <a:latin typeface="Arial Bold" pitchFamily="34" charset="0"/>
          <a:ea typeface="Arial Bold" pitchFamily="34" charset="0"/>
          <a:cs typeface="Arial Bold" pitchFamily="34" charset="0"/>
        </a:defRPr>
      </a:lvl4pPr>
      <a:lvl5pPr algn="l" defTabSz="457200" rtl="0" eaLnBrk="0" fontAlgn="base" hangingPunct="0">
        <a:spcBef>
          <a:spcPct val="0"/>
        </a:spcBef>
        <a:spcAft>
          <a:spcPct val="0"/>
        </a:spcAft>
        <a:defRPr sz="2400" b="1">
          <a:solidFill>
            <a:schemeClr val="accent1"/>
          </a:solidFill>
          <a:latin typeface="Arial Bold" pitchFamily="34" charset="0"/>
          <a:ea typeface="Arial Bold" pitchFamily="34" charset="0"/>
          <a:cs typeface="Arial Bold" pitchFamily="34" charset="0"/>
        </a:defRPr>
      </a:lvl5pPr>
      <a:lvl6pPr marL="457200" algn="l" defTabSz="457200" rtl="0" fontAlgn="base">
        <a:spcBef>
          <a:spcPct val="0"/>
        </a:spcBef>
        <a:spcAft>
          <a:spcPct val="0"/>
        </a:spcAft>
        <a:defRPr sz="2400" b="1">
          <a:solidFill>
            <a:schemeClr val="accent1"/>
          </a:solidFill>
          <a:latin typeface="Arial Bold" pitchFamily="34" charset="0"/>
          <a:cs typeface="Arial Bold" pitchFamily="34" charset="0"/>
        </a:defRPr>
      </a:lvl6pPr>
      <a:lvl7pPr marL="914400" algn="l" defTabSz="457200" rtl="0" fontAlgn="base">
        <a:spcBef>
          <a:spcPct val="0"/>
        </a:spcBef>
        <a:spcAft>
          <a:spcPct val="0"/>
        </a:spcAft>
        <a:defRPr sz="2400" b="1">
          <a:solidFill>
            <a:schemeClr val="accent1"/>
          </a:solidFill>
          <a:latin typeface="Arial Bold" pitchFamily="34" charset="0"/>
          <a:cs typeface="Arial Bold" pitchFamily="34" charset="0"/>
        </a:defRPr>
      </a:lvl7pPr>
      <a:lvl8pPr marL="1371600" algn="l" defTabSz="457200" rtl="0" fontAlgn="base">
        <a:spcBef>
          <a:spcPct val="0"/>
        </a:spcBef>
        <a:spcAft>
          <a:spcPct val="0"/>
        </a:spcAft>
        <a:defRPr sz="2400" b="1">
          <a:solidFill>
            <a:schemeClr val="accent1"/>
          </a:solidFill>
          <a:latin typeface="Arial Bold" pitchFamily="34" charset="0"/>
          <a:cs typeface="Arial Bold" pitchFamily="34" charset="0"/>
        </a:defRPr>
      </a:lvl8pPr>
      <a:lvl9pPr marL="1828800" algn="l" defTabSz="457200" rtl="0" fontAlgn="base">
        <a:spcBef>
          <a:spcPct val="0"/>
        </a:spcBef>
        <a:spcAft>
          <a:spcPct val="0"/>
        </a:spcAft>
        <a:defRPr sz="2400" b="1">
          <a:solidFill>
            <a:schemeClr val="accent1"/>
          </a:solidFill>
          <a:latin typeface="Arial Bold" pitchFamily="34" charset="0"/>
          <a:cs typeface="Arial Bold" pitchFamily="34" charset="0"/>
        </a:defRPr>
      </a:lvl9pPr>
    </p:titleStyle>
    <p:bodyStyle>
      <a:lvl1pPr marL="342900" indent="-255588" algn="l" defTabSz="457200" rtl="0" eaLnBrk="0" fontAlgn="base" hangingPunct="0">
        <a:spcBef>
          <a:spcPct val="20000"/>
        </a:spcBef>
        <a:spcAft>
          <a:spcPct val="0"/>
        </a:spcAft>
        <a:buFont typeface="Arial" pitchFamily="34" charset="0"/>
        <a:buChar char="•"/>
        <a:defRPr sz="2000" kern="1200">
          <a:solidFill>
            <a:srgbClr val="53565A"/>
          </a:solidFill>
          <a:latin typeface="Arial"/>
          <a:ea typeface="+mn-ea"/>
          <a:cs typeface="Arial"/>
        </a:defRPr>
      </a:lvl1pPr>
      <a:lvl2pPr marL="742950" indent="-285750" algn="l" defTabSz="457200" rtl="0" eaLnBrk="0" fontAlgn="base" hangingPunct="0">
        <a:spcBef>
          <a:spcPct val="20000"/>
        </a:spcBef>
        <a:spcAft>
          <a:spcPct val="0"/>
        </a:spcAft>
        <a:buSzPct val="80000"/>
        <a:buFont typeface="Arial" pitchFamily="34" charset="0"/>
        <a:buChar char="-"/>
        <a:defRPr kern="1200">
          <a:solidFill>
            <a:srgbClr val="53565A"/>
          </a:solidFill>
          <a:latin typeface="Arial"/>
          <a:ea typeface="+mn-ea"/>
          <a:cs typeface="Arial" pitchFamily="34" charset="0"/>
        </a:defRPr>
      </a:lvl2pPr>
      <a:lvl3pPr marL="11430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3pPr>
      <a:lvl4pPr marL="16002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4pPr>
      <a:lvl5pPr marL="20574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8.xml"/><Relationship Id="rId1" Type="http://schemas.openxmlformats.org/officeDocument/2006/relationships/slideLayout" Target="../slideLayouts/slideLayout14.xml"/><Relationship Id="rId4" Type="http://schemas.openxmlformats.org/officeDocument/2006/relationships/image" Target="../media/image131.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jpe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6.xml"/><Relationship Id="rId16" Type="http://schemas.openxmlformats.org/officeDocument/2006/relationships/image" Target="../media/image43.png"/><Relationship Id="rId1" Type="http://schemas.openxmlformats.org/officeDocument/2006/relationships/slideLayout" Target="../slideLayouts/slideLayout19.xml"/><Relationship Id="rId6" Type="http://schemas.openxmlformats.org/officeDocument/2006/relationships/image" Target="../media/image33.gif"/><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jpeg"/><Relationship Id="rId10" Type="http://schemas.openxmlformats.org/officeDocument/2006/relationships/image" Target="../media/image37.jpeg"/><Relationship Id="rId19" Type="http://schemas.openxmlformats.org/officeDocument/2006/relationships/image" Target="../media/image46.jpeg"/><Relationship Id="rId4" Type="http://schemas.openxmlformats.org/officeDocument/2006/relationships/image" Target="../media/image31.jpeg"/><Relationship Id="rId9" Type="http://schemas.openxmlformats.org/officeDocument/2006/relationships/image" Target="../media/image36.png"/><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4" Type="http://schemas.openxmlformats.org/officeDocument/2006/relationships/image" Target="../media/image64.jpeg"/></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71.png"/><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39.xml"/><Relationship Id="rId6" Type="http://schemas.openxmlformats.org/officeDocument/2006/relationships/image" Target="../media/image76.gif"/><Relationship Id="rId5" Type="http://schemas.openxmlformats.org/officeDocument/2006/relationships/image" Target="../media/image75.jpeg"/><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jpe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26.xml"/><Relationship Id="rId16" Type="http://schemas.openxmlformats.org/officeDocument/2006/relationships/image" Target="../media/image43.png"/><Relationship Id="rId1" Type="http://schemas.openxmlformats.org/officeDocument/2006/relationships/slideLayout" Target="../slideLayouts/slideLayout19.xml"/><Relationship Id="rId6" Type="http://schemas.openxmlformats.org/officeDocument/2006/relationships/image" Target="../media/image33.gif"/><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jpeg"/><Relationship Id="rId10" Type="http://schemas.openxmlformats.org/officeDocument/2006/relationships/image" Target="../media/image37.jpeg"/><Relationship Id="rId19" Type="http://schemas.openxmlformats.org/officeDocument/2006/relationships/image" Target="../media/image46.jpeg"/><Relationship Id="rId4" Type="http://schemas.openxmlformats.org/officeDocument/2006/relationships/image" Target="../media/image31.jpeg"/><Relationship Id="rId9" Type="http://schemas.openxmlformats.org/officeDocument/2006/relationships/image" Target="../media/image36.png"/><Relationship Id="rId1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109.png"/></Relationships>
</file>

<file path=ppt/slides/_rels/slide7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11.jpeg"/></Relationships>
</file>

<file path=ppt/slides/_rels/slide8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2.xml"/><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8"/>
          <p:cNvSpPr>
            <a:spLocks noGrp="1"/>
          </p:cNvSpPr>
          <p:nvPr>
            <p:ph type="subTitle" idx="1"/>
          </p:nvPr>
        </p:nvSpPr>
        <p:spPr>
          <a:xfrm>
            <a:off x="2019869" y="2823882"/>
            <a:ext cx="6720564" cy="1108145"/>
          </a:xfrm>
        </p:spPr>
        <p:txBody>
          <a:bodyPr>
            <a:normAutofit fontScale="92500"/>
          </a:bodyPr>
          <a:lstStyle/>
          <a:p>
            <a:pPr>
              <a:lnSpc>
                <a:spcPct val="100000"/>
              </a:lnSpc>
              <a:spcAft>
                <a:spcPts val="600"/>
              </a:spcAft>
            </a:pPr>
            <a:r>
              <a:rPr lang="ru-RU" sz="2800" b="1" dirty="0"/>
              <a:t>Как подготовить статью для публикации в международном журнале</a:t>
            </a:r>
            <a:endParaRPr lang="en-US" sz="2400" dirty="0"/>
          </a:p>
        </p:txBody>
      </p:sp>
      <p:sp>
        <p:nvSpPr>
          <p:cNvPr id="32" name="Text Placeholder 31"/>
          <p:cNvSpPr>
            <a:spLocks noGrp="1"/>
          </p:cNvSpPr>
          <p:nvPr>
            <p:ph type="body" sz="quarter" idx="12"/>
          </p:nvPr>
        </p:nvSpPr>
        <p:spPr/>
        <p:txBody>
          <a:bodyPr/>
          <a:lstStyle/>
          <a:p>
            <a:r>
              <a:rPr lang="en-US" dirty="0" smtClean="0"/>
              <a:t> </a:t>
            </a:r>
            <a:endParaRPr lang="en-US" dirty="0"/>
          </a:p>
        </p:txBody>
      </p:sp>
      <p:sp>
        <p:nvSpPr>
          <p:cNvPr id="33" name="Text Placeholder 32"/>
          <p:cNvSpPr>
            <a:spLocks noGrp="1"/>
          </p:cNvSpPr>
          <p:nvPr>
            <p:ph type="body" sz="quarter" idx="13"/>
          </p:nvPr>
        </p:nvSpPr>
        <p:spPr/>
        <p:txBody>
          <a:bodyPr/>
          <a:lstStyle/>
          <a:p>
            <a:r>
              <a:rPr lang="en-GB" dirty="0"/>
              <a:t> </a:t>
            </a:r>
            <a:r>
              <a:rPr lang="en-GB" dirty="0" smtClean="0"/>
              <a:t> </a:t>
            </a:r>
            <a:endParaRPr lang="en-US" dirty="0"/>
          </a:p>
        </p:txBody>
      </p:sp>
      <p:sp>
        <p:nvSpPr>
          <p:cNvPr id="6" name="TextBox 5" hidden="1"/>
          <p:cNvSpPr txBox="1"/>
          <p:nvPr/>
        </p:nvSpPr>
        <p:spPr>
          <a:xfrm>
            <a:off x="7245713" y="6547078"/>
            <a:ext cx="1782860" cy="246221"/>
          </a:xfrm>
          <a:prstGeom prst="rect">
            <a:avLst/>
          </a:prstGeom>
          <a:noFill/>
        </p:spPr>
        <p:txBody>
          <a:bodyPr wrap="none" rtlCol="0">
            <a:spAutoFit/>
          </a:bodyPr>
          <a:lstStyle/>
          <a:p>
            <a:r>
              <a:rPr lang="en-US" sz="1000" dirty="0" smtClean="0">
                <a:solidFill>
                  <a:schemeClr val="bg1">
                    <a:lumMod val="50000"/>
                  </a:schemeClr>
                </a:solidFill>
              </a:rPr>
              <a:t>© Reed Elsevier Group PLC</a:t>
            </a:r>
            <a:endParaRPr lang="en-US" sz="1000" dirty="0">
              <a:solidFill>
                <a:schemeClr val="bg1">
                  <a:lumMod val="50000"/>
                </a:schemeClr>
              </a:solidFill>
            </a:endParaRPr>
          </a:p>
        </p:txBody>
      </p:sp>
      <p:sp>
        <p:nvSpPr>
          <p:cNvPr id="11" name="Text Placeholder 1"/>
          <p:cNvSpPr txBox="1">
            <a:spLocks/>
          </p:cNvSpPr>
          <p:nvPr/>
        </p:nvSpPr>
        <p:spPr>
          <a:xfrm>
            <a:off x="3203575" y="4333680"/>
            <a:ext cx="6331049" cy="655748"/>
          </a:xfrm>
          <a:prstGeom prst="rect">
            <a:avLst/>
          </a:prstGeom>
        </p:spPr>
        <p:txBody>
          <a:bodyPr>
            <a:normAutofit fontScale="92500" lnSpcReduction="20000"/>
          </a:bodyPr>
          <a:lstStyle>
            <a:lvl1pPr marL="342900" indent="-255588" algn="l" defTabSz="457200" rtl="0" eaLnBrk="0" fontAlgn="base" hangingPunct="0">
              <a:spcBef>
                <a:spcPct val="20000"/>
              </a:spcBef>
              <a:spcAft>
                <a:spcPct val="0"/>
              </a:spcAft>
              <a:buFont typeface="Arial" pitchFamily="34" charset="0"/>
              <a:buChar char="•"/>
              <a:defRPr sz="2000" kern="1200">
                <a:solidFill>
                  <a:srgbClr val="53565A"/>
                </a:solidFill>
                <a:latin typeface="Arial"/>
                <a:ea typeface="+mn-ea"/>
                <a:cs typeface="Arial"/>
              </a:defRPr>
            </a:lvl1pPr>
            <a:lvl2pPr marL="742950" indent="-285750" algn="l" defTabSz="457200" rtl="0" eaLnBrk="0" fontAlgn="base" hangingPunct="0">
              <a:spcBef>
                <a:spcPct val="20000"/>
              </a:spcBef>
              <a:spcAft>
                <a:spcPct val="0"/>
              </a:spcAft>
              <a:buSzPct val="80000"/>
              <a:buFont typeface="Arial" pitchFamily="34" charset="0"/>
              <a:buChar char="-"/>
              <a:defRPr kern="1200">
                <a:solidFill>
                  <a:srgbClr val="53565A"/>
                </a:solidFill>
                <a:latin typeface="Arial"/>
                <a:ea typeface="+mn-ea"/>
                <a:cs typeface="Arial" pitchFamily="34" charset="0"/>
              </a:defRPr>
            </a:lvl2pPr>
            <a:lvl3pPr marL="11430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3pPr>
            <a:lvl4pPr marL="16002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4pPr>
            <a:lvl5pPr marL="20574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7312" indent="0">
              <a:buNone/>
            </a:pPr>
            <a:r>
              <a:rPr lang="ru-RU" b="0" dirty="0" smtClean="0"/>
              <a:t>Андрей П. Локтев</a:t>
            </a:r>
          </a:p>
          <a:p>
            <a:pPr marL="87312" indent="0">
              <a:buNone/>
            </a:pPr>
            <a:r>
              <a:rPr lang="ru-RU" b="0" dirty="0" smtClean="0"/>
              <a:t>Консультант по аналитическим решениям</a:t>
            </a:r>
            <a:endParaRPr lang="en-US" b="0" dirty="0"/>
          </a:p>
        </p:txBody>
      </p:sp>
      <p:sp>
        <p:nvSpPr>
          <p:cNvPr id="12" name="Text Placeholder 2"/>
          <p:cNvSpPr txBox="1">
            <a:spLocks/>
          </p:cNvSpPr>
          <p:nvPr/>
        </p:nvSpPr>
        <p:spPr>
          <a:xfrm>
            <a:off x="3203575" y="5055896"/>
            <a:ext cx="5178921" cy="645936"/>
          </a:xfrm>
          <a:prstGeom prst="rect">
            <a:avLst/>
          </a:prstGeom>
        </p:spPr>
        <p:txBody>
          <a:bodyPr>
            <a:normAutofit/>
          </a:bodyPr>
          <a:lstStyle>
            <a:lvl1pPr marL="342900" indent="-255588" algn="l" defTabSz="457200" rtl="0" eaLnBrk="0" fontAlgn="base" hangingPunct="0">
              <a:spcBef>
                <a:spcPct val="20000"/>
              </a:spcBef>
              <a:spcAft>
                <a:spcPct val="0"/>
              </a:spcAft>
              <a:buFont typeface="Arial" pitchFamily="34" charset="0"/>
              <a:buChar char="•"/>
              <a:defRPr sz="2000" kern="1200">
                <a:solidFill>
                  <a:srgbClr val="53565A"/>
                </a:solidFill>
                <a:latin typeface="Arial"/>
                <a:ea typeface="+mn-ea"/>
                <a:cs typeface="Arial"/>
              </a:defRPr>
            </a:lvl1pPr>
            <a:lvl2pPr marL="742950" indent="-285750" algn="l" defTabSz="457200" rtl="0" eaLnBrk="0" fontAlgn="base" hangingPunct="0">
              <a:spcBef>
                <a:spcPct val="20000"/>
              </a:spcBef>
              <a:spcAft>
                <a:spcPct val="0"/>
              </a:spcAft>
              <a:buSzPct val="80000"/>
              <a:buFont typeface="Arial" pitchFamily="34" charset="0"/>
              <a:buChar char="-"/>
              <a:defRPr kern="1200">
                <a:solidFill>
                  <a:srgbClr val="53565A"/>
                </a:solidFill>
                <a:latin typeface="Arial"/>
                <a:ea typeface="+mn-ea"/>
                <a:cs typeface="Arial" pitchFamily="34" charset="0"/>
              </a:defRPr>
            </a:lvl2pPr>
            <a:lvl3pPr marL="11430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3pPr>
            <a:lvl4pPr marL="16002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4pPr>
            <a:lvl5pPr marL="20574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7312" indent="0">
              <a:buNone/>
            </a:pPr>
            <a:endParaRPr lang="en-US" sz="1800" b="0" dirty="0"/>
          </a:p>
        </p:txBody>
      </p:sp>
    </p:spTree>
    <p:extLst>
      <p:ext uri="{BB962C8B-B14F-4D97-AF65-F5344CB8AC3E}">
        <p14:creationId xmlns:p14="http://schemas.microsoft.com/office/powerpoint/2010/main" val="4058527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2099" y="497304"/>
            <a:ext cx="8514275" cy="593559"/>
          </a:xfrm>
          <a:prstGeom prst="rect">
            <a:avLst/>
          </a:prstGeom>
        </p:spPr>
        <p:txBody>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r>
              <a:rPr lang="ru-RU" dirty="0" smtClean="0"/>
              <a:t>Типы индексов</a:t>
            </a:r>
            <a:r>
              <a:rPr lang="en-GB" dirty="0" smtClean="0"/>
              <a:t> </a:t>
            </a:r>
            <a:r>
              <a:rPr lang="ru-RU" dirty="0" smtClean="0"/>
              <a:t>научной информации</a:t>
            </a:r>
            <a:endParaRPr lang="en-US" dirty="0"/>
          </a:p>
        </p:txBody>
      </p:sp>
      <p:sp>
        <p:nvSpPr>
          <p:cNvPr id="3" name="Содержимое 2"/>
          <p:cNvSpPr txBox="1">
            <a:spLocks/>
          </p:cNvSpPr>
          <p:nvPr/>
        </p:nvSpPr>
        <p:spPr>
          <a:xfrm>
            <a:off x="457200" y="1676400"/>
            <a:ext cx="8382000" cy="4614863"/>
          </a:xfrm>
          <a:prstGeom prst="rect">
            <a:avLst/>
          </a:prstGeom>
        </p:spPr>
        <p:txBody>
          <a:bodyPr>
            <a:normAutofit/>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indent="-342900">
              <a:defRPr/>
            </a:pPr>
            <a:r>
              <a:rPr lang="ru-RU" sz="2400" dirty="0" smtClean="0"/>
              <a:t>С предварительным экспертным отбором контента (</a:t>
            </a:r>
            <a:r>
              <a:rPr lang="en-GB" sz="2400" dirty="0" smtClean="0"/>
              <a:t>curated content</a:t>
            </a:r>
            <a:r>
              <a:rPr lang="ru-RU" sz="2400" dirty="0" smtClean="0"/>
              <a:t>)</a:t>
            </a:r>
          </a:p>
          <a:p>
            <a:pPr indent="-342900">
              <a:defRPr/>
            </a:pPr>
            <a:r>
              <a:rPr lang="ru-RU" sz="2400" dirty="0" smtClean="0"/>
              <a:t>Без отбора контента</a:t>
            </a:r>
          </a:p>
          <a:p>
            <a:pPr>
              <a:buFont typeface="Wingdings" pitchFamily="2" charset="2"/>
              <a:buNone/>
              <a:defRPr/>
            </a:pPr>
            <a:endParaRPr lang="ru-RU" dirty="0"/>
          </a:p>
        </p:txBody>
      </p:sp>
    </p:spTree>
    <p:extLst>
      <p:ext uri="{BB962C8B-B14F-4D97-AF65-F5344CB8AC3E}">
        <p14:creationId xmlns:p14="http://schemas.microsoft.com/office/powerpoint/2010/main" val="9166974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1077913"/>
            <a:ext cx="7391400" cy="512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Title 3"/>
          <p:cNvSpPr>
            <a:spLocks noGrp="1"/>
          </p:cNvSpPr>
          <p:nvPr>
            <p:ph type="title"/>
          </p:nvPr>
        </p:nvSpPr>
        <p:spPr>
          <a:xfrm>
            <a:off x="457200" y="704850"/>
            <a:ext cx="8237538" cy="419100"/>
          </a:xfrm>
        </p:spPr>
        <p:txBody>
          <a:bodyPr/>
          <a:lstStyle/>
          <a:p>
            <a:r>
              <a:rPr lang="ru-RU" altLang="en-US" smtClean="0">
                <a:latin typeface="Arial Bold" pitchFamily="34" charset="0"/>
                <a:cs typeface="Arial" pitchFamily="34" charset="0"/>
              </a:rPr>
              <a:t>Плагиат лидирует среди нарушений... </a:t>
            </a:r>
            <a:endParaRPr lang="en-US" altLang="en-US" smtClean="0">
              <a:latin typeface="Arial Bold" pitchFamily="34" charset="0"/>
              <a:cs typeface="Arial" pitchFamily="34" charset="0"/>
            </a:endParaRPr>
          </a:p>
        </p:txBody>
      </p:sp>
      <p:sp>
        <p:nvSpPr>
          <p:cNvPr id="123908" name="Slide Number Placeholder 1"/>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B57A156E-2316-4641-8D8C-CE5954C78D83}" type="slidenum">
              <a:rPr lang="en-GB" altLang="en-US"/>
              <a:pPr eaLnBrk="1" hangingPunct="1"/>
              <a:t>100</a:t>
            </a:fld>
            <a:endParaRPr lang="en-GB" altLang="en-US"/>
          </a:p>
        </p:txBody>
      </p:sp>
      <p:sp>
        <p:nvSpPr>
          <p:cNvPr id="5" name="Rectangle 5"/>
          <p:cNvSpPr txBox="1">
            <a:spLocks noChangeArrowheads="1"/>
          </p:cNvSpPr>
          <p:nvPr/>
        </p:nvSpPr>
        <p:spPr bwMode="auto">
          <a:xfrm>
            <a:off x="647700" y="6021388"/>
            <a:ext cx="6588125" cy="360362"/>
          </a:xfrm>
          <a:prstGeom prst="rect">
            <a:avLst/>
          </a:prstGeom>
          <a:noFill/>
          <a:ln>
            <a:miter lim="800000"/>
            <a:headEnd/>
            <a:tailEnd/>
          </a:ln>
        </p:spPr>
        <p:txBody>
          <a:bodyPr lIns="92075" tIns="46038" rIns="92075" bIns="46038"/>
          <a:lstStyle/>
          <a:p>
            <a:pPr marL="342900" indent="-342900" fontAlgn="auto">
              <a:spcBef>
                <a:spcPct val="20000"/>
              </a:spcBef>
              <a:spcAft>
                <a:spcPts val="0"/>
              </a:spcAft>
              <a:buClr>
                <a:srgbClr val="0070C0"/>
              </a:buClr>
              <a:defRPr/>
            </a:pPr>
            <a:r>
              <a:rPr lang="en-GB" sz="1600" dirty="0"/>
              <a:t>Sample of cases reported to Elsevier Journals publishing staff in 2012</a:t>
            </a:r>
            <a:endParaRPr lang="en-GB" sz="1600" kern="0" dirty="0">
              <a:ea typeface="ＭＳ Ｐゴシック" pitchFamily="-26" charset="-128"/>
            </a:endParaRPr>
          </a:p>
        </p:txBody>
      </p:sp>
    </p:spTree>
  </p:cSld>
  <p:clrMapOvr>
    <a:masterClrMapping/>
  </p:clrMapOvr>
  <p:transition spd="med">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424049" y="1729532"/>
          <a:ext cx="8568952"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4931" name="Rectangle 2"/>
          <p:cNvSpPr>
            <a:spLocks noGrp="1" noChangeArrowheads="1"/>
          </p:cNvSpPr>
          <p:nvPr>
            <p:ph type="title"/>
          </p:nvPr>
        </p:nvSpPr>
        <p:spPr>
          <a:xfrm>
            <a:off x="457200" y="704850"/>
            <a:ext cx="8237538" cy="419100"/>
          </a:xfrm>
        </p:spPr>
        <p:txBody>
          <a:bodyPr/>
          <a:lstStyle/>
          <a:p>
            <a:r>
              <a:rPr lang="ru-RU" altLang="en-US" smtClean="0">
                <a:latin typeface="Arial Bold" pitchFamily="34" charset="0"/>
                <a:cs typeface="Arial" pitchFamily="34" charset="0"/>
              </a:rPr>
              <a:t>Обнаружение плагиата</a:t>
            </a:r>
            <a:endParaRPr lang="en-GB" altLang="en-US" smtClean="0">
              <a:latin typeface="Arial Bold" pitchFamily="34" charset="0"/>
              <a:cs typeface="Arial" pitchFamily="34" charset="0"/>
            </a:endParaRPr>
          </a:p>
        </p:txBody>
      </p:sp>
      <p:sp>
        <p:nvSpPr>
          <p:cNvPr id="124932" name="Slide Number Placeholder 7"/>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66FCB5A8-D144-4A0F-A97E-43D815E13C1C}" type="slidenum">
              <a:rPr lang="en-GB" altLang="en-US"/>
              <a:pPr eaLnBrk="1" hangingPunct="1"/>
              <a:t>101</a:t>
            </a:fld>
            <a:endParaRPr lang="en-GB" altLang="en-US"/>
          </a:p>
        </p:txBody>
      </p:sp>
      <p:pic>
        <p:nvPicPr>
          <p:cNvPr id="124933"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36988" y="5667375"/>
            <a:ext cx="17430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8"/>
          <p:cNvSpPr>
            <a:spLocks noGrp="1"/>
          </p:cNvSpPr>
          <p:nvPr>
            <p:ph type="title"/>
          </p:nvPr>
        </p:nvSpPr>
        <p:spPr>
          <a:xfrm>
            <a:off x="457200" y="704850"/>
            <a:ext cx="8237538" cy="419100"/>
          </a:xfrm>
        </p:spPr>
        <p:txBody>
          <a:bodyPr/>
          <a:lstStyle/>
          <a:p>
            <a:r>
              <a:rPr lang="ru-RU" altLang="en-US" smtClean="0">
                <a:latin typeface="Arial Bold" pitchFamily="34" charset="0"/>
                <a:cs typeface="Arial" pitchFamily="34" charset="0"/>
              </a:rPr>
              <a:t>Кто такой Автор?</a:t>
            </a:r>
            <a:endParaRPr lang="en-GB" altLang="en-US" smtClean="0">
              <a:latin typeface="Arial Bold" pitchFamily="34" charset="0"/>
              <a:cs typeface="Arial" pitchFamily="34" charset="0"/>
            </a:endParaRPr>
          </a:p>
        </p:txBody>
      </p:sp>
      <p:sp>
        <p:nvSpPr>
          <p:cNvPr id="125955" name="Slide Number Placeholder 4"/>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DA97CEF1-D6BE-4A6A-92E9-3D0351E6E543}" type="slidenum">
              <a:rPr lang="en-GB" altLang="en-US"/>
              <a:pPr eaLnBrk="1" hangingPunct="1"/>
              <a:t>102</a:t>
            </a:fld>
            <a:endParaRPr lang="en-GB" altLang="en-US"/>
          </a:p>
        </p:txBody>
      </p:sp>
      <p:sp>
        <p:nvSpPr>
          <p:cNvPr id="2" name="Rectangle 1"/>
          <p:cNvSpPr/>
          <p:nvPr/>
        </p:nvSpPr>
        <p:spPr>
          <a:xfrm>
            <a:off x="477838" y="1554163"/>
            <a:ext cx="8229600" cy="3894137"/>
          </a:xfrm>
          <a:prstGeom prst="rect">
            <a:avLst/>
          </a:prstGeom>
        </p:spPr>
        <p:txBody>
          <a:bodyPr>
            <a:spAutoFit/>
          </a:bodyPr>
          <a:lstStyle/>
          <a:p>
            <a:pPr>
              <a:defRPr/>
            </a:pPr>
            <a:r>
              <a:rPr lang="ru-RU" sz="1900" b="0" dirty="0">
                <a:solidFill>
                  <a:srgbClr val="53565A"/>
                </a:solidFill>
                <a:latin typeface="Arial"/>
                <a:cs typeface="Arial"/>
              </a:rPr>
              <a:t>«Автор», как правило, вносит существенный интеллектуальный вклад в опубликованное исследование</a:t>
            </a:r>
          </a:p>
          <a:p>
            <a:pPr>
              <a:defRPr/>
            </a:pPr>
            <a:r>
              <a:rPr lang="ru-RU" sz="1900" b="0" dirty="0">
                <a:solidFill>
                  <a:srgbClr val="53565A"/>
                </a:solidFill>
                <a:latin typeface="Arial"/>
                <a:cs typeface="Arial"/>
              </a:rPr>
              <a:t>Быть автором – большая честь, но также большая ответственность, это две стороны одной медали</a:t>
            </a:r>
          </a:p>
          <a:p>
            <a:pPr>
              <a:defRPr/>
            </a:pPr>
            <a:r>
              <a:rPr lang="ru-RU" sz="1900" b="0" dirty="0">
                <a:solidFill>
                  <a:srgbClr val="53565A"/>
                </a:solidFill>
                <a:latin typeface="Arial"/>
                <a:cs typeface="Arial"/>
              </a:rPr>
              <a:t>Решение о том, кто будет автором и порядок авторов, принимается до написания статьи</a:t>
            </a:r>
          </a:p>
          <a:p>
            <a:pPr>
              <a:defRPr/>
            </a:pPr>
            <a:r>
              <a:rPr lang="ru-RU" sz="1900" b="0" dirty="0">
                <a:solidFill>
                  <a:srgbClr val="53565A"/>
                </a:solidFill>
                <a:latin typeface="Arial"/>
                <a:cs typeface="Arial"/>
              </a:rPr>
              <a:t>Все лица, обозначенные как авторы, должны внести существенный вклад: </a:t>
            </a:r>
          </a:p>
          <a:p>
            <a:pPr marL="342900" indent="-342900">
              <a:buFont typeface="Wingdings" panose="05000000000000000000" pitchFamily="2" charset="2"/>
              <a:buChar char="§"/>
              <a:defRPr/>
            </a:pPr>
            <a:r>
              <a:rPr lang="ru-RU" sz="1900" b="0" dirty="0">
                <a:solidFill>
                  <a:srgbClr val="53565A"/>
                </a:solidFill>
                <a:latin typeface="Arial"/>
                <a:cs typeface="Arial"/>
              </a:rPr>
              <a:t>в концепцию и дизайн исследования, получение и интерпретацию данных; </a:t>
            </a:r>
          </a:p>
          <a:p>
            <a:pPr marL="342900" indent="-342900">
              <a:buFont typeface="Wingdings" panose="05000000000000000000" pitchFamily="2" charset="2"/>
              <a:buChar char="§"/>
              <a:defRPr/>
            </a:pPr>
            <a:r>
              <a:rPr lang="ru-RU" sz="1900" b="0" dirty="0">
                <a:solidFill>
                  <a:srgbClr val="53565A"/>
                </a:solidFill>
                <a:latin typeface="Arial"/>
                <a:cs typeface="Arial"/>
              </a:rPr>
              <a:t>написание первого варианта статьи или ее переработки, направленной на улучшение качества; </a:t>
            </a:r>
          </a:p>
          <a:p>
            <a:pPr marL="342900" indent="-342900">
              <a:buFont typeface="Wingdings" panose="05000000000000000000" pitchFamily="2" charset="2"/>
              <a:buChar char="§"/>
              <a:defRPr/>
            </a:pPr>
            <a:r>
              <a:rPr lang="ru-RU" sz="1900" b="0" dirty="0">
                <a:solidFill>
                  <a:srgbClr val="53565A"/>
                </a:solidFill>
                <a:latin typeface="Arial"/>
                <a:cs typeface="Arial"/>
              </a:rPr>
              <a:t>окончательное утверждение версии для печати. </a:t>
            </a:r>
          </a:p>
        </p:txBody>
      </p:sp>
    </p:spTree>
  </p:cSld>
  <p:clrMapOvr>
    <a:masterClrMapping/>
  </p:clrMapOvr>
  <p:transition spd="med">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457200" y="704850"/>
            <a:ext cx="8237538" cy="419100"/>
          </a:xfrm>
        </p:spPr>
        <p:txBody>
          <a:bodyPr/>
          <a:lstStyle/>
          <a:p>
            <a:r>
              <a:rPr lang="ru-RU" altLang="en-US" smtClean="0">
                <a:latin typeface="Arial Bold" pitchFamily="34" charset="0"/>
                <a:cs typeface="Arial" pitchFamily="34" charset="0"/>
              </a:rPr>
              <a:t>Авторство</a:t>
            </a:r>
            <a:endParaRPr lang="en-US" altLang="en-US" smtClean="0">
              <a:latin typeface="Arial Bold" pitchFamily="34" charset="0"/>
              <a:cs typeface="Arial" pitchFamily="34" charset="0"/>
            </a:endParaRPr>
          </a:p>
        </p:txBody>
      </p:sp>
      <p:sp>
        <p:nvSpPr>
          <p:cNvPr id="89091" name="Content Placeholder 2"/>
          <p:cNvSpPr>
            <a:spLocks noGrp="1"/>
          </p:cNvSpPr>
          <p:nvPr>
            <p:ph idx="4294967295"/>
          </p:nvPr>
        </p:nvSpPr>
        <p:spPr>
          <a:xfrm>
            <a:off x="533400" y="1289050"/>
            <a:ext cx="8610600" cy="5200650"/>
          </a:xfrm>
        </p:spPr>
        <p:txBody>
          <a:bodyPr>
            <a:normAutofit fontScale="85000" lnSpcReduction="10000"/>
          </a:bodyPr>
          <a:lstStyle/>
          <a:p>
            <a:pPr>
              <a:buClr>
                <a:srgbClr val="5D9A3C"/>
              </a:buClr>
              <a:buFont typeface="Wingdings" pitchFamily="2" charset="2"/>
              <a:buNone/>
              <a:defRPr/>
            </a:pPr>
            <a:r>
              <a:rPr lang="ru-RU" altLang="en-US" b="1" dirty="0"/>
              <a:t>Основные принципы: </a:t>
            </a:r>
            <a:endParaRPr lang="ru-RU" altLang="en-US" b="1" dirty="0" smtClean="0"/>
          </a:p>
          <a:p>
            <a:pPr>
              <a:buClr>
                <a:srgbClr val="5D9A3C"/>
              </a:buClr>
              <a:buFont typeface="Wingdings" panose="05000000000000000000" pitchFamily="2" charset="2"/>
              <a:buChar char="§"/>
              <a:defRPr/>
            </a:pPr>
            <a:r>
              <a:rPr lang="ru-RU" altLang="en-US" dirty="0" smtClean="0"/>
              <a:t>порядок </a:t>
            </a:r>
            <a:r>
              <a:rPr lang="ru-RU" altLang="en-US" dirty="0"/>
              <a:t>указания авторов  в различных дисциплинах может отличаться, сверьтесь с </a:t>
            </a:r>
            <a:r>
              <a:rPr lang="en-GB" altLang="en-US" dirty="0"/>
              <a:t>Guide for Authors</a:t>
            </a:r>
            <a:r>
              <a:rPr lang="ru-RU" altLang="en-US" dirty="0"/>
              <a:t>, </a:t>
            </a:r>
            <a:r>
              <a:rPr lang="en-GB" altLang="en-US" dirty="0"/>
              <a:t>Vancouver </a:t>
            </a:r>
            <a:r>
              <a:rPr lang="en-GB" altLang="en-US" dirty="0" smtClean="0"/>
              <a:t>Protocols (</a:t>
            </a:r>
            <a:r>
              <a:rPr lang="ru-RU" altLang="en-US" dirty="0" smtClean="0"/>
              <a:t>зависит от предметной области). </a:t>
            </a:r>
            <a:endParaRPr lang="ru-RU" altLang="en-US" dirty="0"/>
          </a:p>
          <a:p>
            <a:pPr>
              <a:buClr>
                <a:srgbClr val="5D9A3C"/>
              </a:buClr>
              <a:buFont typeface="Wingdings" panose="05000000000000000000" pitchFamily="2" charset="2"/>
              <a:buChar char="§"/>
              <a:defRPr/>
            </a:pPr>
            <a:r>
              <a:rPr lang="en-GB" altLang="en-US" dirty="0"/>
              <a:t>First </a:t>
            </a:r>
            <a:r>
              <a:rPr lang="en-GB" altLang="en-US" dirty="0" smtClean="0"/>
              <a:t>Author</a:t>
            </a:r>
            <a:r>
              <a:rPr lang="ru-RU" altLang="en-US" dirty="0" smtClean="0"/>
              <a:t> - значительный </a:t>
            </a:r>
            <a:r>
              <a:rPr lang="ru-RU" altLang="en-US" dirty="0"/>
              <a:t>вклад в создание концепции, разработку и получение данных, выполнение исследования, анализ и интерпретация </a:t>
            </a:r>
            <a:r>
              <a:rPr lang="ru-RU" altLang="en-US" dirty="0" smtClean="0"/>
              <a:t>данных; написание </a:t>
            </a:r>
            <a:r>
              <a:rPr lang="ru-RU" altLang="en-US" dirty="0"/>
              <a:t>статьи или ее критической рецензии с целью получения важного интереллектуального </a:t>
            </a:r>
            <a:r>
              <a:rPr lang="ru-RU" altLang="en-US" dirty="0" smtClean="0"/>
              <a:t>содержания; окончательный </a:t>
            </a:r>
            <a:r>
              <a:rPr lang="ru-RU" altLang="en-US" dirty="0"/>
              <a:t>сбор данных, подготовка статьи и ее </a:t>
            </a:r>
            <a:r>
              <a:rPr lang="ru-RU" altLang="en-US" dirty="0" smtClean="0"/>
              <a:t>подача</a:t>
            </a:r>
            <a:r>
              <a:rPr lang="en-US" altLang="en-US" dirty="0" smtClean="0"/>
              <a:t> </a:t>
            </a:r>
            <a:endParaRPr lang="en-GB" altLang="en-US" dirty="0"/>
          </a:p>
          <a:p>
            <a:pPr>
              <a:buClr>
                <a:srgbClr val="5D9A3C"/>
              </a:buClr>
              <a:buFont typeface="Wingdings" panose="05000000000000000000" pitchFamily="2" charset="2"/>
              <a:buChar char="§"/>
              <a:defRPr/>
            </a:pPr>
            <a:r>
              <a:rPr lang="en-GB" altLang="en-US" dirty="0"/>
              <a:t>Corresponding </a:t>
            </a:r>
            <a:r>
              <a:rPr lang="en-GB" altLang="en-US" dirty="0" smtClean="0"/>
              <a:t>Author</a:t>
            </a:r>
            <a:r>
              <a:rPr lang="ru-RU" altLang="en-US" dirty="0" smtClean="0"/>
              <a:t> - либо </a:t>
            </a:r>
            <a:r>
              <a:rPr lang="ru-RU" altLang="en-US" dirty="0"/>
              <a:t>первый автор либо главный автор организации</a:t>
            </a:r>
          </a:p>
          <a:p>
            <a:pPr>
              <a:buClr>
                <a:srgbClr val="5D9A3C"/>
              </a:buClr>
              <a:buFont typeface="Wingdings" pitchFamily="2" charset="2"/>
              <a:buNone/>
              <a:defRPr/>
            </a:pPr>
            <a:endParaRPr lang="ru-RU" altLang="en-US" dirty="0"/>
          </a:p>
          <a:p>
            <a:pPr>
              <a:buClr>
                <a:srgbClr val="5D9A3C"/>
              </a:buClr>
              <a:buFont typeface="Wingdings" pitchFamily="2" charset="2"/>
              <a:buNone/>
              <a:defRPr/>
            </a:pPr>
            <a:r>
              <a:rPr lang="ru-RU" altLang="en-US" b="1" dirty="0"/>
              <a:t>Избегайте</a:t>
            </a:r>
          </a:p>
          <a:p>
            <a:pPr>
              <a:buClr>
                <a:srgbClr val="5D9A3C"/>
              </a:buClr>
              <a:buFont typeface="Wingdings" panose="05000000000000000000" pitchFamily="2" charset="2"/>
              <a:buChar char="§"/>
              <a:defRPr/>
            </a:pPr>
            <a:r>
              <a:rPr lang="ru-RU" altLang="en-US" dirty="0" smtClean="0"/>
              <a:t>Авторов-призраков - невключение </a:t>
            </a:r>
            <a:r>
              <a:rPr lang="ru-RU" altLang="en-US" dirty="0"/>
              <a:t>в список авторов, которые должны быть включены</a:t>
            </a:r>
          </a:p>
          <a:p>
            <a:pPr>
              <a:buClr>
                <a:srgbClr val="5D9A3C"/>
              </a:buClr>
              <a:buFont typeface="Wingdings" panose="05000000000000000000" pitchFamily="2" charset="2"/>
              <a:buChar char="§"/>
              <a:defRPr/>
            </a:pPr>
            <a:r>
              <a:rPr lang="ru-RU" altLang="en-US" dirty="0"/>
              <a:t>«Подарочного» </a:t>
            </a:r>
            <a:r>
              <a:rPr lang="ru-RU" altLang="en-US" dirty="0" smtClean="0"/>
              <a:t>авторства - упоминание </a:t>
            </a:r>
            <a:r>
              <a:rPr lang="ru-RU" altLang="en-US" dirty="0"/>
              <a:t>авторов, которые ничего не сделали</a:t>
            </a:r>
          </a:p>
          <a:p>
            <a:pPr>
              <a:buClr>
                <a:srgbClr val="5D9A3C"/>
              </a:buClr>
              <a:buFont typeface="Wingdings" panose="05000000000000000000" pitchFamily="2" charset="2"/>
              <a:buChar char="§"/>
              <a:defRPr/>
            </a:pPr>
            <a:r>
              <a:rPr lang="ru-RU" altLang="en-US" dirty="0"/>
              <a:t>Ошибок в написании имен, фамилий и </a:t>
            </a:r>
            <a:r>
              <a:rPr lang="ru-RU" altLang="en-US" dirty="0" smtClean="0"/>
              <a:t>организаций. Ошибки </a:t>
            </a:r>
            <a:r>
              <a:rPr lang="ru-RU" altLang="en-US" dirty="0"/>
              <a:t>в написании – недопустимы</a:t>
            </a:r>
            <a:r>
              <a:rPr lang="en-GB" altLang="en-US" dirty="0"/>
              <a:t>, </a:t>
            </a:r>
            <a:r>
              <a:rPr lang="ru-RU" altLang="en-US" dirty="0"/>
              <a:t>каноническое название организации, указание грантов</a:t>
            </a:r>
          </a:p>
          <a:p>
            <a:pPr>
              <a:buFont typeface="Wingdings" pitchFamily="2" charset="2"/>
              <a:buNone/>
              <a:defRPr/>
            </a:pPr>
            <a:endParaRPr lang="ru-RU" altLang="en-US" sz="1200" dirty="0" smtClean="0">
              <a:solidFill>
                <a:srgbClr val="595959"/>
              </a:solidFill>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652463"/>
            <a:ext cx="8237538" cy="523875"/>
          </a:xfrm>
        </p:spPr>
        <p:txBody>
          <a:bodyPr>
            <a:spAutoFit/>
          </a:bodyPr>
          <a:lstStyle/>
          <a:p>
            <a:r>
              <a:rPr lang="ru-RU" altLang="en-US" smtClean="0">
                <a:latin typeface="Arial Bold" pitchFamily="34" charset="0"/>
                <a:cs typeface="Arial Bold" pitchFamily="34" charset="0"/>
              </a:rPr>
              <a:t>Конфликт</a:t>
            </a:r>
            <a:r>
              <a:rPr lang="ru-RU" altLang="en-US" sz="2800" smtClean="0">
                <a:latin typeface="Arial Bold" pitchFamily="34" charset="0"/>
                <a:cs typeface="Arial" pitchFamily="34" charset="0"/>
              </a:rPr>
              <a:t> </a:t>
            </a:r>
            <a:r>
              <a:rPr lang="ru-RU" altLang="en-US" smtClean="0">
                <a:latin typeface="Arial Bold" pitchFamily="34" charset="0"/>
                <a:cs typeface="Arial Bold" pitchFamily="34" charset="0"/>
              </a:rPr>
              <a:t>интересов</a:t>
            </a:r>
            <a:endParaRPr lang="en-GB" altLang="en-US" smtClean="0">
              <a:latin typeface="Arial Bold" pitchFamily="34" charset="0"/>
              <a:cs typeface="Arial Bold" pitchFamily="34" charset="0"/>
            </a:endParaRPr>
          </a:p>
        </p:txBody>
      </p:sp>
      <p:sp>
        <p:nvSpPr>
          <p:cNvPr id="128003" name="Rectangle 3"/>
          <p:cNvSpPr>
            <a:spLocks noGrp="1" noChangeArrowheads="1"/>
          </p:cNvSpPr>
          <p:nvPr>
            <p:ph type="body" idx="4294967295"/>
          </p:nvPr>
        </p:nvSpPr>
        <p:spPr bwMode="auto">
          <a:xfrm>
            <a:off x="304800" y="1250950"/>
            <a:ext cx="7404100" cy="49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buFontTx/>
              <a:buNone/>
            </a:pPr>
            <a:r>
              <a:rPr lang="ru-RU" altLang="en-US" sz="2200" b="1" smtClean="0">
                <a:solidFill>
                  <a:schemeClr val="tx1"/>
                </a:solidFill>
                <a:latin typeface="Arial" pitchFamily="34" charset="0"/>
                <a:cs typeface="Arial" pitchFamily="34" charset="0"/>
              </a:rPr>
              <a:t>Потенциальные конфликты</a:t>
            </a:r>
            <a:r>
              <a:rPr lang="en-GB" altLang="en-US" sz="2200" b="1" smtClean="0">
                <a:solidFill>
                  <a:schemeClr val="tx1"/>
                </a:solidFill>
                <a:latin typeface="Arial" pitchFamily="34" charset="0"/>
                <a:cs typeface="Arial" pitchFamily="34" charset="0"/>
              </a:rPr>
              <a:t>:</a:t>
            </a:r>
          </a:p>
        </p:txBody>
      </p:sp>
      <p:sp>
        <p:nvSpPr>
          <p:cNvPr id="14338" name="Slide Number Placeholder 3"/>
          <p:cNvSpPr>
            <a:spLocks noGrp="1"/>
          </p:cNvSpPr>
          <p:nvPr>
            <p:ph type="sldNum" sz="quarter" idx="4294967295"/>
          </p:nvPr>
        </p:nvSpPr>
        <p:spPr bwMode="auto">
          <a:xfrm>
            <a:off x="0" y="6400800"/>
            <a:ext cx="5334000" cy="381000"/>
          </a:xfrm>
          <a:prstGeom prst="rect">
            <a:avLst/>
          </a:prstGeom>
          <a:ln>
            <a:miter lim="800000"/>
            <a:headEnd/>
            <a:tailEnd/>
          </a:ln>
        </p:spPr>
        <p:txBody>
          <a:bodyPr/>
          <a:lstStyle/>
          <a:p>
            <a:pPr eaLnBrk="0" hangingPunct="0">
              <a:defRPr/>
            </a:pPr>
            <a:fld id="{2F2B81A6-081A-40C7-A3BA-8F76768A4F75}" type="slidenum">
              <a:rPr lang="en-US" sz="1000" b="0">
                <a:solidFill>
                  <a:srgbClr val="FF9218"/>
                </a:solidFill>
                <a:latin typeface="+mn-lt"/>
                <a:cs typeface="+mn-cs"/>
              </a:rPr>
              <a:pPr eaLnBrk="0" hangingPunct="0">
                <a:defRPr/>
              </a:pPr>
              <a:t>104</a:t>
            </a:fld>
            <a:endParaRPr lang="en-US" sz="1000" b="0">
              <a:solidFill>
                <a:srgbClr val="FF9218"/>
              </a:solidFill>
              <a:latin typeface="+mn-lt"/>
              <a:cs typeface="+mn-cs"/>
            </a:endParaRPr>
          </a:p>
        </p:txBody>
      </p:sp>
      <p:sp>
        <p:nvSpPr>
          <p:cNvPr id="171012" name="AutoShape 4"/>
          <p:cNvSpPr>
            <a:spLocks noChangeArrowheads="1"/>
          </p:cNvSpPr>
          <p:nvPr/>
        </p:nvSpPr>
        <p:spPr bwMode="auto">
          <a:xfrm>
            <a:off x="1120775" y="4437063"/>
            <a:ext cx="6781800" cy="203200"/>
          </a:xfrm>
          <a:prstGeom prst="flowChartMerge">
            <a:avLst/>
          </a:prstGeom>
          <a:noFill/>
          <a:ln w="28575" algn="ctr">
            <a:solidFill>
              <a:srgbClr val="5D9A3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endParaRPr lang="en-US" altLang="en-US"/>
          </a:p>
        </p:txBody>
      </p:sp>
      <p:sp>
        <p:nvSpPr>
          <p:cNvPr id="171013" name="Rectangle 5"/>
          <p:cNvSpPr>
            <a:spLocks noChangeArrowheads="1"/>
          </p:cNvSpPr>
          <p:nvPr/>
        </p:nvSpPr>
        <p:spPr bwMode="auto">
          <a:xfrm>
            <a:off x="304800" y="1681163"/>
            <a:ext cx="8659813" cy="3136900"/>
          </a:xfrm>
          <a:prstGeom prst="rect">
            <a:avLst/>
          </a:prstGeom>
          <a:noFill/>
          <a:ln w="9525">
            <a:noFill/>
            <a:miter lim="800000"/>
            <a:headEnd/>
            <a:tailEnd/>
          </a:ln>
        </p:spPr>
        <p:txBody>
          <a:bodyPr lIns="0" rIns="0"/>
          <a:lstStyle/>
          <a:p>
            <a:pPr marL="742950" lvl="1" indent="-285750">
              <a:spcBef>
                <a:spcPct val="20000"/>
              </a:spcBef>
              <a:buClr>
                <a:srgbClr val="FF9900"/>
              </a:buClr>
              <a:buFont typeface="Wingdings" panose="05000000000000000000" pitchFamily="2" charset="2"/>
              <a:buChar char="§"/>
              <a:defRPr/>
            </a:pPr>
            <a:r>
              <a:rPr lang="ru-RU" sz="1800" b="0" dirty="0">
                <a:latin typeface="+mj-lt"/>
              </a:rPr>
              <a:t>Прямой финансовый</a:t>
            </a:r>
            <a:endParaRPr lang="en-US" sz="1800" b="0" dirty="0">
              <a:latin typeface="+mj-lt"/>
            </a:endParaRPr>
          </a:p>
          <a:p>
            <a:pPr marL="1200150" lvl="2" indent="-285750">
              <a:spcBef>
                <a:spcPct val="20000"/>
              </a:spcBef>
              <a:buClr>
                <a:srgbClr val="FF9900"/>
              </a:buClr>
              <a:buFont typeface="Wingdings" panose="05000000000000000000" pitchFamily="2" charset="2"/>
              <a:buChar char="§"/>
              <a:defRPr/>
            </a:pPr>
            <a:r>
              <a:rPr lang="ru-RU" sz="1800" b="0" dirty="0">
                <a:latin typeface="+mj-lt"/>
              </a:rPr>
              <a:t>Должность, владение акциями, гранты, патенты</a:t>
            </a:r>
            <a:endParaRPr lang="en-US" sz="1800" b="0" dirty="0">
              <a:latin typeface="+mj-lt"/>
            </a:endParaRPr>
          </a:p>
          <a:p>
            <a:pPr marL="742950" lvl="1" indent="-285750">
              <a:spcBef>
                <a:spcPct val="20000"/>
              </a:spcBef>
              <a:buClr>
                <a:srgbClr val="FF9900"/>
              </a:buClr>
              <a:buFont typeface="Wingdings" panose="05000000000000000000" pitchFamily="2" charset="2"/>
              <a:buChar char="§"/>
              <a:defRPr/>
            </a:pPr>
            <a:r>
              <a:rPr lang="ru-RU" sz="1800" b="0" dirty="0">
                <a:latin typeface="+mj-lt"/>
              </a:rPr>
              <a:t>Косвенный финансовый</a:t>
            </a:r>
            <a:endParaRPr lang="en-US" sz="1800" b="0" dirty="0">
              <a:latin typeface="+mj-lt"/>
            </a:endParaRPr>
          </a:p>
          <a:p>
            <a:pPr marL="1200150" lvl="2" indent="-285750">
              <a:spcBef>
                <a:spcPct val="20000"/>
              </a:spcBef>
              <a:buClr>
                <a:srgbClr val="FF9900"/>
              </a:buClr>
              <a:buFont typeface="Wingdings" panose="05000000000000000000" pitchFamily="2" charset="2"/>
              <a:buChar char="§"/>
              <a:defRPr/>
            </a:pPr>
            <a:r>
              <a:rPr lang="ru-RU" sz="1800" b="0" dirty="0">
                <a:latin typeface="+mj-lt"/>
              </a:rPr>
              <a:t>Гонорары, консультации</a:t>
            </a:r>
            <a:endParaRPr lang="en-US" sz="1800" b="0" dirty="0">
              <a:latin typeface="+mj-lt"/>
            </a:endParaRPr>
          </a:p>
          <a:p>
            <a:pPr marL="742950" lvl="1" indent="-285750">
              <a:spcBef>
                <a:spcPct val="20000"/>
              </a:spcBef>
              <a:buClr>
                <a:srgbClr val="FF9900"/>
              </a:buClr>
              <a:buFont typeface="Wingdings" panose="05000000000000000000" pitchFamily="2" charset="2"/>
              <a:buChar char="§"/>
              <a:defRPr/>
            </a:pPr>
            <a:r>
              <a:rPr lang="ru-RU" sz="1800" b="0" dirty="0">
                <a:latin typeface="+mj-lt"/>
              </a:rPr>
              <a:t>Интеллектуальный</a:t>
            </a:r>
            <a:endParaRPr lang="en-US" sz="1800" b="0" dirty="0">
              <a:latin typeface="+mj-lt"/>
            </a:endParaRPr>
          </a:p>
          <a:p>
            <a:pPr marL="1200150" lvl="2" indent="-285750">
              <a:spcBef>
                <a:spcPct val="20000"/>
              </a:spcBef>
              <a:buClr>
                <a:srgbClr val="FF9900"/>
              </a:buClr>
              <a:buFont typeface="Wingdings" panose="05000000000000000000" pitchFamily="2" charset="2"/>
              <a:buChar char="§"/>
              <a:defRPr/>
            </a:pPr>
            <a:r>
              <a:rPr lang="ru-RU" sz="1800" b="0" dirty="0">
                <a:latin typeface="+mj-lt"/>
              </a:rPr>
              <a:t>Повышение, прямое соперничество</a:t>
            </a:r>
            <a:endParaRPr lang="en-US" sz="1800" b="0" dirty="0">
              <a:latin typeface="+mj-lt"/>
            </a:endParaRPr>
          </a:p>
          <a:p>
            <a:pPr marL="742950" lvl="1" indent="-285750">
              <a:spcBef>
                <a:spcPct val="20000"/>
              </a:spcBef>
              <a:buClr>
                <a:srgbClr val="FF9900"/>
              </a:buClr>
              <a:buFont typeface="Wingdings" panose="05000000000000000000" pitchFamily="2" charset="2"/>
              <a:buChar char="§"/>
              <a:defRPr/>
            </a:pPr>
            <a:r>
              <a:rPr lang="ru-RU" sz="1800" b="0" dirty="0">
                <a:latin typeface="+mj-lt"/>
              </a:rPr>
              <a:t>Институционный</a:t>
            </a:r>
            <a:endParaRPr lang="en-US" sz="1800" b="0" dirty="0">
              <a:latin typeface="+mj-lt"/>
            </a:endParaRPr>
          </a:p>
          <a:p>
            <a:pPr marL="742950" lvl="1" indent="-285750">
              <a:spcBef>
                <a:spcPct val="20000"/>
              </a:spcBef>
              <a:buClr>
                <a:srgbClr val="FF9900"/>
              </a:buClr>
              <a:buFont typeface="Wingdings" panose="05000000000000000000" pitchFamily="2" charset="2"/>
              <a:buChar char="§"/>
              <a:defRPr/>
            </a:pPr>
            <a:r>
              <a:rPr lang="ru-RU" sz="1800" b="0" dirty="0">
                <a:latin typeface="+mj-lt"/>
              </a:rPr>
              <a:t>Личные убеждения</a:t>
            </a:r>
            <a:endParaRPr lang="en-GB" sz="1800" b="0" dirty="0">
              <a:latin typeface="+mj-lt"/>
            </a:endParaRPr>
          </a:p>
        </p:txBody>
      </p:sp>
      <p:sp>
        <p:nvSpPr>
          <p:cNvPr id="171014" name="Rectangle 6"/>
          <p:cNvSpPr>
            <a:spLocks noChangeArrowheads="1"/>
          </p:cNvSpPr>
          <p:nvPr/>
        </p:nvSpPr>
        <p:spPr bwMode="auto">
          <a:xfrm>
            <a:off x="304800" y="4662488"/>
            <a:ext cx="8458200" cy="1028700"/>
          </a:xfrm>
          <a:prstGeom prst="rect">
            <a:avLst/>
          </a:prstGeom>
          <a:noFill/>
          <a:ln w="9525">
            <a:noFill/>
            <a:miter lim="800000"/>
            <a:headEnd/>
            <a:tailEnd/>
          </a:ln>
        </p:spPr>
        <p:txBody>
          <a:bodyPr lIns="0" rIns="0"/>
          <a:lstStyle/>
          <a:p>
            <a:pPr marL="342900" indent="-342900">
              <a:spcBef>
                <a:spcPct val="20000"/>
              </a:spcBef>
              <a:buClr>
                <a:srgbClr val="FF9900"/>
              </a:buClr>
              <a:buFont typeface="Wingdings" panose="05000000000000000000" pitchFamily="2" charset="2"/>
              <a:buChar char="§"/>
              <a:defRPr/>
            </a:pPr>
            <a:r>
              <a:rPr lang="ru-RU" sz="2000" b="0" dirty="0">
                <a:latin typeface="+mn-lt"/>
              </a:rPr>
              <a:t>Как справиться с потенциальными конфликтами интересов? </a:t>
            </a:r>
            <a:br>
              <a:rPr lang="ru-RU" sz="2000" b="0" dirty="0">
                <a:latin typeface="+mn-lt"/>
              </a:rPr>
            </a:br>
            <a:r>
              <a:rPr lang="ru-RU" sz="2000" b="0" dirty="0">
                <a:latin typeface="+mn-lt"/>
              </a:rPr>
              <a:t>Через прозрачность и раскрытие информации</a:t>
            </a:r>
          </a:p>
          <a:p>
            <a:pPr marL="342900" indent="-342900">
              <a:spcBef>
                <a:spcPct val="20000"/>
              </a:spcBef>
              <a:buClr>
                <a:srgbClr val="FF9900"/>
              </a:buClr>
              <a:buFont typeface="Wingdings" panose="05000000000000000000" pitchFamily="2" charset="2"/>
              <a:buChar char="§"/>
              <a:defRPr/>
            </a:pPr>
            <a:r>
              <a:rPr lang="ru-RU" sz="2000" b="0" dirty="0">
                <a:latin typeface="+mn-lt"/>
              </a:rPr>
              <a:t>На уровне журнала это означает раскрытие потенциальных конфликтов в сопроводительном письме в редакцию журнала</a:t>
            </a:r>
          </a:p>
          <a:p>
            <a:pPr>
              <a:spcBef>
                <a:spcPct val="20000"/>
              </a:spcBef>
              <a:buClr>
                <a:srgbClr val="FF9900"/>
              </a:buClr>
              <a:defRPr/>
            </a:pPr>
            <a:endParaRPr lang="en-GB" sz="2000" u="sng" dirty="0">
              <a:solidFill>
                <a:srgbClr val="5D9A3C"/>
              </a:solidFill>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71012"/>
                                        </p:tgtEl>
                                        <p:attrNameLst>
                                          <p:attrName>style.visibility</p:attrName>
                                        </p:attrNameLst>
                                      </p:cBhvr>
                                      <p:to>
                                        <p:strVal val="visible"/>
                                      </p:to>
                                    </p:set>
                                    <p:anim calcmode="lin" valueType="num">
                                      <p:cBhvr>
                                        <p:cTn id="7" dur="500" fill="hold"/>
                                        <p:tgtEl>
                                          <p:spTgt spid="171012"/>
                                        </p:tgtEl>
                                        <p:attrNameLst>
                                          <p:attrName>ppt_w</p:attrName>
                                        </p:attrNameLst>
                                      </p:cBhvr>
                                      <p:tavLst>
                                        <p:tav tm="0">
                                          <p:val>
                                            <p:fltVal val="0"/>
                                          </p:val>
                                        </p:tav>
                                        <p:tav tm="100000">
                                          <p:val>
                                            <p:strVal val="#ppt_w"/>
                                          </p:val>
                                        </p:tav>
                                      </p:tavLst>
                                    </p:anim>
                                    <p:anim calcmode="lin" valueType="num">
                                      <p:cBhvr>
                                        <p:cTn id="8" dur="500" fill="hold"/>
                                        <p:tgtEl>
                                          <p:spTgt spid="171012"/>
                                        </p:tgtEl>
                                        <p:attrNameLst>
                                          <p:attrName>ppt_h</p:attrName>
                                        </p:attrNameLst>
                                      </p:cBhvr>
                                      <p:tavLst>
                                        <p:tav tm="0">
                                          <p:val>
                                            <p:fltVal val="0"/>
                                          </p:val>
                                        </p:tav>
                                        <p:tav tm="100000">
                                          <p:val>
                                            <p:strVal val="#ppt_h"/>
                                          </p:val>
                                        </p:tav>
                                      </p:tavLst>
                                    </p:anim>
                                    <p:anim calcmode="lin" valueType="num">
                                      <p:cBhvr>
                                        <p:cTn id="9" dur="500" fill="hold"/>
                                        <p:tgtEl>
                                          <p:spTgt spid="171012"/>
                                        </p:tgtEl>
                                        <p:attrNameLst>
                                          <p:attrName>ppt_x</p:attrName>
                                        </p:attrNameLst>
                                      </p:cBhvr>
                                      <p:tavLst>
                                        <p:tav tm="0">
                                          <p:val>
                                            <p:fltVal val="0.5"/>
                                          </p:val>
                                        </p:tav>
                                        <p:tav tm="100000">
                                          <p:val>
                                            <p:strVal val="#ppt_x"/>
                                          </p:val>
                                        </p:tav>
                                      </p:tavLst>
                                    </p:anim>
                                    <p:anim calcmode="lin" valueType="num">
                                      <p:cBhvr>
                                        <p:cTn id="10" dur="500" fill="hold"/>
                                        <p:tgtEl>
                                          <p:spTgt spid="171012"/>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171014"/>
                                        </p:tgtEl>
                                        <p:attrNameLst>
                                          <p:attrName>style.visibility</p:attrName>
                                        </p:attrNameLst>
                                      </p:cBhvr>
                                      <p:to>
                                        <p:strVal val="visible"/>
                                      </p:to>
                                    </p:set>
                                    <p:anim calcmode="lin" valueType="num">
                                      <p:cBhvr>
                                        <p:cTn id="13" dur="500" fill="hold"/>
                                        <p:tgtEl>
                                          <p:spTgt spid="171014"/>
                                        </p:tgtEl>
                                        <p:attrNameLst>
                                          <p:attrName>ppt_w</p:attrName>
                                        </p:attrNameLst>
                                      </p:cBhvr>
                                      <p:tavLst>
                                        <p:tav tm="0">
                                          <p:val>
                                            <p:fltVal val="0"/>
                                          </p:val>
                                        </p:tav>
                                        <p:tav tm="100000">
                                          <p:val>
                                            <p:strVal val="#ppt_w"/>
                                          </p:val>
                                        </p:tav>
                                      </p:tavLst>
                                    </p:anim>
                                    <p:anim calcmode="lin" valueType="num">
                                      <p:cBhvr>
                                        <p:cTn id="14" dur="500" fill="hold"/>
                                        <p:tgtEl>
                                          <p:spTgt spid="171014"/>
                                        </p:tgtEl>
                                        <p:attrNameLst>
                                          <p:attrName>ppt_h</p:attrName>
                                        </p:attrNameLst>
                                      </p:cBhvr>
                                      <p:tavLst>
                                        <p:tav tm="0">
                                          <p:val>
                                            <p:fltVal val="0"/>
                                          </p:val>
                                        </p:tav>
                                        <p:tav tm="100000">
                                          <p:val>
                                            <p:strVal val="#ppt_h"/>
                                          </p:val>
                                        </p:tav>
                                      </p:tavLst>
                                    </p:anim>
                                    <p:anim calcmode="lin" valueType="num">
                                      <p:cBhvr>
                                        <p:cTn id="15" dur="500" fill="hold"/>
                                        <p:tgtEl>
                                          <p:spTgt spid="171014"/>
                                        </p:tgtEl>
                                        <p:attrNameLst>
                                          <p:attrName>ppt_x</p:attrName>
                                        </p:attrNameLst>
                                      </p:cBhvr>
                                      <p:tavLst>
                                        <p:tav tm="0">
                                          <p:val>
                                            <p:fltVal val="0.5"/>
                                          </p:val>
                                        </p:tav>
                                        <p:tav tm="100000">
                                          <p:val>
                                            <p:strVal val="#ppt_x"/>
                                          </p:val>
                                        </p:tav>
                                      </p:tavLst>
                                    </p:anim>
                                    <p:anim calcmode="lin" valueType="num">
                                      <p:cBhvr>
                                        <p:cTn id="16" dur="500" fill="hold"/>
                                        <p:tgtEl>
                                          <p:spTgt spid="1710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animBg="1"/>
      <p:bldP spid="17101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p:cNvSpPr>
            <a:spLocks noChangeArrowheads="1"/>
          </p:cNvSpPr>
          <p:nvPr/>
        </p:nvSpPr>
        <p:spPr bwMode="auto">
          <a:xfrm>
            <a:off x="368300" y="1285875"/>
            <a:ext cx="8775700" cy="4343400"/>
          </a:xfrm>
          <a:prstGeom prst="rect">
            <a:avLst/>
          </a:prstGeom>
          <a:noFill/>
          <a:ln>
            <a:noFill/>
          </a:ln>
          <a:extLst/>
        </p:spPr>
        <p:txBody>
          <a:bodyPr lIns="0" rIns="0"/>
          <a:lstStyle>
            <a:lvl1pPr marL="342900" indent="-342900" eaLnBrk="0" hangingPunct="0">
              <a:spcBef>
                <a:spcPct val="20000"/>
              </a:spcBef>
              <a:buClr>
                <a:srgbClr val="000066"/>
              </a:buClr>
              <a:buSzPct val="70000"/>
              <a:buFont typeface="Wingdings" pitchFamily="2" charset="2"/>
              <a:buChar char="§"/>
              <a:defRPr sz="3200" b="1">
                <a:solidFill>
                  <a:srgbClr val="32323D"/>
                </a:solidFill>
                <a:latin typeface="Arial Narrow" pitchFamily="34" charset="0"/>
                <a:cs typeface="Arial" pitchFamily="34" charset="0"/>
              </a:defRPr>
            </a:lvl1pPr>
            <a:lvl2pPr marL="742950" indent="-285750" eaLnBrk="0" hangingPunct="0">
              <a:spcBef>
                <a:spcPct val="20000"/>
              </a:spcBef>
              <a:buClr>
                <a:srgbClr val="000066"/>
              </a:buClr>
              <a:buSzPct val="70000"/>
              <a:buFont typeface="Wingdings" pitchFamily="2" charset="2"/>
              <a:buChar char="§"/>
              <a:defRPr kumimoji="1" sz="2800">
                <a:solidFill>
                  <a:srgbClr val="32323D"/>
                </a:solidFill>
                <a:latin typeface="Arial Narrow" pitchFamily="34" charset="0"/>
                <a:cs typeface="Arial" pitchFamily="34" charset="0"/>
              </a:defRPr>
            </a:lvl2pPr>
            <a:lvl3pPr marL="1143000" indent="-228600" eaLnBrk="0" hangingPunct="0">
              <a:spcBef>
                <a:spcPct val="20000"/>
              </a:spcBef>
              <a:buClr>
                <a:srgbClr val="000066"/>
              </a:buClr>
              <a:buSzPct val="70000"/>
              <a:buFont typeface="Wingdings" pitchFamily="2" charset="2"/>
              <a:buChar char="§"/>
              <a:defRPr kumimoji="1" sz="2400">
                <a:solidFill>
                  <a:srgbClr val="32323D"/>
                </a:solidFill>
                <a:latin typeface="Arial Narrow" pitchFamily="34" charset="0"/>
                <a:cs typeface="Arial" pitchFamily="34" charset="0"/>
              </a:defRPr>
            </a:lvl3pPr>
            <a:lvl4pPr marL="1600200" indent="-228600" eaLnBrk="0" hangingPunct="0">
              <a:spcBef>
                <a:spcPct val="20000"/>
              </a:spcBef>
              <a:buClr>
                <a:srgbClr val="000066"/>
              </a:buClr>
              <a:buSzPct val="70000"/>
              <a:buFont typeface="Wingdings" pitchFamily="2" charset="2"/>
              <a:buChar char="§"/>
              <a:defRPr kumimoji="1" sz="2000">
                <a:solidFill>
                  <a:srgbClr val="32323D"/>
                </a:solidFill>
                <a:latin typeface="Arial Narrow" pitchFamily="34" charset="0"/>
                <a:cs typeface="Arial" pitchFamily="34" charset="0"/>
              </a:defRPr>
            </a:lvl4pPr>
            <a:lvl5pPr marL="2057400" indent="-228600" eaLnBrk="0" hangingPunct="0">
              <a:spcBef>
                <a:spcPct val="20000"/>
              </a:spcBef>
              <a:buClr>
                <a:srgbClr val="000066"/>
              </a:buClr>
              <a:buSzPct val="70000"/>
              <a:buFont typeface="Wingdings" pitchFamily="2" charset="2"/>
              <a:buChar char="§"/>
              <a:defRPr kumimoji="1" sz="2000">
                <a:solidFill>
                  <a:srgbClr val="32323D"/>
                </a:solidFill>
                <a:latin typeface="Arial Narrow" pitchFamily="34" charset="0"/>
                <a:cs typeface="Arial" pitchFamily="34" charset="0"/>
              </a:defRPr>
            </a:lvl5pPr>
            <a:lvl6pPr marL="2514600" indent="-228600" eaLnBrk="0" fontAlgn="base" hangingPunct="0">
              <a:spcBef>
                <a:spcPct val="20000"/>
              </a:spcBef>
              <a:spcAft>
                <a:spcPct val="0"/>
              </a:spcAft>
              <a:buClr>
                <a:srgbClr val="000066"/>
              </a:buClr>
              <a:buSzPct val="70000"/>
              <a:buFont typeface="Wingdings" pitchFamily="2" charset="2"/>
              <a:buChar char="§"/>
              <a:defRPr kumimoji="1" sz="2000">
                <a:solidFill>
                  <a:srgbClr val="32323D"/>
                </a:solidFill>
                <a:latin typeface="Arial Narrow" pitchFamily="34" charset="0"/>
                <a:cs typeface="Arial" pitchFamily="34" charset="0"/>
              </a:defRPr>
            </a:lvl6pPr>
            <a:lvl7pPr marL="2971800" indent="-228600" eaLnBrk="0" fontAlgn="base" hangingPunct="0">
              <a:spcBef>
                <a:spcPct val="20000"/>
              </a:spcBef>
              <a:spcAft>
                <a:spcPct val="0"/>
              </a:spcAft>
              <a:buClr>
                <a:srgbClr val="000066"/>
              </a:buClr>
              <a:buSzPct val="70000"/>
              <a:buFont typeface="Wingdings" pitchFamily="2" charset="2"/>
              <a:buChar char="§"/>
              <a:defRPr kumimoji="1" sz="2000">
                <a:solidFill>
                  <a:srgbClr val="32323D"/>
                </a:solidFill>
                <a:latin typeface="Arial Narrow" pitchFamily="34" charset="0"/>
                <a:cs typeface="Arial" pitchFamily="34" charset="0"/>
              </a:defRPr>
            </a:lvl7pPr>
            <a:lvl8pPr marL="3429000" indent="-228600" eaLnBrk="0" fontAlgn="base" hangingPunct="0">
              <a:spcBef>
                <a:spcPct val="20000"/>
              </a:spcBef>
              <a:spcAft>
                <a:spcPct val="0"/>
              </a:spcAft>
              <a:buClr>
                <a:srgbClr val="000066"/>
              </a:buClr>
              <a:buSzPct val="70000"/>
              <a:buFont typeface="Wingdings" pitchFamily="2" charset="2"/>
              <a:buChar char="§"/>
              <a:defRPr kumimoji="1" sz="2000">
                <a:solidFill>
                  <a:srgbClr val="32323D"/>
                </a:solidFill>
                <a:latin typeface="Arial Narrow" pitchFamily="34" charset="0"/>
                <a:cs typeface="Arial" pitchFamily="34" charset="0"/>
              </a:defRPr>
            </a:lvl8pPr>
            <a:lvl9pPr marL="3886200" indent="-228600" eaLnBrk="0" fontAlgn="base" hangingPunct="0">
              <a:spcBef>
                <a:spcPct val="20000"/>
              </a:spcBef>
              <a:spcAft>
                <a:spcPct val="0"/>
              </a:spcAft>
              <a:buClr>
                <a:srgbClr val="000066"/>
              </a:buClr>
              <a:buSzPct val="70000"/>
              <a:buFont typeface="Wingdings" pitchFamily="2" charset="2"/>
              <a:buChar char="§"/>
              <a:defRPr kumimoji="1" sz="2000">
                <a:solidFill>
                  <a:srgbClr val="32323D"/>
                </a:solidFill>
                <a:latin typeface="Arial Narrow" pitchFamily="34" charset="0"/>
                <a:cs typeface="Arial" pitchFamily="34" charset="0"/>
              </a:defRPr>
            </a:lvl9pPr>
          </a:lstStyle>
          <a:p>
            <a:pPr marL="0" indent="0" defTabSz="457200">
              <a:buClr>
                <a:srgbClr val="5D9A3C"/>
              </a:buClr>
              <a:buSzTx/>
              <a:buFont typeface="Wingdings" pitchFamily="2" charset="2"/>
              <a:buNone/>
              <a:defRPr/>
            </a:pPr>
            <a:r>
              <a:rPr lang="ru-RU" altLang="en-US" sz="2000" b="0" dirty="0">
                <a:solidFill>
                  <a:srgbClr val="53565A"/>
                </a:solidFill>
                <a:latin typeface="Arial"/>
                <a:cs typeface="Arial"/>
              </a:rPr>
              <a:t>Соглашения авторов с издателями могут варьироваться</a:t>
            </a:r>
            <a:r>
              <a:rPr lang="en-US" altLang="en-US" sz="2000" b="0" dirty="0">
                <a:solidFill>
                  <a:srgbClr val="53565A"/>
                </a:solidFill>
                <a:latin typeface="Arial"/>
                <a:cs typeface="Arial"/>
              </a:rPr>
              <a:t>, </a:t>
            </a:r>
            <a:r>
              <a:rPr lang="ru-RU" altLang="en-US" sz="2000" b="0" dirty="0">
                <a:solidFill>
                  <a:srgbClr val="53565A"/>
                </a:solidFill>
                <a:latin typeface="Arial"/>
                <a:cs typeface="Arial"/>
              </a:rPr>
              <a:t>но</a:t>
            </a:r>
            <a:r>
              <a:rPr lang="en-US" altLang="en-US" sz="2000" b="0" dirty="0">
                <a:solidFill>
                  <a:srgbClr val="53565A"/>
                </a:solidFill>
                <a:latin typeface="Arial"/>
                <a:cs typeface="Arial"/>
              </a:rPr>
              <a:t> Elsevier </a:t>
            </a:r>
            <a:r>
              <a:rPr lang="ru-RU" altLang="en-US" sz="2000" b="0" dirty="0">
                <a:solidFill>
                  <a:srgbClr val="53565A"/>
                </a:solidFill>
                <a:latin typeface="Arial"/>
                <a:cs typeface="Arial"/>
              </a:rPr>
              <a:t>в общем позволяет авторам следующее использование</a:t>
            </a:r>
            <a:r>
              <a:rPr lang="en-US" altLang="en-US" sz="2000" b="0" dirty="0" smtClean="0">
                <a:solidFill>
                  <a:srgbClr val="53565A"/>
                </a:solidFill>
                <a:latin typeface="Arial"/>
                <a:cs typeface="Arial"/>
              </a:rPr>
              <a:t>:</a:t>
            </a:r>
          </a:p>
          <a:p>
            <a:pPr defTabSz="457200">
              <a:buClr>
                <a:srgbClr val="5D9A3C"/>
              </a:buClr>
              <a:buSzTx/>
              <a:defRPr/>
            </a:pPr>
            <a:r>
              <a:rPr lang="ru-RU" altLang="en-US" sz="2000" b="0" dirty="0" smtClean="0">
                <a:solidFill>
                  <a:srgbClr val="53565A"/>
                </a:solidFill>
                <a:latin typeface="Arial"/>
                <a:cs typeface="Arial"/>
              </a:rPr>
              <a:t>Обучение</a:t>
            </a:r>
            <a:r>
              <a:rPr lang="en-US" altLang="en-US" sz="2000" b="0" dirty="0">
                <a:solidFill>
                  <a:srgbClr val="53565A"/>
                </a:solidFill>
                <a:latin typeface="Arial"/>
                <a:cs typeface="Arial"/>
              </a:rPr>
              <a:t>: </a:t>
            </a:r>
            <a:r>
              <a:rPr lang="ru-RU" altLang="en-US" sz="2000" b="0" dirty="0">
                <a:solidFill>
                  <a:srgbClr val="53565A"/>
                </a:solidFill>
                <a:latin typeface="Arial"/>
                <a:cs typeface="Arial"/>
              </a:rPr>
              <a:t>копии статей для использования на лекциях в целях </a:t>
            </a:r>
            <a:r>
              <a:rPr lang="ru-RU" altLang="en-US" sz="2000" b="0" dirty="0" smtClean="0">
                <a:solidFill>
                  <a:srgbClr val="53565A"/>
                </a:solidFill>
                <a:latin typeface="Arial"/>
                <a:cs typeface="Arial"/>
              </a:rPr>
              <a:t>обучения</a:t>
            </a:r>
            <a:endParaRPr lang="en-US" altLang="en-US" sz="2000" b="0" dirty="0" smtClean="0">
              <a:solidFill>
                <a:srgbClr val="53565A"/>
              </a:solidFill>
              <a:latin typeface="Arial"/>
              <a:cs typeface="Arial"/>
            </a:endParaRPr>
          </a:p>
          <a:p>
            <a:pPr defTabSz="457200">
              <a:buClr>
                <a:srgbClr val="5D9A3C"/>
              </a:buClr>
              <a:buSzTx/>
              <a:defRPr/>
            </a:pPr>
            <a:r>
              <a:rPr lang="ru-RU" altLang="en-US" sz="2000" b="0" dirty="0" smtClean="0">
                <a:solidFill>
                  <a:srgbClr val="53565A"/>
                </a:solidFill>
                <a:latin typeface="Arial"/>
                <a:cs typeface="Arial"/>
              </a:rPr>
              <a:t>Обучающий </a:t>
            </a:r>
            <a:r>
              <a:rPr lang="ru-RU" altLang="en-US" sz="2000" b="0" dirty="0">
                <a:solidFill>
                  <a:srgbClr val="53565A"/>
                </a:solidFill>
                <a:latin typeface="Arial"/>
                <a:cs typeface="Arial"/>
              </a:rPr>
              <a:t>материал</a:t>
            </a:r>
            <a:r>
              <a:rPr lang="en-US" altLang="en-US" sz="2000" b="0" dirty="0">
                <a:solidFill>
                  <a:srgbClr val="53565A"/>
                </a:solidFill>
                <a:latin typeface="Arial"/>
                <a:cs typeface="Arial"/>
              </a:rPr>
              <a:t>: </a:t>
            </a:r>
            <a:r>
              <a:rPr lang="ru-RU" altLang="en-US" sz="2000" b="0" dirty="0">
                <a:solidFill>
                  <a:srgbClr val="53565A"/>
                </a:solidFill>
                <a:latin typeface="Arial"/>
                <a:cs typeface="Arial"/>
              </a:rPr>
              <a:t>статья может быть включена в материалы преподавательского (авторского) курса обучения организации или пакет е-курса или тренинга</a:t>
            </a:r>
            <a:r>
              <a:rPr lang="en-US" altLang="en-US" sz="2000" b="0" dirty="0">
                <a:solidFill>
                  <a:srgbClr val="53565A"/>
                </a:solidFill>
                <a:latin typeface="Arial"/>
                <a:cs typeface="Arial"/>
              </a:rPr>
              <a:t> </a:t>
            </a:r>
            <a:r>
              <a:rPr lang="ru-RU" altLang="en-US" sz="2000" b="0" dirty="0">
                <a:solidFill>
                  <a:srgbClr val="53565A"/>
                </a:solidFill>
                <a:latin typeface="Arial"/>
                <a:cs typeface="Arial"/>
              </a:rPr>
              <a:t> </a:t>
            </a:r>
            <a:r>
              <a:rPr lang="ru-RU" altLang="en-US" sz="2000" b="0" dirty="0" smtClean="0">
                <a:solidFill>
                  <a:srgbClr val="53565A"/>
                </a:solidFill>
                <a:latin typeface="Arial"/>
                <a:cs typeface="Arial"/>
              </a:rPr>
              <a:t>компании</a:t>
            </a:r>
            <a:endParaRPr lang="en-US" altLang="en-US" sz="2000" b="0" dirty="0" smtClean="0">
              <a:solidFill>
                <a:srgbClr val="53565A"/>
              </a:solidFill>
              <a:latin typeface="Arial"/>
              <a:cs typeface="Arial"/>
            </a:endParaRPr>
          </a:p>
          <a:p>
            <a:pPr defTabSz="457200">
              <a:buClr>
                <a:srgbClr val="5D9A3C"/>
              </a:buClr>
              <a:buSzTx/>
              <a:defRPr/>
            </a:pPr>
            <a:r>
              <a:rPr lang="ru-RU" altLang="en-US" sz="2000" b="0" dirty="0" smtClean="0">
                <a:solidFill>
                  <a:srgbClr val="53565A"/>
                </a:solidFill>
                <a:latin typeface="Arial"/>
                <a:cs typeface="Arial"/>
              </a:rPr>
              <a:t>Совместное </a:t>
            </a:r>
            <a:r>
              <a:rPr lang="ru-RU" altLang="en-US" sz="2000" b="0" dirty="0">
                <a:solidFill>
                  <a:srgbClr val="53565A"/>
                </a:solidFill>
                <a:latin typeface="Arial"/>
                <a:cs typeface="Arial"/>
              </a:rPr>
              <a:t>научное использование</a:t>
            </a:r>
            <a:r>
              <a:rPr lang="en-US" altLang="en-US" sz="2000" b="0" dirty="0">
                <a:solidFill>
                  <a:srgbClr val="53565A"/>
                </a:solidFill>
                <a:latin typeface="Arial"/>
                <a:cs typeface="Arial"/>
              </a:rPr>
              <a:t>:  </a:t>
            </a:r>
            <a:r>
              <a:rPr lang="ru-RU" altLang="en-US" sz="2000" b="0" dirty="0">
                <a:solidFill>
                  <a:srgbClr val="53565A"/>
                </a:solidFill>
                <a:latin typeface="Arial"/>
                <a:cs typeface="Arial"/>
              </a:rPr>
              <a:t>копиями статей можно поделиться с научными коллегами</a:t>
            </a:r>
            <a:r>
              <a:rPr lang="en-US" altLang="en-US" sz="2000" b="0" dirty="0">
                <a:solidFill>
                  <a:srgbClr val="53565A"/>
                </a:solidFill>
                <a:latin typeface="Arial"/>
                <a:cs typeface="Arial"/>
              </a:rPr>
              <a:t> </a:t>
            </a:r>
            <a:endParaRPr lang="en-US" altLang="en-US" sz="2000" b="0" dirty="0" smtClean="0">
              <a:solidFill>
                <a:srgbClr val="53565A"/>
              </a:solidFill>
              <a:latin typeface="Arial"/>
              <a:cs typeface="Arial"/>
            </a:endParaRPr>
          </a:p>
          <a:p>
            <a:pPr defTabSz="457200">
              <a:buClr>
                <a:srgbClr val="5D9A3C"/>
              </a:buClr>
              <a:buSzTx/>
              <a:defRPr/>
            </a:pPr>
            <a:r>
              <a:rPr lang="ru-RU" altLang="en-US" sz="2000" b="0" dirty="0" smtClean="0">
                <a:solidFill>
                  <a:srgbClr val="53565A"/>
                </a:solidFill>
                <a:latin typeface="Arial"/>
                <a:cs typeface="Arial"/>
              </a:rPr>
              <a:t>Встречи/конференции</a:t>
            </a:r>
            <a:r>
              <a:rPr lang="en-US" altLang="en-US" sz="2000" b="0" dirty="0">
                <a:solidFill>
                  <a:srgbClr val="53565A"/>
                </a:solidFill>
                <a:latin typeface="Arial"/>
                <a:cs typeface="Arial"/>
              </a:rPr>
              <a:t>:  </a:t>
            </a:r>
            <a:r>
              <a:rPr lang="ru-RU" altLang="en-US" sz="2000" b="0" dirty="0">
                <a:solidFill>
                  <a:srgbClr val="53565A"/>
                </a:solidFill>
                <a:latin typeface="Arial"/>
                <a:cs typeface="Arial"/>
              </a:rPr>
              <a:t>статья может быть представлена участникам, копии для </a:t>
            </a:r>
            <a:r>
              <a:rPr lang="ru-RU" altLang="en-US" sz="2000" b="0" dirty="0" smtClean="0">
                <a:solidFill>
                  <a:srgbClr val="53565A"/>
                </a:solidFill>
                <a:latin typeface="Arial"/>
                <a:cs typeface="Arial"/>
              </a:rPr>
              <a:t>участников</a:t>
            </a:r>
            <a:endParaRPr lang="en-US" altLang="en-US" sz="2000" b="0" dirty="0" smtClean="0">
              <a:solidFill>
                <a:srgbClr val="53565A"/>
              </a:solidFill>
              <a:latin typeface="Arial"/>
              <a:cs typeface="Arial"/>
            </a:endParaRPr>
          </a:p>
          <a:p>
            <a:pPr defTabSz="457200">
              <a:buClr>
                <a:srgbClr val="5D9A3C"/>
              </a:buClr>
              <a:buSzTx/>
              <a:defRPr/>
            </a:pPr>
            <a:r>
              <a:rPr lang="ru-RU" altLang="en-US" sz="2000" b="0" dirty="0" smtClean="0">
                <a:solidFill>
                  <a:srgbClr val="53565A"/>
                </a:solidFill>
                <a:latin typeface="Arial"/>
                <a:cs typeface="Arial"/>
              </a:rPr>
              <a:t>Дальнейшие </a:t>
            </a:r>
            <a:r>
              <a:rPr lang="ru-RU" altLang="en-US" sz="2000" b="0" dirty="0">
                <a:solidFill>
                  <a:srgbClr val="53565A"/>
                </a:solidFill>
                <a:latin typeface="Arial"/>
                <a:cs typeface="Arial"/>
              </a:rPr>
              <a:t>работы</a:t>
            </a:r>
            <a:r>
              <a:rPr lang="en-US" altLang="en-US" sz="2000" b="0" dirty="0">
                <a:solidFill>
                  <a:srgbClr val="53565A"/>
                </a:solidFill>
                <a:latin typeface="Arial"/>
                <a:cs typeface="Arial"/>
              </a:rPr>
              <a:t>:  </a:t>
            </a:r>
            <a:r>
              <a:rPr lang="ru-RU" altLang="en-US" sz="2000" b="0" dirty="0">
                <a:solidFill>
                  <a:srgbClr val="53565A"/>
                </a:solidFill>
                <a:latin typeface="Arial"/>
                <a:cs typeface="Arial"/>
              </a:rPr>
              <a:t>статья может быть использована в сборе данных</a:t>
            </a:r>
            <a:r>
              <a:rPr lang="en-US" altLang="en-US" sz="2000" b="0" dirty="0">
                <a:solidFill>
                  <a:srgbClr val="53565A"/>
                </a:solidFill>
                <a:latin typeface="Arial"/>
                <a:cs typeface="Arial"/>
              </a:rPr>
              <a:t>, </a:t>
            </a:r>
            <a:r>
              <a:rPr lang="ru-RU" altLang="en-US" sz="2000" b="0" dirty="0">
                <a:solidFill>
                  <a:srgbClr val="53565A"/>
                </a:solidFill>
                <a:latin typeface="Arial"/>
                <a:cs typeface="Arial"/>
              </a:rPr>
              <a:t>расширена до книжного формата, или использоваться в тезисах или </a:t>
            </a:r>
            <a:r>
              <a:rPr lang="ru-RU" altLang="en-US" sz="2000" b="0" dirty="0" smtClean="0">
                <a:solidFill>
                  <a:srgbClr val="53565A"/>
                </a:solidFill>
                <a:latin typeface="Arial"/>
                <a:cs typeface="Arial"/>
              </a:rPr>
              <a:t>диссертации</a:t>
            </a:r>
            <a:endParaRPr lang="en-US" altLang="en-US" sz="2000" b="0" dirty="0" smtClean="0">
              <a:solidFill>
                <a:srgbClr val="53565A"/>
              </a:solidFill>
              <a:latin typeface="Arial"/>
              <a:cs typeface="Arial"/>
            </a:endParaRPr>
          </a:p>
          <a:p>
            <a:pPr defTabSz="457200">
              <a:buClr>
                <a:srgbClr val="5D9A3C"/>
              </a:buClr>
              <a:buSzTx/>
              <a:defRPr/>
            </a:pPr>
            <a:r>
              <a:rPr lang="ru-RU" altLang="en-US" sz="2000" b="0" dirty="0" smtClean="0">
                <a:solidFill>
                  <a:srgbClr val="53565A"/>
                </a:solidFill>
                <a:latin typeface="Arial"/>
                <a:cs typeface="Arial"/>
              </a:rPr>
              <a:t>Патент </a:t>
            </a:r>
            <a:r>
              <a:rPr lang="ru-RU" altLang="en-US" sz="2000" b="0" dirty="0">
                <a:solidFill>
                  <a:srgbClr val="53565A"/>
                </a:solidFill>
                <a:latin typeface="Arial"/>
                <a:cs typeface="Arial"/>
              </a:rPr>
              <a:t>и права на торговую марку</a:t>
            </a:r>
            <a:r>
              <a:rPr lang="en-US" altLang="en-US" sz="2000" b="0" dirty="0">
                <a:solidFill>
                  <a:srgbClr val="53565A"/>
                </a:solidFill>
                <a:latin typeface="Arial"/>
                <a:cs typeface="Arial"/>
              </a:rPr>
              <a:t>: </a:t>
            </a:r>
            <a:r>
              <a:rPr lang="ru-RU" altLang="en-US" sz="2000" b="0" dirty="0">
                <a:solidFill>
                  <a:srgbClr val="53565A"/>
                </a:solidFill>
                <a:latin typeface="Arial"/>
                <a:cs typeface="Arial"/>
              </a:rPr>
              <a:t>для любого открытия или определения продукта</a:t>
            </a:r>
            <a:endParaRPr lang="en-US" altLang="en-US" sz="2000" b="0" dirty="0">
              <a:solidFill>
                <a:srgbClr val="53565A"/>
              </a:solidFill>
              <a:latin typeface="Arial"/>
              <a:cs typeface="Arial"/>
            </a:endParaRPr>
          </a:p>
        </p:txBody>
      </p:sp>
      <p:sp>
        <p:nvSpPr>
          <p:cNvPr id="91139" name="Rectangle 2"/>
          <p:cNvSpPr txBox="1">
            <a:spLocks noChangeArrowheads="1"/>
          </p:cNvSpPr>
          <p:nvPr/>
        </p:nvSpPr>
        <p:spPr bwMode="auto">
          <a:xfrm>
            <a:off x="0" y="211138"/>
            <a:ext cx="8229600" cy="935037"/>
          </a:xfrm>
          <a:prstGeom prst="rect">
            <a:avLst/>
          </a:prstGeom>
          <a:noFill/>
          <a:ln>
            <a:noFill/>
          </a:ln>
          <a:extLst/>
        </p:spPr>
        <p:txBody>
          <a:bodyPr anchor="ctr"/>
          <a:lstStyle>
            <a:lvl1pPr eaLnBrk="0" hangingPunct="0">
              <a:spcBef>
                <a:spcPct val="20000"/>
              </a:spcBef>
              <a:buClr>
                <a:srgbClr val="000066"/>
              </a:buClr>
              <a:buSzPct val="70000"/>
              <a:buFont typeface="Wingdings" pitchFamily="2" charset="2"/>
              <a:buChar char="§"/>
              <a:defRPr sz="3200" b="1">
                <a:solidFill>
                  <a:srgbClr val="32323D"/>
                </a:solidFill>
                <a:latin typeface="Arial Narrow" pitchFamily="34" charset="0"/>
                <a:cs typeface="Arial" pitchFamily="34" charset="0"/>
              </a:defRPr>
            </a:lvl1pPr>
            <a:lvl2pPr marL="742950" indent="-285750" eaLnBrk="0" hangingPunct="0">
              <a:spcBef>
                <a:spcPct val="20000"/>
              </a:spcBef>
              <a:buClr>
                <a:srgbClr val="000066"/>
              </a:buClr>
              <a:buSzPct val="70000"/>
              <a:buFont typeface="Wingdings" pitchFamily="2" charset="2"/>
              <a:buChar char="§"/>
              <a:defRPr kumimoji="1" sz="2800">
                <a:solidFill>
                  <a:srgbClr val="32323D"/>
                </a:solidFill>
                <a:latin typeface="Arial Narrow" pitchFamily="34" charset="0"/>
                <a:cs typeface="Arial" pitchFamily="34" charset="0"/>
              </a:defRPr>
            </a:lvl2pPr>
            <a:lvl3pPr marL="1143000" indent="-228600" eaLnBrk="0" hangingPunct="0">
              <a:spcBef>
                <a:spcPct val="20000"/>
              </a:spcBef>
              <a:buClr>
                <a:srgbClr val="000066"/>
              </a:buClr>
              <a:buSzPct val="70000"/>
              <a:buFont typeface="Wingdings" pitchFamily="2" charset="2"/>
              <a:buChar char="§"/>
              <a:defRPr kumimoji="1" sz="2400">
                <a:solidFill>
                  <a:srgbClr val="32323D"/>
                </a:solidFill>
                <a:latin typeface="Arial Narrow" pitchFamily="34" charset="0"/>
                <a:cs typeface="Arial" pitchFamily="34" charset="0"/>
              </a:defRPr>
            </a:lvl3pPr>
            <a:lvl4pPr marL="1600200" indent="-228600" eaLnBrk="0" hangingPunct="0">
              <a:spcBef>
                <a:spcPct val="20000"/>
              </a:spcBef>
              <a:buClr>
                <a:srgbClr val="000066"/>
              </a:buClr>
              <a:buSzPct val="70000"/>
              <a:buFont typeface="Wingdings" pitchFamily="2" charset="2"/>
              <a:buChar char="§"/>
              <a:defRPr kumimoji="1" sz="2000">
                <a:solidFill>
                  <a:srgbClr val="32323D"/>
                </a:solidFill>
                <a:latin typeface="Arial Narrow" pitchFamily="34" charset="0"/>
                <a:cs typeface="Arial" pitchFamily="34" charset="0"/>
              </a:defRPr>
            </a:lvl4pPr>
            <a:lvl5pPr marL="2057400" indent="-228600" eaLnBrk="0" hangingPunct="0">
              <a:spcBef>
                <a:spcPct val="20000"/>
              </a:spcBef>
              <a:buClr>
                <a:srgbClr val="000066"/>
              </a:buClr>
              <a:buSzPct val="70000"/>
              <a:buFont typeface="Wingdings" pitchFamily="2" charset="2"/>
              <a:buChar char="§"/>
              <a:defRPr kumimoji="1" sz="2000">
                <a:solidFill>
                  <a:srgbClr val="32323D"/>
                </a:solidFill>
                <a:latin typeface="Arial Narrow" pitchFamily="34" charset="0"/>
                <a:cs typeface="Arial" pitchFamily="34" charset="0"/>
              </a:defRPr>
            </a:lvl5pPr>
            <a:lvl6pPr marL="2514600" indent="-228600" eaLnBrk="0" fontAlgn="base" hangingPunct="0">
              <a:spcBef>
                <a:spcPct val="20000"/>
              </a:spcBef>
              <a:spcAft>
                <a:spcPct val="0"/>
              </a:spcAft>
              <a:buClr>
                <a:srgbClr val="000066"/>
              </a:buClr>
              <a:buSzPct val="70000"/>
              <a:buFont typeface="Wingdings" pitchFamily="2" charset="2"/>
              <a:buChar char="§"/>
              <a:defRPr kumimoji="1" sz="2000">
                <a:solidFill>
                  <a:srgbClr val="32323D"/>
                </a:solidFill>
                <a:latin typeface="Arial Narrow" pitchFamily="34" charset="0"/>
                <a:cs typeface="Arial" pitchFamily="34" charset="0"/>
              </a:defRPr>
            </a:lvl6pPr>
            <a:lvl7pPr marL="2971800" indent="-228600" eaLnBrk="0" fontAlgn="base" hangingPunct="0">
              <a:spcBef>
                <a:spcPct val="20000"/>
              </a:spcBef>
              <a:spcAft>
                <a:spcPct val="0"/>
              </a:spcAft>
              <a:buClr>
                <a:srgbClr val="000066"/>
              </a:buClr>
              <a:buSzPct val="70000"/>
              <a:buFont typeface="Wingdings" pitchFamily="2" charset="2"/>
              <a:buChar char="§"/>
              <a:defRPr kumimoji="1" sz="2000">
                <a:solidFill>
                  <a:srgbClr val="32323D"/>
                </a:solidFill>
                <a:latin typeface="Arial Narrow" pitchFamily="34" charset="0"/>
                <a:cs typeface="Arial" pitchFamily="34" charset="0"/>
              </a:defRPr>
            </a:lvl7pPr>
            <a:lvl8pPr marL="3429000" indent="-228600" eaLnBrk="0" fontAlgn="base" hangingPunct="0">
              <a:spcBef>
                <a:spcPct val="20000"/>
              </a:spcBef>
              <a:spcAft>
                <a:spcPct val="0"/>
              </a:spcAft>
              <a:buClr>
                <a:srgbClr val="000066"/>
              </a:buClr>
              <a:buSzPct val="70000"/>
              <a:buFont typeface="Wingdings" pitchFamily="2" charset="2"/>
              <a:buChar char="§"/>
              <a:defRPr kumimoji="1" sz="2000">
                <a:solidFill>
                  <a:srgbClr val="32323D"/>
                </a:solidFill>
                <a:latin typeface="Arial Narrow" pitchFamily="34" charset="0"/>
                <a:cs typeface="Arial" pitchFamily="34" charset="0"/>
              </a:defRPr>
            </a:lvl8pPr>
            <a:lvl9pPr marL="3886200" indent="-228600" eaLnBrk="0" fontAlgn="base" hangingPunct="0">
              <a:spcBef>
                <a:spcPct val="20000"/>
              </a:spcBef>
              <a:spcAft>
                <a:spcPct val="0"/>
              </a:spcAft>
              <a:buClr>
                <a:srgbClr val="000066"/>
              </a:buClr>
              <a:buSzPct val="70000"/>
              <a:buFont typeface="Wingdings" pitchFamily="2" charset="2"/>
              <a:buChar char="§"/>
              <a:defRPr kumimoji="1" sz="2000">
                <a:solidFill>
                  <a:srgbClr val="32323D"/>
                </a:solidFill>
                <a:latin typeface="Arial Narrow" pitchFamily="34" charset="0"/>
                <a:cs typeface="Arial" pitchFamily="34" charset="0"/>
              </a:defRPr>
            </a:lvl9pPr>
          </a:lstStyle>
          <a:p>
            <a:pPr defTabSz="457200">
              <a:spcBef>
                <a:spcPct val="0"/>
              </a:spcBef>
              <a:buClrTx/>
              <a:buSzTx/>
              <a:buFontTx/>
              <a:buNone/>
              <a:defRPr/>
            </a:pPr>
            <a:endParaRPr lang="en-GB" altLang="en-US" sz="2400" dirty="0">
              <a:solidFill>
                <a:schemeClr val="accent1"/>
              </a:solidFill>
              <a:latin typeface="Arial Bold"/>
              <a:ea typeface="+mj-ea"/>
            </a:endParaRPr>
          </a:p>
        </p:txBody>
      </p:sp>
      <p:sp>
        <p:nvSpPr>
          <p:cNvPr id="129028" name="Title 1"/>
          <p:cNvSpPr>
            <a:spLocks noGrp="1"/>
          </p:cNvSpPr>
          <p:nvPr>
            <p:ph type="title"/>
          </p:nvPr>
        </p:nvSpPr>
        <p:spPr>
          <a:xfrm>
            <a:off x="457200" y="704850"/>
            <a:ext cx="8237538" cy="419100"/>
          </a:xfrm>
        </p:spPr>
        <p:txBody>
          <a:bodyPr/>
          <a:lstStyle/>
          <a:p>
            <a:r>
              <a:rPr lang="ru-RU" altLang="en-US" smtClean="0">
                <a:latin typeface="Arial Bold" pitchFamily="34" charset="0"/>
                <a:cs typeface="Arial Bold" pitchFamily="34" charset="0"/>
              </a:rPr>
              <a:t>Права авторов </a:t>
            </a:r>
            <a:r>
              <a:rPr lang="en-US" altLang="en-US" smtClean="0">
                <a:latin typeface="Arial Bold" pitchFamily="34" charset="0"/>
                <a:cs typeface="Arial Bold" pitchFamily="34" charset="0"/>
              </a:rPr>
              <a:t>Elsevier </a:t>
            </a:r>
          </a:p>
        </p:txBody>
      </p:sp>
    </p:spTree>
  </p:cSld>
  <p:clrMapOvr>
    <a:masterClrMapping/>
  </p:clrMapOvr>
  <p:transition spd="med">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704850"/>
            <a:ext cx="8237538" cy="419100"/>
          </a:xfrm>
        </p:spPr>
        <p:txBody>
          <a:bodyPr/>
          <a:lstStyle/>
          <a:p>
            <a:r>
              <a:rPr lang="ru-RU" altLang="en-US" smtClean="0">
                <a:latin typeface="Arial Bold" pitchFamily="34" charset="0"/>
                <a:cs typeface="Arial Bold" pitchFamily="34" charset="0"/>
              </a:rPr>
              <a:t>Другие разрешения и ограничения</a:t>
            </a:r>
          </a:p>
        </p:txBody>
      </p:sp>
      <p:sp>
        <p:nvSpPr>
          <p:cNvPr id="131075" name="Rectangle 3"/>
          <p:cNvSpPr>
            <a:spLocks noGrp="1" noChangeArrowheads="1"/>
          </p:cNvSpPr>
          <p:nvPr>
            <p:ph type="body" idx="4294967295"/>
          </p:nvPr>
        </p:nvSpPr>
        <p:spPr bwMode="auto">
          <a:xfrm>
            <a:off x="163513" y="1368425"/>
            <a:ext cx="8077200" cy="5041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5725" indent="0">
              <a:lnSpc>
                <a:spcPct val="75000"/>
              </a:lnSpc>
              <a:buClr>
                <a:srgbClr val="5D9A3C"/>
              </a:buClr>
              <a:buFont typeface="Arial" pitchFamily="34" charset="0"/>
              <a:buNone/>
            </a:pPr>
            <a:r>
              <a:rPr lang="ru-RU" altLang="en-US" sz="2200" smtClean="0">
                <a:latin typeface="Arial" pitchFamily="34" charset="0"/>
                <a:cs typeface="Arial" pitchFamily="34" charset="0"/>
              </a:rPr>
              <a:t>Разрешение </a:t>
            </a:r>
            <a:r>
              <a:rPr lang="en-US" altLang="en-US" sz="2200" smtClean="0">
                <a:latin typeface="Arial" pitchFamily="34" charset="0"/>
                <a:cs typeface="Arial" pitchFamily="34" charset="0"/>
              </a:rPr>
              <a:t>Elsevier</a:t>
            </a:r>
            <a:r>
              <a:rPr lang="ru-RU" altLang="en-US" sz="2200" smtClean="0">
                <a:latin typeface="Arial" pitchFamily="34" charset="0"/>
                <a:cs typeface="Arial" pitchFamily="34" charset="0"/>
              </a:rPr>
              <a:t> на размещение</a:t>
            </a:r>
            <a:endParaRPr lang="en-US" altLang="en-US" sz="2200" smtClean="0">
              <a:latin typeface="Arial" pitchFamily="34" charset="0"/>
              <a:cs typeface="Arial" pitchFamily="34" charset="0"/>
            </a:endParaRPr>
          </a:p>
          <a:p>
            <a:pPr lvl="1">
              <a:lnSpc>
                <a:spcPct val="75000"/>
              </a:lnSpc>
              <a:buClr>
                <a:srgbClr val="5D9A3C"/>
              </a:buClr>
              <a:buFont typeface="Wingdings" pitchFamily="2" charset="2"/>
              <a:buChar char="§"/>
            </a:pPr>
            <a:r>
              <a:rPr lang="ru-RU" altLang="en-US" sz="2200" smtClean="0">
                <a:latin typeface="Arial" pitchFamily="34" charset="0"/>
              </a:rPr>
              <a:t>Предпечатной версии</a:t>
            </a:r>
            <a:r>
              <a:rPr lang="en-US" altLang="en-US" sz="2200" smtClean="0">
                <a:latin typeface="Arial" pitchFamily="34" charset="0"/>
              </a:rPr>
              <a:t> </a:t>
            </a:r>
            <a:r>
              <a:rPr lang="ru-RU" altLang="en-US" sz="2200" smtClean="0">
                <a:latin typeface="Arial" pitchFamily="34" charset="0"/>
              </a:rPr>
              <a:t>статьи на Интернет-страницах, со ссылкой на опубликованную работу</a:t>
            </a:r>
            <a:endParaRPr lang="en-US" altLang="en-US" sz="2200" smtClean="0">
              <a:latin typeface="Arial" pitchFamily="34" charset="0"/>
            </a:endParaRPr>
          </a:p>
          <a:p>
            <a:pPr lvl="1">
              <a:lnSpc>
                <a:spcPct val="75000"/>
              </a:lnSpc>
              <a:buClr>
                <a:srgbClr val="5D9A3C"/>
              </a:buClr>
              <a:buFont typeface="Wingdings" pitchFamily="2" charset="2"/>
              <a:buChar char="§"/>
            </a:pPr>
            <a:r>
              <a:rPr lang="ru-RU" altLang="en-US" sz="2200" smtClean="0">
                <a:latin typeface="Arial" pitchFamily="34" charset="0"/>
              </a:rPr>
              <a:t>Проверенной персональной версии текста финального варианта статьи</a:t>
            </a:r>
            <a:r>
              <a:rPr lang="en-US" altLang="en-US" sz="2200" smtClean="0">
                <a:latin typeface="Arial" pitchFamily="34" charset="0"/>
              </a:rPr>
              <a:t> </a:t>
            </a:r>
            <a:r>
              <a:rPr lang="ru-RU" altLang="en-US" sz="2200" smtClean="0">
                <a:latin typeface="Arial" pitchFamily="34" charset="0"/>
              </a:rPr>
              <a:t>на персональной вэб-странице автора или на вэб-сайте института или сервере</a:t>
            </a:r>
            <a:endParaRPr lang="en-US" altLang="en-US" sz="2200" smtClean="0">
              <a:latin typeface="Arial" pitchFamily="34" charset="0"/>
            </a:endParaRPr>
          </a:p>
          <a:p>
            <a:pPr lvl="1">
              <a:lnSpc>
                <a:spcPct val="75000"/>
              </a:lnSpc>
              <a:buClr>
                <a:srgbClr val="5D9A3C"/>
              </a:buClr>
              <a:buFont typeface="Wingdings" pitchFamily="2" charset="2"/>
              <a:buChar char="§"/>
            </a:pPr>
            <a:r>
              <a:rPr lang="ru-RU" altLang="en-US" sz="2200" smtClean="0">
                <a:latin typeface="Arial" pitchFamily="34" charset="0"/>
              </a:rPr>
              <a:t>В соответствии с</a:t>
            </a:r>
            <a:r>
              <a:rPr lang="en-US" altLang="en-US" sz="2200" smtClean="0">
                <a:latin typeface="Arial" pitchFamily="34" charset="0"/>
              </a:rPr>
              <a:t> </a:t>
            </a:r>
            <a:r>
              <a:rPr lang="ru-RU" altLang="en-US" sz="2200" smtClean="0">
                <a:latin typeface="Arial" pitchFamily="34" charset="0"/>
              </a:rPr>
              <a:t>соглашением с финансирующей организацией</a:t>
            </a:r>
            <a:r>
              <a:rPr lang="en-US" altLang="en-US" sz="2200" smtClean="0">
                <a:latin typeface="Arial" pitchFamily="34" charset="0"/>
              </a:rPr>
              <a:t> (e.g. Wellcome Trust, HHMI, NIH) </a:t>
            </a:r>
            <a:br>
              <a:rPr lang="en-US" altLang="en-US" sz="2200" smtClean="0">
                <a:latin typeface="Arial" pitchFamily="34" charset="0"/>
              </a:rPr>
            </a:br>
            <a:r>
              <a:rPr lang="en-US" altLang="en-US" sz="2200" smtClean="0">
                <a:latin typeface="Arial" pitchFamily="34" charset="0"/>
              </a:rPr>
              <a:t/>
            </a:r>
            <a:br>
              <a:rPr lang="en-US" altLang="en-US" sz="2200" smtClean="0">
                <a:latin typeface="Arial" pitchFamily="34" charset="0"/>
              </a:rPr>
            </a:br>
            <a:endParaRPr lang="en-US" altLang="en-US" sz="2200" smtClean="0">
              <a:latin typeface="Arial" pitchFamily="34" charset="0"/>
            </a:endParaRPr>
          </a:p>
          <a:p>
            <a:pPr marL="85725" indent="0">
              <a:lnSpc>
                <a:spcPct val="75000"/>
              </a:lnSpc>
              <a:buClr>
                <a:srgbClr val="5D9A3C"/>
              </a:buClr>
              <a:buFont typeface="Arial" pitchFamily="34" charset="0"/>
              <a:buNone/>
            </a:pPr>
            <a:r>
              <a:rPr lang="ru-RU" altLang="en-US" sz="2200" smtClean="0">
                <a:latin typeface="Arial" pitchFamily="34" charset="0"/>
                <a:cs typeface="Arial" pitchFamily="34" charset="0"/>
              </a:rPr>
              <a:t>Ограничения </a:t>
            </a:r>
            <a:r>
              <a:rPr lang="en-US" altLang="en-US" sz="2200" smtClean="0">
                <a:latin typeface="Arial" pitchFamily="34" charset="0"/>
                <a:cs typeface="Arial" pitchFamily="34" charset="0"/>
              </a:rPr>
              <a:t>Elsevier</a:t>
            </a:r>
            <a:r>
              <a:rPr lang="ru-RU" altLang="en-US" sz="2200" smtClean="0">
                <a:latin typeface="Arial" pitchFamily="34" charset="0"/>
                <a:cs typeface="Arial" pitchFamily="34" charset="0"/>
              </a:rPr>
              <a:t> с коммерческой целью</a:t>
            </a:r>
            <a:endParaRPr lang="en-US" altLang="en-US" sz="2200" smtClean="0">
              <a:latin typeface="Arial" pitchFamily="34" charset="0"/>
              <a:cs typeface="Arial" pitchFamily="34" charset="0"/>
            </a:endParaRPr>
          </a:p>
          <a:p>
            <a:pPr lvl="1">
              <a:lnSpc>
                <a:spcPct val="75000"/>
              </a:lnSpc>
              <a:buClr>
                <a:srgbClr val="5D9A3C"/>
              </a:buClr>
              <a:buFont typeface="Wingdings" pitchFamily="2" charset="2"/>
              <a:buChar char="§"/>
            </a:pPr>
            <a:r>
              <a:rPr lang="ru-RU" altLang="en-US" sz="2200" smtClean="0">
                <a:latin typeface="Arial" pitchFamily="34" charset="0"/>
              </a:rPr>
              <a:t>Размещение компаниями для использования покупателями</a:t>
            </a:r>
            <a:endParaRPr lang="en-US" altLang="en-US" sz="2200" smtClean="0">
              <a:latin typeface="Arial" pitchFamily="34" charset="0"/>
            </a:endParaRPr>
          </a:p>
          <a:p>
            <a:pPr lvl="1">
              <a:lnSpc>
                <a:spcPct val="75000"/>
              </a:lnSpc>
              <a:buClr>
                <a:srgbClr val="5D9A3C"/>
              </a:buClr>
              <a:buFont typeface="Wingdings" pitchFamily="2" charset="2"/>
              <a:buChar char="§"/>
            </a:pPr>
            <a:r>
              <a:rPr lang="ru-RU" altLang="en-US" sz="2200" smtClean="0">
                <a:latin typeface="Arial" pitchFamily="34" charset="0"/>
              </a:rPr>
              <a:t>Размещение рекламы</a:t>
            </a:r>
            <a:r>
              <a:rPr lang="en-US" altLang="en-US" sz="2200" smtClean="0">
                <a:latin typeface="Arial" pitchFamily="34" charset="0"/>
              </a:rPr>
              <a:t> </a:t>
            </a:r>
          </a:p>
          <a:p>
            <a:pPr lvl="1">
              <a:lnSpc>
                <a:spcPct val="75000"/>
              </a:lnSpc>
              <a:buClr>
                <a:srgbClr val="5D9A3C"/>
              </a:buClr>
              <a:buFont typeface="Wingdings" pitchFamily="2" charset="2"/>
              <a:buChar char="§"/>
            </a:pPr>
            <a:r>
              <a:rPr lang="ru-RU" altLang="en-US" sz="2200" smtClean="0">
                <a:latin typeface="Arial" pitchFamily="34" charset="0"/>
              </a:rPr>
              <a:t>Взымание платы </a:t>
            </a:r>
            <a:r>
              <a:rPr lang="en-US" altLang="en-US" sz="2200" smtClean="0">
                <a:latin typeface="Arial" pitchFamily="34" charset="0"/>
              </a:rPr>
              <a:t> </a:t>
            </a:r>
            <a:r>
              <a:rPr lang="ru-RU" altLang="en-US" sz="2200" smtClean="0">
                <a:latin typeface="Arial" pitchFamily="34" charset="0"/>
              </a:rPr>
              <a:t>за доступ или доставку документов</a:t>
            </a:r>
            <a:endParaRPr lang="en-US" altLang="en-US" sz="2200" smtClean="0">
              <a:latin typeface="Arial" pitchFamily="34" charset="0"/>
            </a:endParaRPr>
          </a:p>
          <a:p>
            <a:pPr lvl="1">
              <a:lnSpc>
                <a:spcPct val="75000"/>
              </a:lnSpc>
              <a:buClr>
                <a:srgbClr val="5D9A3C"/>
              </a:buClr>
              <a:buFont typeface="Wingdings" pitchFamily="2" charset="2"/>
              <a:buChar char="§"/>
            </a:pPr>
            <a:r>
              <a:rPr lang="ru-RU" altLang="en-US" sz="2200" smtClean="0">
                <a:latin typeface="Arial" pitchFamily="34" charset="0"/>
              </a:rPr>
              <a:t>Любая форма систематического распространения</a:t>
            </a:r>
            <a:r>
              <a:rPr lang="en-US" altLang="en-US" sz="2200" smtClean="0">
                <a:latin typeface="Arial" pitchFamily="34" charset="0"/>
              </a:rPr>
              <a:t> </a:t>
            </a:r>
            <a:endParaRPr lang="en-GB" altLang="en-US" sz="2200" smtClean="0">
              <a:latin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8"/>
          <p:cNvSpPr>
            <a:spLocks noGrp="1"/>
          </p:cNvSpPr>
          <p:nvPr>
            <p:ph type="title"/>
          </p:nvPr>
        </p:nvSpPr>
        <p:spPr>
          <a:xfrm>
            <a:off x="457200" y="517525"/>
            <a:ext cx="8229600" cy="777875"/>
          </a:xfrm>
        </p:spPr>
        <p:txBody>
          <a:bodyPr>
            <a:normAutofit fontScale="90000"/>
          </a:bodyPr>
          <a:lstStyle/>
          <a:p>
            <a:pPr>
              <a:defRPr/>
            </a:pPr>
            <a:r>
              <a:rPr lang="ru-RU" altLang="en-US" dirty="0">
                <a:ea typeface="SimSun" pitchFamily="2" charset="-122"/>
              </a:rPr>
              <a:t>Открытый портал </a:t>
            </a:r>
            <a:r>
              <a:rPr lang="en-GB" altLang="en-US" dirty="0">
                <a:ea typeface="SimSun" pitchFamily="2" charset="-122"/>
              </a:rPr>
              <a:t>Elsevier </a:t>
            </a:r>
            <a:r>
              <a:rPr lang="ru-RU" altLang="en-US" dirty="0">
                <a:ea typeface="SimSun" pitchFamily="2" charset="-122"/>
              </a:rPr>
              <a:t>по обучению исследователей написанию статей – </a:t>
            </a:r>
            <a:r>
              <a:rPr lang="en-GB" altLang="zh-CN" u="sng" dirty="0">
                <a:solidFill>
                  <a:srgbClr val="0070C0"/>
                </a:solidFill>
                <a:latin typeface="Arial" charset="0"/>
                <a:ea typeface="SimSun" pitchFamily="2" charset="-122"/>
              </a:rPr>
              <a:t>researcheracademy.elsevier.com</a:t>
            </a:r>
            <a:endParaRPr lang="en-GB" altLang="en-US" dirty="0">
              <a:ea typeface="SimSun" pitchFamily="2" charset="-122"/>
            </a:endParaRPr>
          </a:p>
        </p:txBody>
      </p:sp>
      <p:pic>
        <p:nvPicPr>
          <p:cNvPr id="2" name="Picture 1"/>
          <p:cNvPicPr>
            <a:picLocks noChangeAspect="1"/>
          </p:cNvPicPr>
          <p:nvPr/>
        </p:nvPicPr>
        <p:blipFill>
          <a:blip r:embed="rId3"/>
          <a:stretch>
            <a:fillRect/>
          </a:stretch>
        </p:blipFill>
        <p:spPr>
          <a:xfrm>
            <a:off x="0" y="1676400"/>
            <a:ext cx="9144000" cy="4400054"/>
          </a:xfrm>
          <a:prstGeom prst="rect">
            <a:avLst/>
          </a:prstGeom>
        </p:spPr>
      </p:pic>
    </p:spTree>
    <p:extLst>
      <p:ext uri="{BB962C8B-B14F-4D97-AF65-F5344CB8AC3E}">
        <p14:creationId xmlns:p14="http://schemas.microsoft.com/office/powerpoint/2010/main" val="2740370491"/>
      </p:ext>
    </p:extLst>
  </p:cSld>
  <p:clrMapOvr>
    <a:masterClrMapping/>
  </p:clrMapOvr>
  <p:transition spd="med">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Placeholder 1"/>
          <p:cNvSpPr>
            <a:spLocks noGrp="1"/>
          </p:cNvSpPr>
          <p:nvPr>
            <p:ph type="body" sz="quarter" idx="12"/>
          </p:nvPr>
        </p:nvSpPr>
        <p:spPr bwMode="auto">
          <a:xfrm>
            <a:off x="5068888" y="3211513"/>
            <a:ext cx="4075112" cy="3128962"/>
          </a:xfrm>
        </p:spPr>
        <p:txBody>
          <a:bodyPr wrap="square" numCol="1" anchor="t" anchorCtr="0" compatLnSpc="1">
            <a:prstTxWarp prst="textNoShape">
              <a:avLst/>
            </a:prstTxWarp>
          </a:bodyPr>
          <a:lstStyle/>
          <a:p>
            <a:r>
              <a:rPr lang="en-GB" altLang="en-US" smtClean="0">
                <a:solidFill>
                  <a:schemeClr val="tx1"/>
                </a:solidFill>
                <a:latin typeface="Arial" pitchFamily="34" charset="0"/>
                <a:cs typeface="Arial" pitchFamily="34" charset="0"/>
              </a:rPr>
              <a:t>www.elsevier.com/ethics</a:t>
            </a:r>
          </a:p>
          <a:p>
            <a:r>
              <a:rPr lang="en-GB" altLang="en-US" smtClean="0">
                <a:solidFill>
                  <a:schemeClr val="tx1"/>
                </a:solidFill>
                <a:latin typeface="Arial" pitchFamily="34" charset="0"/>
                <a:cs typeface="Arial" pitchFamily="34" charset="0"/>
              </a:rPr>
              <a:t>www.elsevier.com/authors</a:t>
            </a:r>
            <a:endParaRPr lang="ru-RU" altLang="en-US" smtClean="0">
              <a:solidFill>
                <a:schemeClr val="tx1"/>
              </a:solidFill>
              <a:latin typeface="Arial" pitchFamily="34" charset="0"/>
              <a:cs typeface="Arial" pitchFamily="34" charset="0"/>
            </a:endParaRPr>
          </a:p>
          <a:p>
            <a:r>
              <a:rPr lang="en-GB" altLang="en-US" smtClean="0">
                <a:solidFill>
                  <a:schemeClr val="tx1"/>
                </a:solidFill>
                <a:latin typeface="Arial" pitchFamily="34" charset="0"/>
                <a:cs typeface="Arial" pitchFamily="34" charset="0"/>
              </a:rPr>
              <a:t>www.elsevierscience.ru</a:t>
            </a:r>
          </a:p>
          <a:p>
            <a:r>
              <a:rPr lang="en-GB" altLang="en-US" smtClean="0">
                <a:solidFill>
                  <a:schemeClr val="tx1"/>
                </a:solidFill>
                <a:latin typeface="Arial" pitchFamily="34" charset="0"/>
                <a:cs typeface="Arial" pitchFamily="34" charset="0"/>
              </a:rPr>
              <a:t>www.Facebook.com/ElsevierRussia</a:t>
            </a:r>
          </a:p>
          <a:p>
            <a:endParaRPr lang="en-US" altLang="en-US" smtClean="0">
              <a:latin typeface="Arial" pitchFamily="34" charset="0"/>
              <a:cs typeface="Arial" pitchFamily="34" charset="0"/>
            </a:endParaRPr>
          </a:p>
        </p:txBody>
      </p:sp>
      <p:sp>
        <p:nvSpPr>
          <p:cNvPr id="132099" name="Text Placeholder 2"/>
          <p:cNvSpPr>
            <a:spLocks noGrp="1"/>
          </p:cNvSpPr>
          <p:nvPr>
            <p:ph type="body" sz="quarter" idx="13"/>
          </p:nvPr>
        </p:nvSpPr>
        <p:spPr bwMode="auto">
          <a:xfrm>
            <a:off x="5068888" y="2476500"/>
            <a:ext cx="3700462" cy="638175"/>
          </a:xfrm>
        </p:spPr>
        <p:txBody>
          <a:bodyPr wrap="square" numCol="1" anchor="t" anchorCtr="0" compatLnSpc="1">
            <a:prstTxWarp prst="textNoShape">
              <a:avLst/>
            </a:prstTxWarp>
          </a:bodyPr>
          <a:lstStyle/>
          <a:p>
            <a:r>
              <a:rPr lang="ru-RU" altLang="en-US" sz="2400" smtClean="0">
                <a:latin typeface="Arial" pitchFamily="34" charset="0"/>
                <a:cs typeface="Arial" pitchFamily="34" charset="0"/>
              </a:rPr>
              <a:t>Спасибо за внимание!</a:t>
            </a:r>
            <a:endParaRPr lang="en-US" altLang="en-US" smtClean="0">
              <a:latin typeface="Arial" pitchFamily="34" charset="0"/>
              <a:cs typeface="Arial" pitchFamily="34" charset="0"/>
            </a:endParaRPr>
          </a:p>
        </p:txBody>
      </p:sp>
      <p:pic>
        <p:nvPicPr>
          <p:cNvPr id="132100" name="Picture 2" descr="X:\elsevier\rachel\campus\WORDMARK\ELSPublishingCampus_WMK_151_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713" y="5915025"/>
            <a:ext cx="2941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3" descr="X:\elsevier\rachel\campus\WORDMARK\PublishingConnect_WMK_151_RG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2713" y="6284913"/>
            <a:ext cx="2097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0375" y="3536212"/>
            <a:ext cx="3990799" cy="2174798"/>
            <a:chOff x="533400" y="3218560"/>
            <a:chExt cx="3990799" cy="2174798"/>
          </a:xfrm>
        </p:grpSpPr>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065" y="4049151"/>
              <a:ext cx="797848" cy="549471"/>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9345" y="4096806"/>
              <a:ext cx="1326626" cy="45416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0" descr="Organisation for Economic Co-operation and Developm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3391185"/>
              <a:ext cx="1552216" cy="57121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s://untconflictmgmtreu.files.wordpress.com/2011/02/nsf.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9215" y="3218560"/>
              <a:ext cx="797848" cy="79784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cyprus-mail.com/wp-content/uploads/2014/01/erc_logo_long.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690" t="5873" r="23986" b="16134"/>
            <a:stretch/>
          </p:blipFill>
          <p:spPr bwMode="auto">
            <a:xfrm>
              <a:off x="3144212" y="3296608"/>
              <a:ext cx="838201" cy="7198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www.forschungsinfo.de/kerndatensatz/img/logos/logo_ifq_oben_mini2.png"/>
            <p:cNvPicPr>
              <a:picLocks noChangeAspect="1" noChangeArrowheads="1"/>
            </p:cNvPicPr>
            <p:nvPr/>
          </p:nvPicPr>
          <p:blipFill rotWithShape="1">
            <a:blip r:embed="rId8">
              <a:clrChange>
                <a:clrFrom>
                  <a:srgbClr val="F2F9FF"/>
                </a:clrFrom>
                <a:clrTo>
                  <a:srgbClr val="F2F9FF">
                    <a:alpha val="0"/>
                  </a:srgbClr>
                </a:clrTo>
              </a:clrChange>
              <a:extLst>
                <a:ext uri="{28A0092B-C50C-407E-A947-70E740481C1C}">
                  <a14:useLocalDpi xmlns:a14="http://schemas.microsoft.com/office/drawing/2010/main" val="0"/>
                </a:ext>
              </a:extLst>
            </a:blip>
            <a:srcRect t="47917"/>
            <a:stretch/>
          </p:blipFill>
          <p:spPr bwMode="auto">
            <a:xfrm>
              <a:off x="1666843" y="4076732"/>
              <a:ext cx="952500" cy="3968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9"/>
            <a:stretch>
              <a:fillRect/>
            </a:stretch>
          </p:blipFill>
          <p:spPr>
            <a:xfrm>
              <a:off x="2876546" y="4773699"/>
              <a:ext cx="632518" cy="575753"/>
            </a:xfrm>
            <a:prstGeom prst="rect">
              <a:avLst/>
            </a:prstGeom>
          </p:spPr>
        </p:pic>
        <p:pic>
          <p:nvPicPr>
            <p:cNvPr id="5128" name="Picture 8" descr="ISTIC - UNESCO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7279" y="4725212"/>
              <a:ext cx="2052731" cy="60731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National Research Foundation of korea_logo"/>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3244" t="13339" r="12527" b="15516"/>
            <a:stretch/>
          </p:blipFill>
          <p:spPr bwMode="auto">
            <a:xfrm>
              <a:off x="3715477" y="4729791"/>
              <a:ext cx="808722" cy="66356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260318" y="3328218"/>
            <a:ext cx="3786495" cy="2308324"/>
          </a:xfrm>
          <a:prstGeom prst="rect">
            <a:avLst/>
          </a:prstGeom>
        </p:spPr>
        <p:txBody>
          <a:bodyPr wrap="square">
            <a:spAutoFit/>
          </a:bodyPr>
          <a:lstStyle/>
          <a:p>
            <a:pPr fontAlgn="base">
              <a:spcBef>
                <a:spcPct val="0"/>
              </a:spcBef>
              <a:spcAft>
                <a:spcPct val="0"/>
              </a:spcAft>
            </a:pPr>
            <a:r>
              <a:rPr lang="ru-RU" altLang="en-US" b="1" spc="150" dirty="0">
                <a:solidFill>
                  <a:srgbClr val="FF8200"/>
                </a:solidFill>
                <a:latin typeface="Calibri Light" panose="020F0302020204030204" pitchFamily="34" charset="0"/>
              </a:rPr>
              <a:t>ОЦЕНКА НАУКИ</a:t>
            </a:r>
          </a:p>
          <a:p>
            <a:pPr fontAlgn="base">
              <a:spcBef>
                <a:spcPct val="0"/>
              </a:spcBef>
              <a:spcAft>
                <a:spcPct val="0"/>
              </a:spcAft>
            </a:pPr>
            <a:endParaRPr lang="ru-RU" altLang="en-US" b="1" dirty="0">
              <a:solidFill>
                <a:srgbClr val="53565A"/>
              </a:solidFill>
              <a:latin typeface="Calibri Light" panose="020F0302020204030204" pitchFamily="34" charset="0"/>
            </a:endParaRPr>
          </a:p>
          <a:p>
            <a:pPr fontAlgn="base">
              <a:spcBef>
                <a:spcPct val="0"/>
              </a:spcBef>
              <a:spcAft>
                <a:spcPct val="0"/>
              </a:spcAft>
            </a:pPr>
            <a:endParaRPr lang="ru-RU" altLang="en-US" b="1" dirty="0">
              <a:solidFill>
                <a:srgbClr val="53565A"/>
              </a:solidFill>
              <a:latin typeface="Calibri Light" panose="020F0302020204030204" pitchFamily="34" charset="0"/>
            </a:endParaRPr>
          </a:p>
          <a:p>
            <a:pPr fontAlgn="base">
              <a:spcBef>
                <a:spcPct val="0"/>
              </a:spcBef>
              <a:spcAft>
                <a:spcPct val="0"/>
              </a:spcAft>
            </a:pPr>
            <a:endParaRPr lang="ru-RU" altLang="en-US" b="1" dirty="0">
              <a:solidFill>
                <a:srgbClr val="53565A"/>
              </a:solidFill>
              <a:latin typeface="Calibri Light" panose="020F0302020204030204" pitchFamily="34" charset="0"/>
            </a:endParaRPr>
          </a:p>
          <a:p>
            <a:pPr fontAlgn="base">
              <a:spcBef>
                <a:spcPct val="0"/>
              </a:spcBef>
              <a:spcAft>
                <a:spcPct val="0"/>
              </a:spcAft>
            </a:pPr>
            <a:endParaRPr lang="ru-RU" altLang="en-US" b="1" dirty="0">
              <a:solidFill>
                <a:srgbClr val="53565A"/>
              </a:solidFill>
              <a:latin typeface="Calibri Light" panose="020F0302020204030204" pitchFamily="34" charset="0"/>
            </a:endParaRPr>
          </a:p>
          <a:p>
            <a:pPr fontAlgn="base">
              <a:spcBef>
                <a:spcPct val="0"/>
              </a:spcBef>
              <a:spcAft>
                <a:spcPct val="0"/>
              </a:spcAft>
            </a:pPr>
            <a:endParaRPr lang="ru-RU" altLang="en-US" b="1" dirty="0">
              <a:solidFill>
                <a:srgbClr val="53565A"/>
              </a:solidFill>
              <a:latin typeface="Calibri Light" panose="020F0302020204030204" pitchFamily="34" charset="0"/>
            </a:endParaRPr>
          </a:p>
          <a:p>
            <a:pPr fontAlgn="base">
              <a:spcBef>
                <a:spcPct val="0"/>
              </a:spcBef>
              <a:spcAft>
                <a:spcPct val="0"/>
              </a:spcAft>
            </a:pPr>
            <a:endParaRPr lang="ru-RU" altLang="en-US" b="1" dirty="0">
              <a:solidFill>
                <a:srgbClr val="53565A"/>
              </a:solidFill>
              <a:latin typeface="Calibri Light" panose="020F0302020204030204" pitchFamily="34" charset="0"/>
            </a:endParaRPr>
          </a:p>
          <a:p>
            <a:pPr fontAlgn="base">
              <a:spcBef>
                <a:spcPct val="0"/>
              </a:spcBef>
              <a:spcAft>
                <a:spcPct val="0"/>
              </a:spcAft>
            </a:pPr>
            <a:endParaRPr lang="ru-RU" altLang="en-US" b="1" dirty="0">
              <a:solidFill>
                <a:srgbClr val="53565A"/>
              </a:solidFill>
              <a:latin typeface="Calibri Light" panose="020F0302020204030204" pitchFamily="34" charset="0"/>
            </a:endParaRPr>
          </a:p>
        </p:txBody>
      </p:sp>
      <p:sp>
        <p:nvSpPr>
          <p:cNvPr id="130050" name="Text Box 2"/>
          <p:cNvSpPr txBox="1">
            <a:spLocks noChangeArrowheads="1"/>
          </p:cNvSpPr>
          <p:nvPr/>
        </p:nvSpPr>
        <p:spPr bwMode="auto">
          <a:xfrm>
            <a:off x="307975" y="914400"/>
            <a:ext cx="44005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ru-RU" altLang="en-US" b="1" spc="150" dirty="0">
                <a:solidFill>
                  <a:srgbClr val="FF8200"/>
                </a:solidFill>
                <a:latin typeface="Calibri Light" panose="020F0302020204030204" pitchFamily="34" charset="0"/>
              </a:rPr>
              <a:t>ИНДЕКСАЦИЯ ЖУРНАЛОВ</a:t>
            </a:r>
          </a:p>
          <a:p>
            <a:pPr eaLnBrk="1" fontAlgn="base" hangingPunct="1">
              <a:spcBef>
                <a:spcPct val="0"/>
              </a:spcBef>
              <a:spcAft>
                <a:spcPct val="0"/>
              </a:spcAft>
            </a:pPr>
            <a:endParaRPr lang="ru-RU" altLang="en-US" dirty="0">
              <a:solidFill>
                <a:srgbClr val="53565A"/>
              </a:solidFill>
              <a:latin typeface="Calibri Light" panose="020F0302020204030204" pitchFamily="34" charset="0"/>
            </a:endParaRPr>
          </a:p>
          <a:p>
            <a:pPr eaLnBrk="1" fontAlgn="base" hangingPunct="1">
              <a:spcBef>
                <a:spcPct val="0"/>
              </a:spcBef>
              <a:spcAft>
                <a:spcPct val="0"/>
              </a:spcAft>
            </a:pPr>
            <a:endParaRPr lang="ru-RU" altLang="en-US" dirty="0">
              <a:solidFill>
                <a:srgbClr val="53565A"/>
              </a:solidFill>
              <a:latin typeface="Calibri Light" panose="020F0302020204030204" pitchFamily="34" charset="0"/>
            </a:endParaRPr>
          </a:p>
          <a:p>
            <a:pPr eaLnBrk="1" fontAlgn="base" hangingPunct="1">
              <a:spcBef>
                <a:spcPct val="0"/>
              </a:spcBef>
              <a:spcAft>
                <a:spcPct val="0"/>
              </a:spcAft>
            </a:pPr>
            <a:endParaRPr lang="ru-RU" altLang="en-US" dirty="0">
              <a:solidFill>
                <a:srgbClr val="53565A"/>
              </a:solidFill>
              <a:latin typeface="Calibri Light" panose="020F0302020204030204" pitchFamily="34" charset="0"/>
            </a:endParaRPr>
          </a:p>
          <a:p>
            <a:pPr eaLnBrk="1" fontAlgn="base" hangingPunct="1">
              <a:spcBef>
                <a:spcPct val="0"/>
              </a:spcBef>
              <a:spcAft>
                <a:spcPct val="0"/>
              </a:spcAft>
            </a:pPr>
            <a:endParaRPr lang="ru-RU" altLang="en-US" dirty="0">
              <a:solidFill>
                <a:srgbClr val="53565A"/>
              </a:solidFill>
              <a:latin typeface="Calibri Light" panose="020F0302020204030204" pitchFamily="34" charset="0"/>
            </a:endParaRPr>
          </a:p>
        </p:txBody>
      </p:sp>
      <p:sp>
        <p:nvSpPr>
          <p:cNvPr id="130051" name="Rectangle 3"/>
          <p:cNvSpPr>
            <a:spLocks noChangeArrowheads="1"/>
          </p:cNvSpPr>
          <p:nvPr/>
        </p:nvSpPr>
        <p:spPr bwMode="auto">
          <a:xfrm>
            <a:off x="325709" y="1327067"/>
            <a:ext cx="44926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GB" altLang="en-US" sz="1600" b="1" dirty="0">
                <a:solidFill>
                  <a:srgbClr val="53565A"/>
                </a:solidFill>
                <a:latin typeface="Calibri" panose="020F0502020204030204" pitchFamily="34" charset="0"/>
              </a:rPr>
              <a:t>22,800+</a:t>
            </a:r>
            <a:r>
              <a:rPr lang="en-GB" altLang="en-US" sz="1600" dirty="0">
                <a:solidFill>
                  <a:srgbClr val="53565A"/>
                </a:solidFill>
                <a:latin typeface="Calibri" panose="020F0502020204030204" pitchFamily="34" charset="0"/>
              </a:rPr>
              <a:t> </a:t>
            </a:r>
            <a:r>
              <a:rPr lang="ru-RU" altLang="en-US" sz="1600" dirty="0">
                <a:solidFill>
                  <a:srgbClr val="53565A"/>
                </a:solidFill>
                <a:latin typeface="Calibri" panose="020F0502020204030204" pitchFamily="34" charset="0"/>
              </a:rPr>
              <a:t>академических журналов</a:t>
            </a:r>
          </a:p>
          <a:p>
            <a:pPr eaLnBrk="1" fontAlgn="base" hangingPunct="1">
              <a:spcBef>
                <a:spcPct val="0"/>
              </a:spcBef>
              <a:spcAft>
                <a:spcPct val="0"/>
              </a:spcAft>
            </a:pPr>
            <a:r>
              <a:rPr lang="ru-RU" altLang="en-US" sz="1600" b="1" dirty="0">
                <a:solidFill>
                  <a:srgbClr val="53565A"/>
                </a:solidFill>
                <a:latin typeface="Calibri" panose="020F0502020204030204" pitchFamily="34" charset="0"/>
              </a:rPr>
              <a:t>5,</a:t>
            </a:r>
            <a:r>
              <a:rPr lang="en-GB" altLang="en-US" sz="1600" b="1" dirty="0">
                <a:solidFill>
                  <a:srgbClr val="53565A"/>
                </a:solidFill>
                <a:latin typeface="Calibri" panose="020F0502020204030204" pitchFamily="34" charset="0"/>
              </a:rPr>
              <a:t>000+</a:t>
            </a:r>
            <a:r>
              <a:rPr lang="en-GB" altLang="en-US" sz="1600" dirty="0">
                <a:solidFill>
                  <a:srgbClr val="53565A"/>
                </a:solidFill>
                <a:latin typeface="Calibri" panose="020F0502020204030204" pitchFamily="34" charset="0"/>
              </a:rPr>
              <a:t> </a:t>
            </a:r>
            <a:r>
              <a:rPr lang="ru-RU" altLang="en-US" sz="1600" dirty="0">
                <a:solidFill>
                  <a:srgbClr val="53565A"/>
                </a:solidFill>
                <a:latin typeface="Calibri" panose="020F0502020204030204" pitchFamily="34" charset="0"/>
              </a:rPr>
              <a:t>издательств из 105 стран</a:t>
            </a:r>
            <a:endParaRPr lang="en-GB" altLang="en-US" sz="1600" dirty="0">
              <a:solidFill>
                <a:srgbClr val="53565A"/>
              </a:solidFill>
              <a:latin typeface="Calibri" panose="020F0502020204030204" pitchFamily="34" charset="0"/>
            </a:endParaRPr>
          </a:p>
          <a:p>
            <a:pPr eaLnBrk="1" fontAlgn="base" hangingPunct="1">
              <a:spcBef>
                <a:spcPct val="0"/>
              </a:spcBef>
              <a:spcAft>
                <a:spcPct val="0"/>
              </a:spcAft>
            </a:pPr>
            <a:r>
              <a:rPr lang="ru-RU" altLang="en-US" sz="1600" b="1" dirty="0">
                <a:solidFill>
                  <a:srgbClr val="53565A"/>
                </a:solidFill>
                <a:latin typeface="Calibri" panose="020F0502020204030204" pitchFamily="34" charset="0"/>
              </a:rPr>
              <a:t>1</a:t>
            </a:r>
            <a:r>
              <a:rPr lang="en-GB" altLang="en-US" sz="1600" b="1" dirty="0">
                <a:solidFill>
                  <a:srgbClr val="53565A"/>
                </a:solidFill>
                <a:latin typeface="Calibri" panose="020F0502020204030204" pitchFamily="34" charset="0"/>
              </a:rPr>
              <a:t>45</a:t>
            </a:r>
            <a:r>
              <a:rPr lang="ru-RU" altLang="en-US" sz="1600" b="1" dirty="0">
                <a:solidFill>
                  <a:srgbClr val="53565A"/>
                </a:solidFill>
                <a:latin typeface="Calibri" panose="020F0502020204030204" pitchFamily="34" charset="0"/>
              </a:rPr>
              <a:t>,000+</a:t>
            </a:r>
            <a:r>
              <a:rPr lang="ru-RU" altLang="en-US" sz="1600" dirty="0">
                <a:solidFill>
                  <a:srgbClr val="53565A"/>
                </a:solidFill>
                <a:latin typeface="Calibri" panose="020F0502020204030204" pitchFamily="34" charset="0"/>
              </a:rPr>
              <a:t> книг</a:t>
            </a:r>
          </a:p>
          <a:p>
            <a:pPr eaLnBrk="1" fontAlgn="base" hangingPunct="1">
              <a:spcBef>
                <a:spcPct val="0"/>
              </a:spcBef>
              <a:spcAft>
                <a:spcPct val="0"/>
              </a:spcAft>
            </a:pPr>
            <a:r>
              <a:rPr lang="ru-RU" altLang="en-US" sz="1600" b="1" dirty="0">
                <a:solidFill>
                  <a:srgbClr val="53565A"/>
                </a:solidFill>
                <a:latin typeface="Calibri" panose="020F0502020204030204" pitchFamily="34" charset="0"/>
              </a:rPr>
              <a:t>2</a:t>
            </a:r>
            <a:r>
              <a:rPr lang="en-GB" altLang="en-US" sz="1600" b="1" dirty="0">
                <a:solidFill>
                  <a:srgbClr val="53565A"/>
                </a:solidFill>
                <a:latin typeface="Calibri" panose="020F0502020204030204" pitchFamily="34" charset="0"/>
              </a:rPr>
              <a:t>5</a:t>
            </a:r>
            <a:r>
              <a:rPr lang="ru-RU" altLang="en-US" sz="1600" b="1" dirty="0">
                <a:solidFill>
                  <a:srgbClr val="53565A"/>
                </a:solidFill>
                <a:latin typeface="Calibri" panose="020F0502020204030204" pitchFamily="34" charset="0"/>
              </a:rPr>
              <a:t>+</a:t>
            </a:r>
            <a:r>
              <a:rPr lang="en-GB" altLang="en-US" sz="1600" b="1" dirty="0">
                <a:solidFill>
                  <a:srgbClr val="53565A"/>
                </a:solidFill>
                <a:latin typeface="Calibri" panose="020F0502020204030204" pitchFamily="34" charset="0"/>
              </a:rPr>
              <a:t> </a:t>
            </a:r>
            <a:r>
              <a:rPr lang="ru-RU" altLang="en-US" sz="1600" b="1" dirty="0">
                <a:solidFill>
                  <a:srgbClr val="53565A"/>
                </a:solidFill>
                <a:latin typeface="Calibri" panose="020F0502020204030204" pitchFamily="34" charset="0"/>
              </a:rPr>
              <a:t>млн.</a:t>
            </a:r>
            <a:r>
              <a:rPr lang="ru-RU" altLang="en-US" sz="1600" dirty="0">
                <a:solidFill>
                  <a:srgbClr val="53565A"/>
                </a:solidFill>
                <a:latin typeface="Calibri" panose="020F0502020204030204" pitchFamily="34" charset="0"/>
              </a:rPr>
              <a:t> патентных записей</a:t>
            </a:r>
            <a:endParaRPr lang="en-GB" altLang="en-US" sz="1600" dirty="0">
              <a:solidFill>
                <a:srgbClr val="53565A"/>
              </a:solidFill>
              <a:latin typeface="Calibri" panose="020F0502020204030204" pitchFamily="34" charset="0"/>
            </a:endParaRPr>
          </a:p>
          <a:p>
            <a:pPr fontAlgn="auto">
              <a:spcBef>
                <a:spcPts val="0"/>
              </a:spcBef>
              <a:spcAft>
                <a:spcPts val="0"/>
              </a:spcAft>
              <a:buClr>
                <a:srgbClr val="046799"/>
              </a:buClr>
            </a:pPr>
            <a:r>
              <a:rPr lang="ru-RU" sz="1400" dirty="0">
                <a:solidFill>
                  <a:srgbClr val="53565A"/>
                </a:solidFill>
                <a:latin typeface="Calibri" panose="020F0502020204030204" pitchFamily="34" charset="0"/>
              </a:rPr>
              <a:t>Метрики журналов:</a:t>
            </a:r>
          </a:p>
          <a:p>
            <a:pPr fontAlgn="auto">
              <a:spcBef>
                <a:spcPts val="0"/>
              </a:spcBef>
              <a:spcAft>
                <a:spcPts val="0"/>
              </a:spcAft>
              <a:buClr>
                <a:srgbClr val="046799"/>
              </a:buClr>
            </a:pPr>
            <a:r>
              <a:rPr lang="en-US" sz="1400" dirty="0">
                <a:solidFill>
                  <a:srgbClr val="53565A"/>
                </a:solidFill>
                <a:latin typeface="Calibri" panose="020F0502020204030204" pitchFamily="34" charset="0"/>
              </a:rPr>
              <a:t>SNIP: The Source-Normalized Impact per Paper</a:t>
            </a:r>
            <a:endParaRPr lang="ru-RU" sz="1400" dirty="0">
              <a:solidFill>
                <a:srgbClr val="53565A"/>
              </a:solidFill>
              <a:latin typeface="Calibri" panose="020F0502020204030204" pitchFamily="34" charset="0"/>
            </a:endParaRPr>
          </a:p>
          <a:p>
            <a:pPr fontAlgn="auto">
              <a:spcBef>
                <a:spcPts val="0"/>
              </a:spcBef>
              <a:spcAft>
                <a:spcPts val="0"/>
              </a:spcAft>
              <a:buClr>
                <a:srgbClr val="046799"/>
              </a:buClr>
            </a:pPr>
            <a:r>
              <a:rPr lang="en-US" sz="1400" dirty="0">
                <a:solidFill>
                  <a:srgbClr val="53565A"/>
                </a:solidFill>
                <a:latin typeface="Calibri" panose="020F0502020204030204" pitchFamily="34" charset="0"/>
              </a:rPr>
              <a:t>SJR: The </a:t>
            </a:r>
            <a:r>
              <a:rPr lang="en-US" sz="1400" dirty="0" err="1">
                <a:solidFill>
                  <a:srgbClr val="53565A"/>
                </a:solidFill>
                <a:latin typeface="Calibri" panose="020F0502020204030204" pitchFamily="34" charset="0"/>
              </a:rPr>
              <a:t>SCImago</a:t>
            </a:r>
            <a:r>
              <a:rPr lang="en-US" sz="1400" dirty="0">
                <a:solidFill>
                  <a:srgbClr val="53565A"/>
                </a:solidFill>
                <a:latin typeface="Calibri" panose="020F0502020204030204" pitchFamily="34" charset="0"/>
              </a:rPr>
              <a:t> Journal Rank</a:t>
            </a:r>
            <a:endParaRPr lang="ru-RU" sz="1400" dirty="0">
              <a:solidFill>
                <a:srgbClr val="53565A"/>
              </a:solidFill>
              <a:latin typeface="Calibri" panose="020F0502020204030204" pitchFamily="34" charset="0"/>
            </a:endParaRPr>
          </a:p>
          <a:p>
            <a:pPr fontAlgn="auto">
              <a:spcBef>
                <a:spcPts val="0"/>
              </a:spcBef>
              <a:spcAft>
                <a:spcPts val="0"/>
              </a:spcAft>
              <a:buClr>
                <a:srgbClr val="046799"/>
              </a:buClr>
            </a:pPr>
            <a:r>
              <a:rPr lang="en-GB" sz="1400" dirty="0" err="1">
                <a:solidFill>
                  <a:srgbClr val="53565A"/>
                </a:solidFill>
                <a:latin typeface="Calibri" panose="020F0502020204030204" pitchFamily="34" charset="0"/>
              </a:rPr>
              <a:t>CiteScore</a:t>
            </a:r>
            <a:endParaRPr lang="ru-RU" sz="1400" dirty="0">
              <a:solidFill>
                <a:srgbClr val="53565A"/>
              </a:solidFill>
              <a:latin typeface="Calibri" panose="020F0502020204030204" pitchFamily="34" charset="0"/>
            </a:endParaRPr>
          </a:p>
          <a:p>
            <a:pPr fontAlgn="auto">
              <a:spcBef>
                <a:spcPts val="0"/>
              </a:spcBef>
              <a:spcAft>
                <a:spcPts val="0"/>
              </a:spcAft>
              <a:buClr>
                <a:srgbClr val="046799"/>
              </a:buClr>
            </a:pPr>
            <a:endParaRPr lang="ru-RU" sz="1600" dirty="0">
              <a:solidFill>
                <a:srgbClr val="53565A"/>
              </a:solidFill>
              <a:latin typeface="Calibri" panose="020F0502020204030204" pitchFamily="34" charset="0"/>
            </a:endParaRPr>
          </a:p>
          <a:p>
            <a:pPr eaLnBrk="1" fontAlgn="base" hangingPunct="1">
              <a:spcBef>
                <a:spcPct val="0"/>
              </a:spcBef>
              <a:spcAft>
                <a:spcPct val="0"/>
              </a:spcAft>
            </a:pPr>
            <a:endParaRPr lang="ru-RU" altLang="en-US" dirty="0">
              <a:solidFill>
                <a:srgbClr val="53565A"/>
              </a:solidFill>
              <a:latin typeface="Calibri" panose="020F0502020204030204" pitchFamily="34" charset="0"/>
            </a:endParaRPr>
          </a:p>
        </p:txBody>
      </p:sp>
      <p:sp>
        <p:nvSpPr>
          <p:cNvPr id="2" name="AutoShape 2" descr="data:image/jpeg;base64,/9j/4AAQSkZJRgABAQAAAQABAAD/2wCEAAkGBxQSEhUUExQWFBQWGRsbFhgXFR8YGBkaGh4YGBwZHxgdHSggGB0lHR0cITMhKikrLjIuHB8zODUtNygtLysBCgoKDg0OGxAQGywkICQvLCw0MjQsLCw0LC8sLCwsLCwsLCwsLCwsLCwsLCwsLCwsLCwsLCwsLCwsLCwsLCwsLP/AABEIAFQBFQMBEQACEQEDEQH/xAAcAAACAgMBAQAAAAAAAAAAAAAABwUGAQQIAwL/xABDEAACAQMABwUEBggFBAMAAAABAgMABBEFBgcSITFRE0FhcYEikaGxMkJScpKyIzQ1YnOCosEUM0PR4URTY/AVJCX/xAAaAQEAAwEBAQAAAAAAAAAAAAAAAwQFAgEG/8QALBEAAgIBAwMCBgMBAQEAAAAAAAECAxEEEjEhMkEFMxMiUWFxgRRCUpGxFf/aAAwDAQACEQMRAD8Ab2sGnIrOIyzHA5KB9Jm+yB1rqMXJ4RHbbGuO6QnNP7Qru5JCN/h4+5Yz7Xq/MnyxVuNMV9zHt1tk+OiKpLKzHLMWPUkk+81LjBUbb5Pez0jLEcxSyR/dcr8jXjinydRslHteC86qbS5kdY7siSMkDtMYdM95xwYde+oZ0LGYl6jXSTxPqhwCqhrmaAKAKAKAKAKAKAKAKAKAKAKAKAKAKAKAKAKAKAKAKAKAKAKAKAKAKAKAKAQu0jTZubxxn9HCTGg7sg4Y+pHwFXqY7YmFrLd9jXhdCq1IVC6aM2aXkqB23IsjIVyd71AHCoXfFF2GhsksvoaWltQr6AZ7Iyr1i9v+ke18K6jbFnFmjth4z+DS0DqzcXUyxrG6jI33ZCFQd5JI547uZr2U1FZOKtPOyWMHREaAAAcgMD0qgfQo+qAKAwTQADQGaAKAKAwTQADQGaAKAKAKAKAwTQADQGaAKAKAKAKAKAKAKAKAKAxvDrQGaAKA5ivc9o+ee+2fPJzWkuD5mfc8n3oq5EU0UjLvKjqxXqFIJFeSWVg9rltkm/DOidEacgul3oJVfqAfaXwK81NUJRceT6Gu2E1mLJGuSQKAKA8rm4WNWd2CooyzE4AA7yaJZPG0llij1q2myyMUtP0UY/1CPbbxGfoD41bhQl3GTfr5N4r4KJdXskpzJI7nqzE/M1MklwUJTlLlmbXSEsRzHK6H91yPkaNJ8nsZyjwy/ak7RJu2SG6PaI7BQ5GHUk4GSOBXNQWUrGUX9NrZblGfkblVTWFrrptK7NjDZ7rMODSniAeijkT4nh51Yrpz1kZup1217YC00hpiec5lmkfzY493IVZUUuEZs7Zz7ma9tdyRnMbsh6qxX5V60nycxk48PBd9V9pU8LBLn9NF3t/qL45+sPA8fGoJ0J8F2nXSi8T6ob9hepNGskbB0YZUj/3n4VVaaeGa8ZKSyiM1z0w1pZyzJxcABM8t5iFB9M59K6rjulgj1Fvw63JCIfT90X7Q3Eu/nOe0I+GcY8Ku7I8YMJ32N53Mtl5tOuGtY40ws+CJZcdDgFRyBI4k9eVRKhbs+C3LXz2JLnyyk3d9JKd6SR3J72Yn51MklwUZTlLueTY0bpq4tyDFM6Y7gx3fwngaOKfJ1C2cO1jZ1C19F2RBcbqT/VI4LJjoO5sd3f3dKqW1beq4NbS6v4nyy5/9L3UJeEntF1qnkupIUkaOKJt0BCVLEfSLEc+OfDGKuVVrbkxdXqJuxxTwkbWzDWmYXSW8sjSRy5A3ySVYAsCCeODjGPEV5dWtuUd6LUT37JPKY4qqGuamlr0QQyyniI0ZvwgmvUsvBzOW2Ll9DnzSGsl1NIZHnkBJyArlVXwABwKvqEUsYPn56iyTy2xtbL9YZLuB1mO88RA3u9lIyCfHmKq3QUX0NbR3OyHzcoldcdZ47CHfYb0jcI06nqeijvNcVwc2S6i9VRy+RLaZ1tu7okyTMB9hCUUeGAePrmrka4xMWzU2T5ZDLIQcgkHrnj767ICd0PrleWxG5MzKPqSEup8OJyPQiuJVRkWK9VbDhjo1Q1jS/g7RRusDuyLnO63ge8HmKpzg4vBtUXK2O5Co2latvbXLSqpMMzFg3crHiynoc8R4HwNWqZ7lgydZQ4T3LhlOqUpn3FIVIZSVYciDgj1FOT1Np5RZdFa/X0GMS9ov2ZRvD38G+NRypiyzDWWx85GLqttHguSI5h2Ep4DJyjHoG7j4Gq86XHqjRo1sLOkujLvUJdFNte1iJcWiHCqA0uO9jxVfIDj5kdKtUQ/szK197z8NfsWlWTML5q7synnQSTOIFbiqlcvjqR9Xy51Xnek8Iv06CU1mTwe+ldlM6DMEqS/ut7Deh5fKkdQvJ1Z6fJdYvJ46o7P7o3Mb3EfZRRsHOWUlipyFAUnmRxPSll0dvQ80+jnvTmsJFv2q6wm2txDGcST5GRzVB9I+Gc499RUw3PLLetu2Q2rliTq4YhbtU9Qp71e1JEUPczDJbHPdXp41FO1R6FyjRytW59ESumtlc0aF4JBMQMlCu6x8uOCfCuY3pvqS2enySzF5F6wwcHgRzBqczi/7JdYjFP8A4Vz+jlzuZ+rJjP8AUBjzx1qC+GVuNDQX4lsfDLptW/Z0n3k/MKho7y5rvZf6EXV0wzc0ToyW5lWKFd527u4DvJPcB1ryUlFZZ3XXKyW2IwodkbbntXID9AmVz55zVf8AkfY0V6d06y6lH1k1emspezmHPijj6LjqD16ip4TUllFG6mVUsSI2CZkZXUlWUgqRzBHEGun1Ik2nlHRWqulxd2sU/ew9odGU7rD3g+mKz5x2ywfRU2fEgpCK1y/X7r+M/wAzV2vtRh6r3pfk2dn37Rtvvn8rV5b2M90nvROgqon0BDa5/qF1/Bk/Ka6h3Iiv9uX4ZzpWgfODV2J/RufNPk1VtR4NX07iRW9q960mkHQnhEqKB5qHJ/q+FSULEclfXzbtx9CtaH0ebieOFSAZGCgnkM99SSltWSrXBzkoryMufZGm77Fy2/8AvIN0nyByPjVZah/Q036dHHSRS9L6j3tu2DC0i9zRAuD6DiPUVNG2L8lKzSWwfGfwMzZhq7Ja27mYFXlYNud6qBgZ6HmcVXumpPoaejpdcPm5Zb7q1SVCkih0bgVYZB9KhTwW3FNYYv8ATWymFyWtpDEfsN7a+h+kPeasR1D8mfZ6fB9jwUrSmz6+g49l2q/aibe/p4N8KmV0WU56K2PjJWZIypIYFSOYIwR6VIVWmujPih4O3ZXrC1zbtHIcyQEDJ5sh+iT1IwR7utU7obXlG3ornZDD5Qo9Ybsy3U8h+tI3uyQPhirUFiKRk3S3WN/clNnmjFuL+JWGVTMjDrucQPLexXNssRJNHXvtWfHUf9UTfCgCgEXtWui+kHHdGiIPdvH4sau0LETD10s2lY0ba9rNFH/3HRPxMF/vUknhZK1cd0kvqdLWtusaKiDCqAFHQDhWc3k+kSSWEetD0RW1PRohv2KjAlRZMDqSyt8Vz61dpeYmHroKNvTz1KxYXBjljcHBR1YHyINSNZWCrB7ZJjq2ovvaMc9WjPvYVUp7za1rzQ/0I2rhhjc2L6OUQyz49pn3AegUAn4n4VV1D64Nf0+GIOQyKrmiVLaho0TWEjY9uLDqemCN7+nPwqWmWJFXWQ3VP7CIq6YI4Ni9yTbzIeSSZH8wGflVTULqbHp0swa+4uNcv1+6/jP8zVivtRnar3pfk2dn37Rtvvn8rV5b2M90nvROgqon0BDa5/qF1/Bk/Ka6h3Iiv9uX4ZzpWgfODV2J/RufNPk1VtR4NX03iRG7XtBMk4ulBMcgAc/ZdRgZ6ZAHurqifTaR6+lqW9cMX0blSCpIIOQRwIPWpzPTaeUX3QO1G4iAW4UTqPrfRk9Tyb3DzqCVCfBfq1849J9Riava5Wt57Mcm7Jj/AC3G63p3N6Gq8q5R5NCrU12dE+pYa4LAUAUAUBSNquiYXs3mZQJY8br8ickDdPUGpqZNSwUtbXF1uT5QkquGIMPYux/xMw7jFx/EKg1HCNH07uZR9LQlJ5VPNZHB9GNTReUijYsTa+5Ytl16ItIR73ASBkHmeI+Ix61HcswLGhmo2rPnoPeqRuhQBQCF2nQldIzZ+sFYeRUVepfyGFrVi5kFoS5EVzBIeSSxsfJWVj8q7ksxaIKpbZxf3OllbIyOIPKs4+kM0Ak9r92Hvgo/04lVvvEs/wAmFXKF8pi+oSTt/CKVBHvMqjmSB7zipn0KUVl4HbtOTd0Ww6GIe4gVTp7za1vsf8EfVwxBxbGbwNayxfWSTex4MB/cGqmoXzZNn0+Wa2vuMKoC+VvaJeiLR9wTzddweJc7vyJPpUlSzNFfVT21NnP9Xj58bexSM9jcN3F1A9B/zVXUco1/Tl8j/Ivdcv1+6/jP8zU9fajP1XvS/Js7Pv2jbffP5Wpb2M90nvROgqoH0BDa5/qF1/Bk/Ka6h3Iiv9uX4ZzpWgfODV2J/RufNPk1VtR4NX03iQyrm3WRSjqGRhhlIyCPKqyeDSaTWGLnWDZUjZa0fcP/AG5CSvkG4keuasR1D/sZ1vp6fWDwLzTWrV1af58TKv2h7SH+YcKsRnGXBn2UWV9yItWIIIOCORHAiuiFdBx7PNdBNAyXLjtIsDfPN1OcE9SMYPpVS2vD6GzpNVujib6ooun9fLueZmjmeKME9mqHd9nuJI4knxqaNMUupRt1lkpfK8I2tEbTLyLhIVnX98brfiXHxBryVEXwdV6+yPd1LPHtchx7VvIG8GUj31H/AB39S1/9GH0ZTdctdpb/AAm72UKnO4Dkse4se/HSpq6lAp6nVSt6cIqtSFQbexnRJSKW4YY7QhU8VXJJ8iTj+U1V1EsvBr+n1tRc35K1tW0KYLvtgP0c/EHu3xwYfI+tSUSzHBW11TjZu8MpcblSCCQQQQRzBHEGpiknh5Q2dXNqURQLdhlkHAuq7yt4kDiD5A1VnQ8/Ka1Wvi1ifJsaV2rW6DEEbyt1Ybi/H2vhXkaJPk6n6hBdqyaurG04zTrFcRqgkYKrITwY8ACD3E8M+Nezowso4p1+6W2S5PjbJoMsI7tRndHZyfdySp95I9RXunl/U89QqylNCpqyZQy9S9pKwxLDdhiE4JIoyd3uDDmcdRn+9V7KMvMTT0+uUY7bP+kzpnalbIh/w4eWQj2cqVQHxzxPkBXEaJPkms19aXy9WKG8unldpJDvO5JYnvJq2lhYRkSk5PLLLs20Gbm8RiP0cJDue7I+ivq3wBqO6W2JZ0dW+zPhDJ2rfs6T7yfmFVqO80dd7L/Qi6umGTGq2sEljOJU4g8HTuZenge8H/muZwUlgmoudUtyGtDtQsSm8xkVvsdmSc+Y9n41V+BI1Vr6msi7151xa/cKoKQJxVTzJ+03+1WK69hn6nVO54XBVgKkKh0DqDoY2tlGjDEjZd/Bm449BgehqjbLdLJ9Bpa/h1pPkUe0exMOkJ8jg5EinqGGT/VvD0q1U8wRk6yO25kHou+aCaOZPpRsGHp3evKu5LKwQVzcJKS8Dy0Pr7ZToGMywtj2kkO6QfAngw8RVKVUk+Dcr1dU1nOPyVbaJr3DJA1tbN2hfhI4HsheZAP1ieWeWM1LVU08sq6vVxcXCArKsmUOPY1YlLaSUj/Mf2fJRj55qpe/mwbPp8MVt/UretG0e6M7rbOIokYqPYVi2OG8d4HGegqSFMcdStfrrN7UOiRI6ubVSMLeJn/yRj8yf7e6uZ6f/JJT6h4sX7LPe6+6OMTb0okBB9js2JbwwV4etRqqeSzLV045yIuVgWJAwCTgdB3CrqMNtN9CW1d0LNc7/Y59jd3seO9j5GuJyUeSamqc87SZ1x1EntpGeJDLASSpQZZB9ll58Otc12prryTajRzg8xWUU2pSkFAFAXXVDZ/NcsHmUwwczng7+Cju8zUNlyXBd0+jlN5l0Q6rW2WNFRFCooAUDkAKpt5NqKUVhGlp/Q0d5C0Mo4HkRzVu5h4iuoycXlHFtUbI7ZCM1m1SuLJj2i70fdKoypHj9k+B+NXYWKRh3aadXPH1ICuyuFeguOoWqE1zPHKylIEZWLMMb26QwVeueHHpUNtiSx5Lml00pyUnwO26tlkRkdQyMCGU8iDzFUk8G20msMSmuOoM1qzPCplt+YI4sngw7wOvvxVyu1S6PkxdRo5VvMeqKZUxSCgJnV3Vi4vWAiT2c+1I3BF9e8+AridijyT06edr6IemrGgI7KERR8Tzdzzdup/sKpTm5PLNymmNUdqIbav+zpPvJ+YV3T3kGu9l/oRdXTDN7/4mbsBcBCYclSw4gEYzn7PPnXm5ZwSfClt346GjXpGfSKSQACSeAA4knoB30CWeBnbPdQWDrc3a4C8Y4jzJ7mYd2OYFVrbvETU0mjae+f8AwalVjUKtr5qmL+IFSFnj/wAtjyI70Pgevcakrs2MranTq6P3QkNKaLltn3Jo2jbxHA+IPIjyq7GSl1RhzrlB4kjTr04CgLPqnqXPesp3THB9aRhjI/dH1j8KjnaolqjSzteeEPXR9kkEaRRjdRAFUeA+Z781SbbeWbkYqKUUKLXnUGaKV5rdTJCxLFV4uhPEjd716EVartTWGZOp0clJyh1RQWGCQeBHMHmKnM/GDFAb2iNETXT9nAhdu/HIeJPICvJSUV1JK6pWPEUPfUzVtbG3EeQ0je1Iw5Fug8ByFUbJ7nk3dPQqoY8k/XBOR99oS2mOZYIpD1aNSffjNeqUlwyOVUJcpEc2pFgf+mT0yPka6+LP6nH8Wr/KN2w1dtYDmK3iRh9YIN78R4/GvHOT5Z1GmuPCRKVyShQBQGGUEYIyKAhLnU+xkOWtYs/uruflxXfxJfUhenqf9UellqtZxHKW0QI5EoGI8i2SKOcn5EaK48RRMCuCYKAKAib/AFZtJjvSW8TMebbgDHzIwTXSnJcMilRXLq4o17fU2xQ5FrF/Mu/8GzXvxJfU5WmqX9UTkcYUAKAAOQAwB6VwTJYPqh6U/av+zpPvJ+YVLT3lPXey/wBCLq6YY7NkIzo8g8R2r/Jap395t6D2v2Td1qfYyHLWsWf3V3Py4rhWSXknenqfVxRt6N0BbW5zDBHG32gg3vxc68c5PlnUKoQ7USVckgUAUB43Vqkq7siLIp5q6hh7jwom1weSipLDWSFl1KsGOTax+gK/AEV38Sf1If41X+UbFnqrZxHKW0QI5EoGI8ic4rxzk/J7GiuPEUS4FckxmgCgI7SGgrafjNBFIerIC34uddKTXDI51Qn3JGgmpNgDkWsfrkj3E4r34k/qcfxqv8omrW1SJd2NFjUclRQoHoOFctt8kyiorCR7V4ehQBQBQBQBQBQBQBQBQBQBQBQBQBQBQBQBQFQ2rD/86TwZPzCpae8p672X+hFVeMMd2yEf/Q85Xx/SKpX95t6D2v2XaoS6FAFAFAFAFAFAFAFAFAFAFAFAFAFAFAFAFAFAFAFAFAFAFAFAFAFAFAFAFAFAFAa9/ZpNG8Ug3kcEMPA16nh5RzKKksMRE+gIxpEWoL9mXC5yN7B8cY+FXVN7NxhOmPxtngeui7CO3iSKJd1EGFHxJ8STknzqk228s3YQUIqMeDarw6CgCgCgCgCgCgCgCgCgCgCgCgCgC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53565A"/>
              </a:solidFill>
            </a:endParaRPr>
          </a:p>
        </p:txBody>
      </p:sp>
      <p:pic>
        <p:nvPicPr>
          <p:cNvPr id="4" name="Picture 3"/>
          <p:cNvPicPr>
            <a:picLocks noChangeAspect="1"/>
          </p:cNvPicPr>
          <p:nvPr/>
        </p:nvPicPr>
        <p:blipFill>
          <a:blip r:embed="rId12"/>
          <a:stretch>
            <a:fillRect/>
          </a:stretch>
        </p:blipFill>
        <p:spPr>
          <a:xfrm>
            <a:off x="5133224" y="734384"/>
            <a:ext cx="3708958" cy="2094541"/>
          </a:xfrm>
          <a:prstGeom prst="rect">
            <a:avLst/>
          </a:prstGeom>
        </p:spPr>
      </p:pic>
      <p:pic>
        <p:nvPicPr>
          <p:cNvPr id="6" name="Picture 5"/>
          <p:cNvPicPr>
            <a:picLocks noChangeAspect="1"/>
          </p:cNvPicPr>
          <p:nvPr/>
        </p:nvPicPr>
        <p:blipFill>
          <a:blip r:embed="rId13"/>
          <a:stretch>
            <a:fillRect/>
          </a:stretch>
        </p:blipFill>
        <p:spPr>
          <a:xfrm>
            <a:off x="5448512" y="2878719"/>
            <a:ext cx="3473727" cy="2455281"/>
          </a:xfrm>
          <a:prstGeom prst="rect">
            <a:avLst/>
          </a:prstGeom>
        </p:spPr>
      </p:pic>
      <p:sp>
        <p:nvSpPr>
          <p:cNvPr id="7" name="TextBox 6"/>
          <p:cNvSpPr txBox="1"/>
          <p:nvPr/>
        </p:nvSpPr>
        <p:spPr>
          <a:xfrm>
            <a:off x="347275" y="441996"/>
            <a:ext cx="4681728" cy="584775"/>
          </a:xfrm>
          <a:prstGeom prst="rect">
            <a:avLst/>
          </a:prstGeom>
          <a:noFill/>
        </p:spPr>
        <p:txBody>
          <a:bodyPr wrap="square" rtlCol="0">
            <a:spAutoFit/>
          </a:bodyPr>
          <a:lstStyle/>
          <a:p>
            <a:pPr fontAlgn="base">
              <a:spcBef>
                <a:spcPct val="0"/>
              </a:spcBef>
              <a:spcAft>
                <a:spcPct val="0"/>
              </a:spcAft>
            </a:pPr>
            <a:r>
              <a:rPr lang="en-GB" sz="3200" b="1" dirty="0">
                <a:solidFill>
                  <a:schemeClr val="accent1"/>
                </a:solidFill>
                <a:latin typeface="Calibri" panose="020F0502020204030204" pitchFamily="34" charset="0"/>
              </a:rPr>
              <a:t>SCOPUS</a:t>
            </a:r>
            <a:endParaRPr lang="en-GB" dirty="0">
              <a:solidFill>
                <a:schemeClr val="accent1"/>
              </a:solidFill>
              <a:latin typeface="Calibri" panose="020F0502020204030204" pitchFamily="34" charset="0"/>
            </a:endParaRPr>
          </a:p>
        </p:txBody>
      </p:sp>
      <p:grpSp>
        <p:nvGrpSpPr>
          <p:cNvPr id="9" name="Group 8"/>
          <p:cNvGrpSpPr/>
          <p:nvPr/>
        </p:nvGrpSpPr>
        <p:grpSpPr>
          <a:xfrm>
            <a:off x="553348" y="5879255"/>
            <a:ext cx="7083319" cy="990233"/>
            <a:chOff x="553348" y="5879255"/>
            <a:chExt cx="7083319" cy="990233"/>
          </a:xfrm>
        </p:grpSpPr>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3348" y="6048218"/>
              <a:ext cx="1289021" cy="630644"/>
            </a:xfrm>
            <a:prstGeom prst="rect">
              <a:avLst/>
            </a:prstGeom>
          </p:spPr>
        </p:pic>
        <p:pic>
          <p:nvPicPr>
            <p:cNvPr id="25" name="Picture 2" descr="http://www.uzh.ch/about/portrait/rankings/news/qsranking2014/world-university-rankings.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35931" y="6073808"/>
              <a:ext cx="2073476" cy="59721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ttps://press.esmt.org/sites/default/files/styles/full_width/public/ft-mba-2014.png?itok=V08ln9m_"/>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r="76623"/>
            <a:stretch/>
          </p:blipFill>
          <p:spPr bwMode="auto">
            <a:xfrm>
              <a:off x="4387635" y="5879255"/>
              <a:ext cx="794323" cy="99023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http://upload.wikimedia.org/wikipedia/en/d/da/Sjtu-logo-standard-red.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486400" y="5908965"/>
              <a:ext cx="850498" cy="85049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www.usnews.com/cmsmedia/5e/14/3fed9d274839b5bfe1f2bcba2d09/141027-ar-badge-large-design.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29400" y="5924976"/>
              <a:ext cx="1007267" cy="89879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379115" y="5619304"/>
            <a:ext cx="3360215" cy="369332"/>
          </a:xfrm>
          <a:prstGeom prst="rect">
            <a:avLst/>
          </a:prstGeom>
        </p:spPr>
        <p:txBody>
          <a:bodyPr wrap="none">
            <a:spAutoFit/>
          </a:bodyPr>
          <a:lstStyle/>
          <a:p>
            <a:pPr fontAlgn="base">
              <a:spcBef>
                <a:spcPct val="0"/>
              </a:spcBef>
              <a:spcAft>
                <a:spcPct val="0"/>
              </a:spcAft>
            </a:pPr>
            <a:r>
              <a:rPr lang="ru-RU" altLang="en-US" b="1" spc="150" dirty="0">
                <a:solidFill>
                  <a:srgbClr val="FF8200"/>
                </a:solidFill>
                <a:latin typeface="Calibri Light" panose="020F0302020204030204" pitchFamily="34" charset="0"/>
              </a:rPr>
              <a:t>АКАДЕМИЧЕСКИЕ РЕЙТИНГИ</a:t>
            </a:r>
          </a:p>
        </p:txBody>
      </p:sp>
      <p:pic>
        <p:nvPicPr>
          <p:cNvPr id="1026" name="Picture 2" descr="C:\Users\yakshonakg\Desktop\16-03-2017 08-45-32.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09407" y="1026771"/>
            <a:ext cx="723900"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093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76400"/>
            <a:ext cx="8382000" cy="4614863"/>
          </a:xfrm>
        </p:spPr>
        <p:txBody>
          <a:bodyPr>
            <a:normAutofit fontScale="92500"/>
          </a:bodyPr>
          <a:lstStyle/>
          <a:p>
            <a:pPr indent="-342900">
              <a:defRPr/>
            </a:pPr>
            <a:r>
              <a:rPr lang="ru-RU" sz="2400" dirty="0" smtClean="0"/>
              <a:t>Реферативная база данных: ресурс, который не содержит полных текстов, но предоставляет ссылки на них</a:t>
            </a:r>
          </a:p>
          <a:p>
            <a:pPr indent="-342900">
              <a:defRPr/>
            </a:pPr>
            <a:r>
              <a:rPr lang="ru-RU" sz="2400" dirty="0" smtClean="0"/>
              <a:t>Для статей имеются библиографические описания, аннотации и списки цитируемой литературы</a:t>
            </a:r>
          </a:p>
          <a:p>
            <a:pPr indent="-342900">
              <a:defRPr/>
            </a:pPr>
            <a:r>
              <a:rPr lang="ru-RU" sz="2400" dirty="0" smtClean="0"/>
              <a:t>Функциональность позволяет искать все статьи, ссылающиеся на данную статью</a:t>
            </a:r>
          </a:p>
          <a:p>
            <a:pPr indent="-342900">
              <a:defRPr/>
            </a:pPr>
            <a:r>
              <a:rPr lang="ru-RU" sz="2400" dirty="0" smtClean="0"/>
              <a:t>Доступна сортировка по количеству цитирований статьи (от наиболее цитируемых к наименее)</a:t>
            </a:r>
          </a:p>
          <a:p>
            <a:pPr indent="-342900">
              <a:defRPr/>
            </a:pPr>
            <a:r>
              <a:rPr lang="ru-RU" sz="2400" dirty="0" smtClean="0"/>
              <a:t>Базовый пакет для анализа цитирований</a:t>
            </a:r>
          </a:p>
          <a:p>
            <a:pPr indent="-342900">
              <a:defRPr/>
            </a:pPr>
            <a:r>
              <a:rPr lang="ru-RU" sz="2400" dirty="0" smtClean="0"/>
              <a:t>Поисковый механизм позволяющий мгновенно получить и проанализировать результаты научной работы</a:t>
            </a:r>
          </a:p>
          <a:p>
            <a:pPr marL="0" indent="0">
              <a:buFont typeface="Wingdings" pitchFamily="2" charset="2"/>
              <a:buNone/>
              <a:defRPr/>
            </a:pPr>
            <a:endParaRPr lang="ru-RU" sz="2400" dirty="0" smtClean="0"/>
          </a:p>
          <a:p>
            <a:pPr>
              <a:buFont typeface="Wingdings" pitchFamily="2" charset="2"/>
              <a:buNone/>
              <a:defRPr/>
            </a:pPr>
            <a:endParaRPr lang="ru-RU" dirty="0"/>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868461"/>
            <a:ext cx="2209799" cy="67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756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5885" y="497304"/>
            <a:ext cx="8413315" cy="593559"/>
          </a:xfrm>
        </p:spPr>
        <p:txBody>
          <a:bodyPr>
            <a:normAutofit/>
          </a:bodyPr>
          <a:lstStyle/>
          <a:p>
            <a:r>
              <a:rPr lang="ru-RU" dirty="0"/>
              <a:t>Независимая экспертная оценка содержимого </a:t>
            </a:r>
            <a:r>
              <a:rPr lang="en-GB" dirty="0"/>
              <a:t>Scopus</a:t>
            </a:r>
            <a:endParaRPr lang="en-US" dirty="0"/>
          </a:p>
        </p:txBody>
      </p:sp>
      <p:sp>
        <p:nvSpPr>
          <p:cNvPr id="13" name="TextBox 17"/>
          <p:cNvSpPr txBox="1">
            <a:spLocks noChangeArrowheads="1"/>
          </p:cNvSpPr>
          <p:nvPr/>
        </p:nvSpPr>
        <p:spPr bwMode="auto">
          <a:xfrm>
            <a:off x="5227782" y="1558997"/>
            <a:ext cx="3048000" cy="2308324"/>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ru-RU" sz="1600" dirty="0">
                <a:latin typeface="Arial" panose="020B0604020202020204" pitchFamily="34" charset="0"/>
                <a:cs typeface="Arial" panose="020B0604020202020204" pitchFamily="34" charset="0"/>
              </a:rPr>
              <a:t>Издания отбираются независимым </a:t>
            </a:r>
            <a:r>
              <a:rPr lang="en-GB" sz="1600" dirty="0">
                <a:latin typeface="Arial" panose="020B0604020202020204" pitchFamily="34" charset="0"/>
                <a:cs typeface="Arial" panose="020B0604020202020204" pitchFamily="34" charset="0"/>
              </a:rPr>
              <a:t>Content Selection &amp; Advisory Board (CSAB)</a:t>
            </a:r>
            <a:endParaRPr lang="ru-RU"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600" dirty="0">
                <a:latin typeface="Arial" panose="020B0604020202020204" pitchFamily="34" charset="0"/>
                <a:cs typeface="Arial" panose="020B0604020202020204" pitchFamily="34" charset="0"/>
              </a:rPr>
              <a:t>В основе</a:t>
            </a:r>
            <a:r>
              <a:rPr lang="en-GB" sz="1600" dirty="0">
                <a:latin typeface="Arial" panose="020B0604020202020204" pitchFamily="34" charset="0"/>
                <a:cs typeface="Arial" panose="020B0604020202020204" pitchFamily="34" charset="0"/>
              </a:rPr>
              <a:t> CSAB </a:t>
            </a:r>
            <a:r>
              <a:rPr lang="ru-RU" sz="1600" dirty="0">
                <a:latin typeface="Arial" panose="020B0604020202020204" pitchFamily="34" charset="0"/>
                <a:cs typeface="Arial" panose="020B0604020202020204" pitchFamily="34" charset="0"/>
              </a:rPr>
              <a:t>– экспертиза в отдельной предметной области</a:t>
            </a:r>
            <a:r>
              <a:rPr lang="en-GB" sz="1600"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многие члены Совета – бывшие редакторы</a:t>
            </a:r>
            <a:endParaRPr lang="en-GB" sz="1600" dirty="0">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extLst/>
          </p:nvPr>
        </p:nvGraphicFramePr>
        <p:xfrm>
          <a:off x="549179" y="4293096"/>
          <a:ext cx="7569730" cy="1681480"/>
        </p:xfrm>
        <a:graphic>
          <a:graphicData uri="http://schemas.openxmlformats.org/drawingml/2006/table">
            <a:tbl>
              <a:tblPr firstRow="1" bandRow="1">
                <a:tableStyleId>{5C22544A-7EE6-4342-B048-85BDC9FD1C3A}</a:tableStyleId>
              </a:tblPr>
              <a:tblGrid>
                <a:gridCol w="7569730">
                  <a:extLst>
                    <a:ext uri="{9D8B030D-6E8A-4147-A177-3AD203B41FA5}">
                      <a16:colId xmlns:a16="http://schemas.microsoft.com/office/drawing/2014/main" xmlns="" val="20000"/>
                    </a:ext>
                  </a:extLst>
                </a:gridCol>
              </a:tblGrid>
              <a:tr h="370840">
                <a:tc>
                  <a:txBody>
                    <a:bodyPr/>
                    <a:lstStyle/>
                    <a:p>
                      <a:r>
                        <a:rPr lang="ru-RU" sz="1600" dirty="0">
                          <a:latin typeface="Arial" panose="020B0604020202020204" pitchFamily="34" charset="0"/>
                          <a:cs typeface="Arial" panose="020B0604020202020204" pitchFamily="34" charset="0"/>
                        </a:rPr>
                        <a:t>Фокус на качество</a:t>
                      </a:r>
                      <a:r>
                        <a:rPr lang="ru-RU" sz="1600" baseline="0" dirty="0">
                          <a:latin typeface="Arial" panose="020B0604020202020204" pitchFamily="34" charset="0"/>
                          <a:cs typeface="Arial" panose="020B0604020202020204" pitchFamily="34" charset="0"/>
                        </a:rPr>
                        <a:t> через отбор содержаниям независимым</a:t>
                      </a:r>
                      <a:r>
                        <a:rPr lang="en-US" sz="1600" baseline="0" dirty="0">
                          <a:latin typeface="Arial" panose="020B0604020202020204" pitchFamily="34" charset="0"/>
                          <a:cs typeface="Arial" panose="020B0604020202020204" pitchFamily="34" charset="0"/>
                        </a:rPr>
                        <a:t> CSAB</a:t>
                      </a:r>
                      <a:r>
                        <a:rPr lang="ru-RU" sz="1600" baseline="0" dirty="0">
                          <a:latin typeface="Arial" panose="020B0604020202020204" pitchFamily="34" charset="0"/>
                          <a:cs typeface="Arial" panose="020B0604020202020204" pitchFamily="34" charset="0"/>
                        </a:rPr>
                        <a:t> для:</a:t>
                      </a:r>
                      <a:endParaRPr lang="en-US" sz="1600" dirty="0">
                        <a:latin typeface="Arial" panose="020B0604020202020204" pitchFamily="34" charset="0"/>
                        <a:cs typeface="Arial" panose="020B0604020202020204" pitchFamily="34" charset="0"/>
                      </a:endParaRPr>
                    </a:p>
                  </a:txBody>
                  <a:tcPr>
                    <a:solidFill>
                      <a:schemeClr val="accent1"/>
                    </a:solidFill>
                  </a:tcPr>
                </a:tc>
                <a:extLst>
                  <a:ext uri="{0D108BD9-81ED-4DB2-BD59-A6C34878D82A}">
                    <a16:rowId xmlns:a16="http://schemas.microsoft.com/office/drawing/2014/main" xmlns="" val="10000"/>
                  </a:ext>
                </a:extLst>
              </a:tr>
              <a:tr h="370840">
                <a:tc>
                  <a:txBody>
                    <a:bodyPr/>
                    <a:lstStyle/>
                    <a:p>
                      <a:pPr marL="285750" indent="-285750">
                        <a:buFont typeface="Arial" panose="020B0604020202020204" pitchFamily="34" charset="0"/>
                        <a:buChar char="•"/>
                      </a:pPr>
                      <a:r>
                        <a:rPr lang="ru-RU" sz="1600" dirty="0">
                          <a:latin typeface="Arial" panose="020B0604020202020204" pitchFamily="34" charset="0"/>
                          <a:cs typeface="Arial" panose="020B0604020202020204" pitchFamily="34" charset="0"/>
                        </a:rPr>
                        <a:t>Обеспечения</a:t>
                      </a:r>
                      <a:r>
                        <a:rPr lang="ru-RU" sz="1600" baseline="0" dirty="0">
                          <a:latin typeface="Arial" panose="020B0604020202020204" pitchFamily="34" charset="0"/>
                          <a:cs typeface="Arial" panose="020B0604020202020204" pitchFamily="34" charset="0"/>
                        </a:rPr>
                        <a:t> точных и релевантных результатов поиска для пользователей </a:t>
                      </a:r>
                    </a:p>
                    <a:p>
                      <a:pPr marL="285750" indent="-285750">
                        <a:buFont typeface="Arial" panose="020B0604020202020204" pitchFamily="34" charset="0"/>
                        <a:buChar char="•"/>
                      </a:pPr>
                      <a:r>
                        <a:rPr lang="ru-RU" sz="1600" baseline="0" dirty="0">
                          <a:latin typeface="Arial" panose="020B0604020202020204" pitchFamily="34" charset="0"/>
                          <a:cs typeface="Arial" panose="020B0604020202020204" pitchFamily="34" charset="0"/>
                        </a:rPr>
                        <a:t>Отсутствие некачественных данных</a:t>
                      </a:r>
                      <a:endParaRPr lang="en-US" sz="1600"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600" baseline="0" dirty="0">
                          <a:latin typeface="Arial" panose="020B0604020202020204" pitchFamily="34" charset="0"/>
                          <a:cs typeface="Arial" panose="020B0604020202020204" pitchFamily="34" charset="0"/>
                        </a:rPr>
                        <a:t>Поддержка статуса авторитетной базы данных, «отражающей верные данные» и доверия пользователей</a:t>
                      </a:r>
                      <a:endParaRPr lang="en-US" sz="1600" baseline="0" dirty="0">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xmlns="" val="10001"/>
                  </a:ext>
                </a:extLst>
              </a:tr>
            </a:tbl>
          </a:graphicData>
        </a:graphic>
      </p:graphicFrame>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006" y="1614416"/>
            <a:ext cx="4583888" cy="2455378"/>
          </a:xfrm>
          <a:prstGeom prst="rect">
            <a:avLst/>
          </a:prstGeom>
          <a:noFill/>
          <a:ln w="9525">
            <a:noFill/>
            <a:miter lim="800000"/>
            <a:headEnd/>
            <a:tailEnd/>
          </a:ln>
          <a:effectLst>
            <a:outerShdw dist="50800" dir="2700000" algn="ctr" rotWithShape="0">
              <a:schemeClr val="tx1">
                <a:lumMod val="50000"/>
                <a:lumOff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2436" y="6348196"/>
            <a:ext cx="1845622" cy="48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642" y="6401051"/>
            <a:ext cx="1825310" cy="44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370575"/>
            <a:ext cx="884199" cy="50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657" y="6449995"/>
            <a:ext cx="1485074" cy="329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6463" y="6318701"/>
            <a:ext cx="644893" cy="54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41356" y="6251251"/>
            <a:ext cx="702644" cy="56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675317" y="6452830"/>
            <a:ext cx="1587260" cy="276999"/>
          </a:xfrm>
          <a:prstGeom prst="rect">
            <a:avLst/>
          </a:prstGeom>
          <a:noFill/>
        </p:spPr>
        <p:txBody>
          <a:bodyPr wrap="square" rtlCol="0">
            <a:spAutoFit/>
          </a:bodyPr>
          <a:lstStyle/>
          <a:p>
            <a:r>
              <a:rPr lang="en-US" sz="1200" b="1" dirty="0">
                <a:solidFill>
                  <a:srgbClr val="007398"/>
                </a:solidFill>
              </a:rPr>
              <a:t>ERA (Australia)</a:t>
            </a:r>
          </a:p>
        </p:txBody>
      </p:sp>
      <p:pic>
        <p:nvPicPr>
          <p:cNvPr id="1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54735" y="6326516"/>
            <a:ext cx="475013" cy="534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888902" y="6119845"/>
            <a:ext cx="801076" cy="276999"/>
          </a:xfrm>
          <a:prstGeom prst="rect">
            <a:avLst/>
          </a:prstGeom>
          <a:noFill/>
        </p:spPr>
        <p:txBody>
          <a:bodyPr wrap="square" rtlCol="0">
            <a:spAutoFit/>
          </a:bodyPr>
          <a:lstStyle/>
          <a:p>
            <a:r>
              <a:rPr lang="en-US" sz="1200" b="1" dirty="0">
                <a:solidFill>
                  <a:srgbClr val="007398"/>
                </a:solidFill>
              </a:rPr>
              <a:t>UNAM</a:t>
            </a:r>
          </a:p>
        </p:txBody>
      </p:sp>
    </p:spTree>
    <p:extLst>
      <p:ext uri="{BB962C8B-B14F-4D97-AF65-F5344CB8AC3E}">
        <p14:creationId xmlns:p14="http://schemas.microsoft.com/office/powerpoint/2010/main" val="211220702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yakshonakg\Desktop\08-08-2017 19-12-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97706"/>
            <a:ext cx="9142763" cy="55197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388" y="1976842"/>
            <a:ext cx="1223962" cy="2889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1400" dirty="0">
              <a:solidFill>
                <a:schemeClr val="tx1"/>
              </a:solidFill>
            </a:endParaRPr>
          </a:p>
        </p:txBody>
      </p:sp>
      <p:sp>
        <p:nvSpPr>
          <p:cNvPr id="8" name="Rectangle 7"/>
          <p:cNvSpPr/>
          <p:nvPr/>
        </p:nvSpPr>
        <p:spPr>
          <a:xfrm>
            <a:off x="2819400" y="1983597"/>
            <a:ext cx="1223962" cy="2873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1400" dirty="0">
              <a:solidFill>
                <a:schemeClr val="tx1"/>
              </a:solidFill>
            </a:endParaRPr>
          </a:p>
        </p:txBody>
      </p:sp>
      <p:sp>
        <p:nvSpPr>
          <p:cNvPr id="6" name="TextBox 25"/>
          <p:cNvSpPr txBox="1">
            <a:spLocks noChangeArrowheads="1"/>
          </p:cNvSpPr>
          <p:nvPr/>
        </p:nvSpPr>
        <p:spPr bwMode="auto">
          <a:xfrm>
            <a:off x="5638800" y="5181600"/>
            <a:ext cx="3352800"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ru-RU" sz="2000" b="1" dirty="0" smtClean="0"/>
              <a:t>Логические операторы</a:t>
            </a:r>
          </a:p>
          <a:p>
            <a:pPr marL="342900" indent="-342900">
              <a:buFont typeface="Arial" panose="020B0604020202020204" pitchFamily="34" charset="0"/>
              <a:buChar char="•"/>
            </a:pPr>
            <a:r>
              <a:rPr lang="en-US" sz="2000" b="1" dirty="0" smtClean="0"/>
              <a:t>OR</a:t>
            </a:r>
            <a:endParaRPr lang="en-US" sz="2000" dirty="0"/>
          </a:p>
          <a:p>
            <a:pPr marL="342900" indent="-342900">
              <a:buFont typeface="Arial" panose="020B0604020202020204" pitchFamily="34" charset="0"/>
              <a:buChar char="•"/>
            </a:pPr>
            <a:r>
              <a:rPr lang="en-US" sz="2000" b="1" dirty="0"/>
              <a:t>AND</a:t>
            </a:r>
            <a:endParaRPr lang="en-US" sz="2000" dirty="0"/>
          </a:p>
          <a:p>
            <a:pPr marL="342900" indent="-342900">
              <a:buFont typeface="Arial" panose="020B0604020202020204" pitchFamily="34" charset="0"/>
              <a:buChar char="•"/>
            </a:pPr>
            <a:r>
              <a:rPr lang="en-US" sz="2000" b="1" dirty="0"/>
              <a:t>AND NOT</a:t>
            </a:r>
            <a:endParaRPr lang="en-US" sz="2000" dirty="0"/>
          </a:p>
        </p:txBody>
      </p:sp>
    </p:spTree>
    <p:extLst>
      <p:ext uri="{BB962C8B-B14F-4D97-AF65-F5344CB8AC3E}">
        <p14:creationId xmlns:p14="http://schemas.microsoft.com/office/powerpoint/2010/main" val="301663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84464"/>
            <a:ext cx="9144000" cy="5089071"/>
          </a:xfrm>
          <a:prstGeom prst="rect">
            <a:avLst/>
          </a:prstGeom>
        </p:spPr>
      </p:pic>
      <p:sp>
        <p:nvSpPr>
          <p:cNvPr id="9" name="AutoShape 5"/>
          <p:cNvSpPr>
            <a:spLocks/>
          </p:cNvSpPr>
          <p:nvPr/>
        </p:nvSpPr>
        <p:spPr bwMode="auto">
          <a:xfrm>
            <a:off x="3845825" y="1737319"/>
            <a:ext cx="2590800" cy="923925"/>
          </a:xfrm>
          <a:prstGeom prst="borderCallout3">
            <a:avLst>
              <a:gd name="adj1" fmla="val 7375"/>
              <a:gd name="adj2" fmla="val -3954"/>
              <a:gd name="adj3" fmla="val 7375"/>
              <a:gd name="adj4" fmla="val -3954"/>
              <a:gd name="adj5" fmla="val 64139"/>
              <a:gd name="adj6" fmla="val -3954"/>
              <a:gd name="adj7" fmla="val 180011"/>
              <a:gd name="adj8" fmla="val -129117"/>
            </a:avLst>
          </a:prstGeom>
          <a:ln>
            <a:headEnd/>
            <a:tailEnd type="triangle" w="lg" len="lg"/>
          </a:ln>
        </p:spPr>
        <p:style>
          <a:lnRef idx="2">
            <a:schemeClr val="dk1"/>
          </a:lnRef>
          <a:fillRef idx="1">
            <a:schemeClr val="lt1"/>
          </a:fillRef>
          <a:effectRef idx="0">
            <a:schemeClr val="dk1"/>
          </a:effectRef>
          <a:fontRef idx="minor">
            <a:schemeClr val="dk1"/>
          </a:fontRef>
        </p:style>
        <p:txBody>
          <a:bodyPr lIns="0" tIns="0" rIns="0" bIns="0">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spcBef>
                <a:spcPct val="20000"/>
              </a:spcBef>
            </a:pPr>
            <a:r>
              <a:rPr lang="ru-RU" altLang="ru-RU" sz="2000" b="1" dirty="0">
                <a:solidFill>
                  <a:srgbClr val="0066FF"/>
                </a:solidFill>
              </a:rPr>
              <a:t>Как меняется активность по годам</a:t>
            </a:r>
            <a:r>
              <a:rPr lang="en-GB" altLang="ru-RU" sz="2000" b="1" dirty="0">
                <a:solidFill>
                  <a:srgbClr val="0066FF"/>
                </a:solidFill>
                <a:ea typeface="ヒラギノ角ゴ Pro W3" charset="-128"/>
              </a:rPr>
              <a:t>?</a:t>
            </a:r>
          </a:p>
        </p:txBody>
      </p:sp>
      <p:sp>
        <p:nvSpPr>
          <p:cNvPr id="10" name="AutoShape 7"/>
          <p:cNvSpPr>
            <a:spLocks/>
          </p:cNvSpPr>
          <p:nvPr/>
        </p:nvSpPr>
        <p:spPr bwMode="auto">
          <a:xfrm>
            <a:off x="3810000" y="2895600"/>
            <a:ext cx="2667000" cy="1017588"/>
          </a:xfrm>
          <a:prstGeom prst="borderCallout3">
            <a:avLst>
              <a:gd name="adj1" fmla="val 6963"/>
              <a:gd name="adj2" fmla="val -3009"/>
              <a:gd name="adj3" fmla="val 41625"/>
              <a:gd name="adj4" fmla="val -4051"/>
              <a:gd name="adj5" fmla="val 58409"/>
              <a:gd name="adj6" fmla="val -25731"/>
              <a:gd name="adj7" fmla="val 101038"/>
              <a:gd name="adj8" fmla="val -91394"/>
            </a:avLst>
          </a:prstGeom>
          <a:ln>
            <a:headEnd/>
            <a:tailEnd type="triangle" w="lg" len="lg"/>
          </a:ln>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spcBef>
                <a:spcPct val="20000"/>
              </a:spcBef>
            </a:pPr>
            <a:r>
              <a:rPr lang="ru-RU" altLang="ru-RU" sz="2000" b="1" dirty="0">
                <a:solidFill>
                  <a:srgbClr val="0066FF"/>
                </a:solidFill>
              </a:rPr>
              <a:t>Кто наиболее публикуемые авторы</a:t>
            </a:r>
            <a:r>
              <a:rPr lang="en-GB" altLang="ru-RU" sz="2000" b="1" dirty="0">
                <a:solidFill>
                  <a:srgbClr val="0066FF"/>
                </a:solidFill>
                <a:ea typeface="ヒラギノ角ゴ Pro W3" charset="-128"/>
              </a:rPr>
              <a:t>?</a:t>
            </a:r>
          </a:p>
        </p:txBody>
      </p:sp>
      <p:sp>
        <p:nvSpPr>
          <p:cNvPr id="11" name="AutoShape 4"/>
          <p:cNvSpPr>
            <a:spLocks/>
          </p:cNvSpPr>
          <p:nvPr/>
        </p:nvSpPr>
        <p:spPr bwMode="auto">
          <a:xfrm>
            <a:off x="3813267" y="4139178"/>
            <a:ext cx="2667000" cy="1017588"/>
          </a:xfrm>
          <a:prstGeom prst="borderCallout3">
            <a:avLst>
              <a:gd name="adj1" fmla="val 8551"/>
              <a:gd name="adj2" fmla="val -3009"/>
              <a:gd name="adj3" fmla="val 8551"/>
              <a:gd name="adj4" fmla="val -3009"/>
              <a:gd name="adj5" fmla="val 49005"/>
              <a:gd name="adj6" fmla="val -3009"/>
              <a:gd name="adj7" fmla="val 85870"/>
              <a:gd name="adj8" fmla="val -91710"/>
            </a:avLst>
          </a:prstGeom>
          <a:ln>
            <a:headEnd/>
            <a:tailEnd type="triangle" w="lg" len="lg"/>
          </a:ln>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spcBef>
                <a:spcPct val="20000"/>
              </a:spcBef>
            </a:pPr>
            <a:r>
              <a:rPr lang="ru-RU" altLang="ru-RU" sz="2000" b="1" dirty="0">
                <a:solidFill>
                  <a:srgbClr val="0066FF"/>
                </a:solidFill>
              </a:rPr>
              <a:t>Какие журналы содержат публикации</a:t>
            </a:r>
            <a:r>
              <a:rPr lang="en-GB" altLang="ru-RU" sz="2000" b="1" dirty="0">
                <a:solidFill>
                  <a:srgbClr val="0066FF"/>
                </a:solidFill>
                <a:ea typeface="ヒラギノ角ゴ Pro W3" charset="-128"/>
              </a:rPr>
              <a:t>?</a:t>
            </a:r>
          </a:p>
        </p:txBody>
      </p:sp>
      <p:sp>
        <p:nvSpPr>
          <p:cNvPr id="12" name="AutoShape 4"/>
          <p:cNvSpPr>
            <a:spLocks/>
          </p:cNvSpPr>
          <p:nvPr/>
        </p:nvSpPr>
        <p:spPr bwMode="auto">
          <a:xfrm>
            <a:off x="3807725" y="5436165"/>
            <a:ext cx="2667000" cy="1325563"/>
          </a:xfrm>
          <a:prstGeom prst="borderCallout3">
            <a:avLst>
              <a:gd name="adj1" fmla="val 8551"/>
              <a:gd name="adj2" fmla="val -3009"/>
              <a:gd name="adj3" fmla="val 8551"/>
              <a:gd name="adj4" fmla="val -3009"/>
              <a:gd name="adj5" fmla="val 49005"/>
              <a:gd name="adj6" fmla="val -3009"/>
              <a:gd name="adj7" fmla="val 22068"/>
              <a:gd name="adj8" fmla="val -92374"/>
            </a:avLst>
          </a:prstGeom>
          <a:ln>
            <a:headEnd/>
            <a:tailEnd type="triangle" w="lg" len="lg"/>
          </a:ln>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spcBef>
                <a:spcPct val="20000"/>
              </a:spcBef>
            </a:pPr>
            <a:r>
              <a:rPr lang="ru-RU" altLang="ru-RU" sz="2000" b="1" dirty="0">
                <a:solidFill>
                  <a:srgbClr val="0066FF"/>
                </a:solidFill>
              </a:rPr>
              <a:t>В</a:t>
            </a:r>
            <a:r>
              <a:rPr lang="en-US" altLang="ru-RU" sz="2000" b="1" dirty="0">
                <a:solidFill>
                  <a:srgbClr val="0066FF"/>
                </a:solidFill>
              </a:rPr>
              <a:t> </a:t>
            </a:r>
            <a:r>
              <a:rPr lang="ru-RU" altLang="ru-RU" sz="2000" b="1" dirty="0">
                <a:solidFill>
                  <a:srgbClr val="0066FF"/>
                </a:solidFill>
              </a:rPr>
              <a:t>каких странах и организациях ведутся исследования</a:t>
            </a:r>
            <a:r>
              <a:rPr lang="en-GB" altLang="ru-RU" sz="2000" b="1" dirty="0">
                <a:solidFill>
                  <a:srgbClr val="0066FF"/>
                </a:solidFill>
                <a:ea typeface="ヒラギノ角ゴ Pro W3" charset="-128"/>
              </a:rPr>
              <a:t>?</a:t>
            </a:r>
          </a:p>
        </p:txBody>
      </p:sp>
    </p:spTree>
    <p:extLst>
      <p:ext uri="{BB962C8B-B14F-4D97-AF65-F5344CB8AC3E}">
        <p14:creationId xmlns:p14="http://schemas.microsoft.com/office/powerpoint/2010/main" val="2403973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yakshonakg\Desktop\08-08-2017 22-04-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686738" cy="5775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 Box 7"/>
          <p:cNvSpPr txBox="1">
            <a:spLocks noChangeArrowheads="1"/>
          </p:cNvSpPr>
          <p:nvPr/>
        </p:nvSpPr>
        <p:spPr bwMode="auto">
          <a:xfrm>
            <a:off x="1905000" y="4087352"/>
            <a:ext cx="2471738" cy="304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ru-RU" altLang="ru-RU" sz="1400" b="1">
                <a:solidFill>
                  <a:srgbClr val="FF0000"/>
                </a:solidFill>
              </a:rPr>
              <a:t>Пристатейная литература</a:t>
            </a:r>
            <a:endParaRPr lang="en-GB" altLang="ru-RU" sz="1400" b="1">
              <a:solidFill>
                <a:srgbClr val="FF0000"/>
              </a:solidFill>
            </a:endParaRPr>
          </a:p>
        </p:txBody>
      </p:sp>
      <p:sp>
        <p:nvSpPr>
          <p:cNvPr id="5" name="Text Box 7"/>
          <p:cNvSpPr txBox="1">
            <a:spLocks noChangeArrowheads="1"/>
          </p:cNvSpPr>
          <p:nvPr/>
        </p:nvSpPr>
        <p:spPr bwMode="auto">
          <a:xfrm>
            <a:off x="6350227" y="1935758"/>
            <a:ext cx="2454275" cy="3095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ru-RU" altLang="ru-RU" sz="1400" b="1" dirty="0">
                <a:solidFill>
                  <a:srgbClr val="FF0000"/>
                </a:solidFill>
              </a:rPr>
              <a:t>Данные по цитируемости</a:t>
            </a:r>
            <a:endParaRPr lang="en-GB" altLang="ru-RU" sz="1400" b="1" dirty="0">
              <a:solidFill>
                <a:srgbClr val="FF0000"/>
              </a:solidFill>
            </a:endParaRPr>
          </a:p>
        </p:txBody>
      </p:sp>
      <p:sp>
        <p:nvSpPr>
          <p:cNvPr id="6" name="Text Box 7"/>
          <p:cNvSpPr txBox="1">
            <a:spLocks noChangeArrowheads="1"/>
          </p:cNvSpPr>
          <p:nvPr/>
        </p:nvSpPr>
        <p:spPr bwMode="auto">
          <a:xfrm>
            <a:off x="3429000" y="3576242"/>
            <a:ext cx="3397575" cy="30995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ru-RU" altLang="ru-RU" sz="1400" b="1" dirty="0">
                <a:solidFill>
                  <a:srgbClr val="FF0000"/>
                </a:solidFill>
              </a:rPr>
              <a:t>Подробная информация </a:t>
            </a:r>
            <a:r>
              <a:rPr lang="ru-RU" altLang="ru-RU" sz="1400" b="1" dirty="0" smtClean="0">
                <a:solidFill>
                  <a:srgbClr val="FF0000"/>
                </a:solidFill>
              </a:rPr>
              <a:t>об авторах</a:t>
            </a:r>
            <a:endParaRPr lang="en-GB" altLang="ru-RU" sz="1400" b="1" dirty="0">
              <a:solidFill>
                <a:srgbClr val="FF0000"/>
              </a:solidFill>
            </a:endParaRPr>
          </a:p>
        </p:txBody>
      </p:sp>
      <p:sp>
        <p:nvSpPr>
          <p:cNvPr id="7" name="Text Box 7"/>
          <p:cNvSpPr txBox="1">
            <a:spLocks noChangeArrowheads="1"/>
          </p:cNvSpPr>
          <p:nvPr/>
        </p:nvSpPr>
        <p:spPr bwMode="auto">
          <a:xfrm>
            <a:off x="5776010" y="4598846"/>
            <a:ext cx="3088066" cy="30995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ru-RU" altLang="ru-RU" sz="1400" b="1" dirty="0" smtClean="0">
                <a:solidFill>
                  <a:srgbClr val="FF0000"/>
                </a:solidFill>
              </a:rPr>
              <a:t>Активность в социальных сетях</a:t>
            </a:r>
            <a:endParaRPr lang="en-GB" altLang="ru-RU" sz="1400" b="1" dirty="0">
              <a:solidFill>
                <a:srgbClr val="FF0000"/>
              </a:solidFill>
            </a:endParaRPr>
          </a:p>
        </p:txBody>
      </p:sp>
    </p:spTree>
    <p:extLst>
      <p:ext uri="{BB962C8B-B14F-4D97-AF65-F5344CB8AC3E}">
        <p14:creationId xmlns:p14="http://schemas.microsoft.com/office/powerpoint/2010/main" val="2035394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yakshonakg\Desktop\08-08-2017 19-28-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371600"/>
            <a:ext cx="8785085" cy="502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81000" y="443822"/>
            <a:ext cx="7391400" cy="622978"/>
          </a:xfrm>
        </p:spPr>
        <p:txBody>
          <a:bodyPr>
            <a:noAutofit/>
          </a:bodyPr>
          <a:lstStyle/>
          <a:p>
            <a:pPr>
              <a:defRPr/>
            </a:pPr>
            <a:r>
              <a:rPr lang="ru-RU" dirty="0" smtClean="0"/>
              <a:t>Переходим к полным текстам</a:t>
            </a:r>
            <a:endParaRPr lang="ru-RU" u="sng" kern="1200" dirty="0"/>
          </a:p>
        </p:txBody>
      </p:sp>
      <p:sp>
        <p:nvSpPr>
          <p:cNvPr id="5" name="Прямоугольник 3"/>
          <p:cNvSpPr/>
          <p:nvPr/>
        </p:nvSpPr>
        <p:spPr>
          <a:xfrm>
            <a:off x="4267200" y="4624388"/>
            <a:ext cx="1066800" cy="2524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Прямоугольник 3"/>
          <p:cNvSpPr/>
          <p:nvPr/>
        </p:nvSpPr>
        <p:spPr>
          <a:xfrm>
            <a:off x="4267200" y="5181600"/>
            <a:ext cx="1066800" cy="2524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Прямоугольник 3"/>
          <p:cNvSpPr/>
          <p:nvPr/>
        </p:nvSpPr>
        <p:spPr>
          <a:xfrm>
            <a:off x="4267200" y="5767388"/>
            <a:ext cx="1066800" cy="2524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2647784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a:xfrm>
            <a:off x="304800" y="368400"/>
            <a:ext cx="7867600" cy="685800"/>
          </a:xfrm>
        </p:spPr>
        <p:txBody>
          <a:bodyPr>
            <a:normAutofit/>
          </a:bodyPr>
          <a:lstStyle/>
          <a:p>
            <a:r>
              <a:rPr lang="ru-RU" altLang="en-US" sz="3600" b="0" i="1" dirty="0" smtClean="0"/>
              <a:t> </a:t>
            </a:r>
            <a:r>
              <a:rPr lang="ru-RU" altLang="en-US" b="0" dirty="0" smtClean="0"/>
              <a:t>Журналы </a:t>
            </a:r>
            <a:r>
              <a:rPr lang="en-GB" altLang="en-US" b="0" dirty="0" smtClean="0"/>
              <a:t>Elsevier – </a:t>
            </a:r>
            <a:r>
              <a:rPr lang="ru-RU" altLang="en-US" b="0" dirty="0" smtClean="0"/>
              <a:t>предметные  коллекции</a:t>
            </a:r>
            <a:endParaRPr lang="en-GB" altLang="en-US" b="0" dirty="0"/>
          </a:p>
        </p:txBody>
      </p:sp>
      <p:sp>
        <p:nvSpPr>
          <p:cNvPr id="7" name="Rectangle 3"/>
          <p:cNvSpPr>
            <a:spLocks noGrp="1"/>
          </p:cNvSpPr>
          <p:nvPr>
            <p:ph idx="1"/>
          </p:nvPr>
        </p:nvSpPr>
        <p:spPr>
          <a:xfrm>
            <a:off x="465138" y="1295400"/>
            <a:ext cx="3954462" cy="5410200"/>
          </a:xfrm>
        </p:spPr>
        <p:txBody>
          <a:bodyPr>
            <a:normAutofit/>
          </a:bodyPr>
          <a:lstStyle/>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Agricultural and Biological Sciences – 162 </a:t>
            </a:r>
            <a:r>
              <a:rPr lang="ru-RU" altLang="en-US" sz="1800" dirty="0">
                <a:solidFill>
                  <a:schemeClr val="tx1">
                    <a:lumMod val="50000"/>
                  </a:schemeClr>
                </a:solidFill>
              </a:rPr>
              <a:t>журнала</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Biochemistry, Genetics and Molecular Biology – 257 </a:t>
            </a:r>
            <a:r>
              <a:rPr lang="ru-RU" altLang="en-US" sz="1800" dirty="0">
                <a:solidFill>
                  <a:schemeClr val="tx1">
                    <a:lumMod val="50000"/>
                  </a:schemeClr>
                </a:solidFill>
              </a:rPr>
              <a:t>журналов</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Business, Management and Accounting – 80 </a:t>
            </a:r>
            <a:r>
              <a:rPr lang="ru-RU" altLang="en-US" sz="1800" dirty="0">
                <a:solidFill>
                  <a:schemeClr val="tx1">
                    <a:lumMod val="50000"/>
                  </a:schemeClr>
                </a:solidFill>
              </a:rPr>
              <a:t>журналов</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Chemical Engineering</a:t>
            </a:r>
            <a:r>
              <a:rPr lang="ru-RU" altLang="en-US" sz="1800" dirty="0">
                <a:solidFill>
                  <a:schemeClr val="tx1">
                    <a:lumMod val="50000"/>
                  </a:schemeClr>
                </a:solidFill>
              </a:rPr>
              <a:t> – 81 журнал</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Chemistry</a:t>
            </a:r>
            <a:r>
              <a:rPr lang="ru-RU" altLang="en-US" sz="1800" dirty="0">
                <a:solidFill>
                  <a:schemeClr val="tx1">
                    <a:lumMod val="50000"/>
                  </a:schemeClr>
                </a:solidFill>
              </a:rPr>
              <a:t> – 113 журналов</a:t>
            </a:r>
          </a:p>
          <a:p>
            <a:pPr indent="-342900" fontAlgn="base">
              <a:lnSpc>
                <a:spcPct val="70000"/>
              </a:lnSpc>
              <a:spcBef>
                <a:spcPct val="0"/>
              </a:spcBef>
              <a:spcAft>
                <a:spcPts val="1425"/>
              </a:spcAft>
              <a:buClr>
                <a:srgbClr val="000000"/>
              </a:buClr>
              <a:buSzPct val="100000"/>
              <a:buFont typeface="Times New Roman" pitchFamily="18" charset="0"/>
              <a:buChar char="•"/>
            </a:pPr>
            <a:r>
              <a:rPr lang="ru-RU" altLang="en-US" sz="1800" dirty="0">
                <a:solidFill>
                  <a:schemeClr val="tx1">
                    <a:lumMod val="50000"/>
                  </a:schemeClr>
                </a:solidFill>
              </a:rPr>
              <a:t>Computer Science – 132 журнала</a:t>
            </a:r>
          </a:p>
          <a:p>
            <a:pPr indent="-342900" fontAlgn="base">
              <a:lnSpc>
                <a:spcPct val="70000"/>
              </a:lnSpc>
              <a:spcBef>
                <a:spcPct val="0"/>
              </a:spcBef>
              <a:spcAft>
                <a:spcPts val="1425"/>
              </a:spcAft>
              <a:buClr>
                <a:srgbClr val="000000"/>
              </a:buClr>
              <a:buSzPct val="100000"/>
              <a:buFont typeface="Times New Roman" pitchFamily="18" charset="0"/>
              <a:buChar char="•"/>
            </a:pPr>
            <a:r>
              <a:rPr lang="ru-RU" altLang="en-US" sz="1800" dirty="0">
                <a:solidFill>
                  <a:schemeClr val="tx1">
                    <a:lumMod val="50000"/>
                  </a:schemeClr>
                </a:solidFill>
              </a:rPr>
              <a:t>Decision Sciences – 47 журналов</a:t>
            </a:r>
          </a:p>
          <a:p>
            <a:pPr indent="-342900" fontAlgn="base">
              <a:lnSpc>
                <a:spcPct val="70000"/>
              </a:lnSpc>
              <a:spcBef>
                <a:spcPct val="0"/>
              </a:spcBef>
              <a:spcAft>
                <a:spcPts val="1425"/>
              </a:spcAft>
              <a:buClr>
                <a:srgbClr val="000000"/>
              </a:buClr>
              <a:buSzPct val="100000"/>
              <a:buFont typeface="Times New Roman" pitchFamily="18" charset="0"/>
              <a:buChar char="•"/>
            </a:pPr>
            <a:r>
              <a:rPr lang="ru-RU" altLang="en-US" sz="1800" dirty="0">
                <a:solidFill>
                  <a:schemeClr val="tx1">
                    <a:lumMod val="50000"/>
                  </a:schemeClr>
                </a:solidFill>
              </a:rPr>
              <a:t>Earth and Planetary Sciences – 104 журнала </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Economics, Econometrics and Finance – 80 </a:t>
            </a:r>
            <a:r>
              <a:rPr lang="ru-RU" altLang="en-US" sz="1800" dirty="0" smtClean="0">
                <a:solidFill>
                  <a:schemeClr val="tx1">
                    <a:lumMod val="50000"/>
                  </a:schemeClr>
                </a:solidFill>
              </a:rPr>
              <a:t>журналов</a:t>
            </a:r>
            <a:endParaRPr lang="en-GB" altLang="en-US" sz="1800" dirty="0" smtClean="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Energy – 45 </a:t>
            </a:r>
            <a:r>
              <a:rPr lang="ru-RU" altLang="en-US" sz="1800" dirty="0" smtClean="0">
                <a:solidFill>
                  <a:schemeClr val="tx1">
                    <a:lumMod val="50000"/>
                  </a:schemeClr>
                </a:solidFill>
              </a:rPr>
              <a:t>журналов</a:t>
            </a:r>
            <a:endParaRPr lang="en-GB" altLang="en-US" sz="1800" dirty="0" smtClean="0">
              <a:solidFill>
                <a:schemeClr val="tx1">
                  <a:lumMod val="50000"/>
                </a:schemeClr>
              </a:solidFill>
            </a:endParaRPr>
          </a:p>
        </p:txBody>
      </p:sp>
      <p:sp>
        <p:nvSpPr>
          <p:cNvPr id="8" name="Rectangle 4"/>
          <p:cNvSpPr txBox="1">
            <a:spLocks/>
          </p:cNvSpPr>
          <p:nvPr/>
        </p:nvSpPr>
        <p:spPr bwMode="auto">
          <a:xfrm>
            <a:off x="4572000" y="1219200"/>
            <a:ext cx="4419600" cy="5138738"/>
          </a:xfrm>
          <a:prstGeom prst="rect">
            <a:avLst/>
          </a:prstGeom>
          <a:noFill/>
          <a:ln w="9525">
            <a:noFill/>
            <a:round/>
            <a:headEnd/>
            <a:tailEnd/>
          </a:ln>
        </p:spPr>
        <p:txBody>
          <a:bodyPr vert="horz" wrap="square" lIns="0" tIns="64511" rIns="0" bIns="0" numCol="1" anchor="t" anchorCtr="0" compatLnSpc="1">
            <a:prstTxWarp prst="textNoShape">
              <a:avLst/>
            </a:prstTxWarp>
            <a:noAutofit/>
          </a:bodyPr>
          <a:lstStyle>
            <a:lvl1pPr marL="342900" indent="-342900" algn="l" defTabSz="457200" rtl="0" eaLnBrk="0" fontAlgn="base" hangingPunct="0">
              <a:lnSpc>
                <a:spcPct val="84000"/>
              </a:lnSpc>
              <a:spcBef>
                <a:spcPct val="0"/>
              </a:spcBef>
              <a:spcAft>
                <a:spcPts val="1425"/>
              </a:spcAft>
              <a:buClr>
                <a:srgbClr val="000000"/>
              </a:buClr>
              <a:buSzPct val="100000"/>
              <a:buFont typeface="Times New Roman" pitchFamily="18" charset="0"/>
              <a:buChar char="•"/>
              <a:defRPr sz="3200">
                <a:solidFill>
                  <a:srgbClr val="252525"/>
                </a:solidFill>
                <a:latin typeface="+mn-lt"/>
                <a:ea typeface="+mn-ea"/>
                <a:cs typeface="+mn-cs"/>
              </a:defRPr>
            </a:lvl1pPr>
            <a:lvl2pPr marL="742950" indent="-285750" algn="l" defTabSz="457200" rtl="0" eaLnBrk="0" fontAlgn="base" hangingPunct="0">
              <a:lnSpc>
                <a:spcPct val="84000"/>
              </a:lnSpc>
              <a:spcBef>
                <a:spcPct val="0"/>
              </a:spcBef>
              <a:spcAft>
                <a:spcPts val="1138"/>
              </a:spcAft>
              <a:buClr>
                <a:srgbClr val="000000"/>
              </a:buClr>
              <a:buSzPct val="100000"/>
              <a:buFont typeface="Times New Roman" pitchFamily="18" charset="0"/>
              <a:buChar char="–"/>
              <a:defRPr sz="2400">
                <a:solidFill>
                  <a:srgbClr val="252525"/>
                </a:solidFill>
                <a:latin typeface="+mn-lt"/>
                <a:ea typeface="+mn-ea"/>
                <a:cs typeface="+mn-cs"/>
              </a:defRPr>
            </a:lvl2pPr>
            <a:lvl3pPr marL="1143000" indent="-228600" algn="l" defTabSz="457200" rtl="0" eaLnBrk="0" fontAlgn="base" hangingPunct="0">
              <a:lnSpc>
                <a:spcPct val="84000"/>
              </a:lnSpc>
              <a:spcBef>
                <a:spcPct val="0"/>
              </a:spcBef>
              <a:spcAft>
                <a:spcPts val="850"/>
              </a:spcAft>
              <a:buClr>
                <a:srgbClr val="000000"/>
              </a:buClr>
              <a:buSzPct val="100000"/>
              <a:buFont typeface="Times New Roman" pitchFamily="18" charset="0"/>
              <a:buChar char="•"/>
              <a:defRPr sz="2000">
                <a:solidFill>
                  <a:srgbClr val="252525"/>
                </a:solidFill>
                <a:latin typeface="+mn-lt"/>
                <a:ea typeface="+mn-ea"/>
                <a:cs typeface="+mn-cs"/>
              </a:defRPr>
            </a:lvl3pPr>
            <a:lvl4pPr marL="1600200" indent="-228600" algn="l" defTabSz="457200" rtl="0" eaLnBrk="0" fontAlgn="base" hangingPunct="0">
              <a:lnSpc>
                <a:spcPct val="84000"/>
              </a:lnSpc>
              <a:spcBef>
                <a:spcPct val="0"/>
              </a:spcBef>
              <a:spcAft>
                <a:spcPts val="575"/>
              </a:spcAft>
              <a:buClr>
                <a:srgbClr val="000000"/>
              </a:buClr>
              <a:buSzPct val="100000"/>
              <a:buFont typeface="Times New Roman" pitchFamily="18" charset="0"/>
              <a:buChar char="–"/>
              <a:defRPr sz="2000">
                <a:solidFill>
                  <a:srgbClr val="252525"/>
                </a:solidFill>
                <a:latin typeface="+mn-lt"/>
                <a:ea typeface="+mn-ea"/>
                <a:cs typeface="+mn-cs"/>
              </a:defRPr>
            </a:lvl4pPr>
            <a:lvl5pPr marL="2057400" indent="-228600" algn="l" defTabSz="457200" rtl="0" eaLnBrk="0" fontAlgn="base" hangingPunct="0">
              <a:lnSpc>
                <a:spcPct val="84000"/>
              </a:lnSpc>
              <a:spcBef>
                <a:spcPct val="0"/>
              </a:spcBef>
              <a:spcAft>
                <a:spcPts val="288"/>
              </a:spcAft>
              <a:buClr>
                <a:srgbClr val="000000"/>
              </a:buClr>
              <a:buSzPct val="100000"/>
              <a:buFont typeface="Times New Roman" pitchFamily="18" charset="0"/>
              <a:buChar char="»"/>
              <a:defRPr sz="2000">
                <a:solidFill>
                  <a:srgbClr val="252525"/>
                </a:solidFill>
                <a:latin typeface="+mn-lt"/>
                <a:ea typeface="+mn-ea"/>
                <a:cs typeface="+mn-cs"/>
              </a:defRPr>
            </a:lvl5pPr>
            <a:lvl6pPr marL="25146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6pPr>
            <a:lvl7pPr marL="29718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7pPr>
            <a:lvl8pPr marL="34290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8pPr>
            <a:lvl9pPr marL="38862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9pPr>
          </a:lstStyle>
          <a:p>
            <a:pPr eaLnBrk="1" hangingPunct="1">
              <a:lnSpc>
                <a:spcPct val="90000"/>
              </a:lnSpc>
            </a:pPr>
            <a:r>
              <a:rPr lang="en-GB" altLang="en-US" sz="1800" dirty="0" smtClean="0">
                <a:solidFill>
                  <a:schemeClr val="tx1">
                    <a:lumMod val="50000"/>
                  </a:schemeClr>
                </a:solidFill>
                <a:latin typeface="Arial"/>
                <a:cs typeface="Arial"/>
              </a:rPr>
              <a:t>Engineering </a:t>
            </a:r>
            <a:r>
              <a:rPr lang="en-GB" altLang="en-US" sz="1800" dirty="0">
                <a:solidFill>
                  <a:schemeClr val="tx1">
                    <a:lumMod val="50000"/>
                  </a:schemeClr>
                </a:solidFill>
                <a:latin typeface="Arial"/>
                <a:cs typeface="Arial"/>
              </a:rPr>
              <a:t>– 196 </a:t>
            </a:r>
            <a:r>
              <a:rPr lang="ru-RU" altLang="en-US" sz="1800" dirty="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Environmental Science – 87 </a:t>
            </a:r>
            <a:r>
              <a:rPr lang="ru-RU" altLang="en-US" sz="1800" dirty="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Health Sciences – 604 </a:t>
            </a:r>
            <a:r>
              <a:rPr lang="ru-RU" altLang="en-US" sz="1800" dirty="0">
                <a:solidFill>
                  <a:schemeClr val="tx1">
                    <a:lumMod val="50000"/>
                  </a:schemeClr>
                </a:solidFill>
                <a:latin typeface="Arial"/>
                <a:cs typeface="Arial"/>
              </a:rPr>
              <a:t>журнала</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Immunology and Microbiology</a:t>
            </a:r>
            <a:r>
              <a:rPr lang="ru-RU" altLang="en-US" sz="1800" dirty="0">
                <a:solidFill>
                  <a:schemeClr val="tx1">
                    <a:lumMod val="50000"/>
                  </a:schemeClr>
                </a:solidFill>
                <a:latin typeface="Arial"/>
                <a:cs typeface="Arial"/>
              </a:rPr>
              <a:t> – 93 журнала</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smtClean="0">
                <a:solidFill>
                  <a:schemeClr val="tx1">
                    <a:lumMod val="50000"/>
                  </a:schemeClr>
                </a:solidFill>
                <a:latin typeface="Arial"/>
                <a:cs typeface="Arial"/>
              </a:rPr>
              <a:t>Materials Science – 128 </a:t>
            </a:r>
            <a:r>
              <a:rPr lang="ru-RU" altLang="en-US" sz="1800" dirty="0" smtClean="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Mathematics – 93 </a:t>
            </a:r>
            <a:r>
              <a:rPr lang="ru-RU" altLang="en-US" sz="1800" dirty="0">
                <a:solidFill>
                  <a:schemeClr val="tx1">
                    <a:lumMod val="50000"/>
                  </a:schemeClr>
                </a:solidFill>
                <a:latin typeface="Arial"/>
                <a:cs typeface="Arial"/>
              </a:rPr>
              <a:t>журнала</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Neuroscience – 113 </a:t>
            </a:r>
            <a:r>
              <a:rPr lang="ru-RU" altLang="en-US" sz="1800" dirty="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Pharmacology, Toxicology and Pharmaceutical Science – 95 </a:t>
            </a:r>
            <a:r>
              <a:rPr lang="ru-RU" altLang="en-US" sz="1800" dirty="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Physics and Astronomy – 113 </a:t>
            </a:r>
            <a:r>
              <a:rPr lang="ru-RU" altLang="en-US" sz="1800" dirty="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Psychology – </a:t>
            </a:r>
            <a:r>
              <a:rPr lang="ru-RU" altLang="en-US" sz="1800" dirty="0">
                <a:solidFill>
                  <a:schemeClr val="tx1">
                    <a:lumMod val="50000"/>
                  </a:schemeClr>
                </a:solidFill>
                <a:latin typeface="Arial"/>
                <a:cs typeface="Arial"/>
              </a:rPr>
              <a:t>107 журналов</a:t>
            </a:r>
            <a:endParaRPr lang="en-US" altLang="en-US" sz="1800" dirty="0">
              <a:solidFill>
                <a:schemeClr val="tx1">
                  <a:lumMod val="50000"/>
                </a:schemeClr>
              </a:solidFill>
              <a:latin typeface="Arial"/>
              <a:cs typeface="Arial"/>
            </a:endParaRPr>
          </a:p>
          <a:p>
            <a:pPr eaLnBrk="1" hangingPunct="1">
              <a:lnSpc>
                <a:spcPct val="90000"/>
              </a:lnSpc>
            </a:pPr>
            <a:r>
              <a:rPr lang="ru-RU" altLang="en-US" sz="1800" dirty="0">
                <a:solidFill>
                  <a:schemeClr val="tx1">
                    <a:lumMod val="50000"/>
                  </a:schemeClr>
                </a:solidFill>
                <a:latin typeface="Arial"/>
                <a:cs typeface="Arial"/>
              </a:rPr>
              <a:t>Social Sciences – 171 журнал </a:t>
            </a:r>
            <a:endParaRPr lang="en-GB" altLang="en-US" sz="1800" dirty="0">
              <a:solidFill>
                <a:schemeClr val="tx1">
                  <a:lumMod val="50000"/>
                </a:schemeClr>
              </a:solidFill>
              <a:latin typeface="Arial"/>
              <a:cs typeface="Arial"/>
            </a:endParaRPr>
          </a:p>
        </p:txBody>
      </p:sp>
    </p:spTree>
    <p:extLst>
      <p:ext uri="{BB962C8B-B14F-4D97-AF65-F5344CB8AC3E}">
        <p14:creationId xmlns:p14="http://schemas.microsoft.com/office/powerpoint/2010/main" val="2964457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6"/>
          <p:cNvSpPr>
            <a:spLocks/>
          </p:cNvSpPr>
          <p:nvPr/>
        </p:nvSpPr>
        <p:spPr bwMode="auto">
          <a:xfrm>
            <a:off x="609600" y="385763"/>
            <a:ext cx="4394200" cy="757237"/>
          </a:xfrm>
          <a:prstGeom prst="rect">
            <a:avLst/>
          </a:prstGeom>
          <a:noFill/>
          <a:ln>
            <a:noFill/>
          </a:ln>
          <a:extLst/>
        </p:spPr>
        <p:txBody>
          <a:bodyPr anchor="ctr"/>
          <a:lstStyle/>
          <a:p>
            <a:pPr defTabSz="457200">
              <a:spcBef>
                <a:spcPct val="0"/>
              </a:spcBef>
              <a:defRPr/>
            </a:pPr>
            <a:r>
              <a:rPr lang="en-GB" sz="2400" b="1" dirty="0">
                <a:solidFill>
                  <a:schemeClr val="accent1"/>
                </a:solidFill>
                <a:latin typeface="Arial Bold"/>
                <a:ea typeface="+mj-ea"/>
                <a:cs typeface="Arial Bold"/>
              </a:rPr>
              <a:t>www.sciencedirect.com</a:t>
            </a:r>
          </a:p>
        </p:txBody>
      </p:sp>
      <p:pic>
        <p:nvPicPr>
          <p:cNvPr id="6" name="Picture 5" descr="SD_TYPE_RGB.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38836" y="838200"/>
            <a:ext cx="1652764" cy="216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971550"/>
            <a:ext cx="9094787"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66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a:xfrm>
            <a:off x="292100" y="496888"/>
            <a:ext cx="8513763" cy="593725"/>
          </a:xfrm>
        </p:spPr>
        <p:txBody>
          <a:bodyPr/>
          <a:lstStyle/>
          <a:p>
            <a:r>
              <a:rPr lang="ru-RU" altLang="en-US" smtClean="0">
                <a:latin typeface="Arial Bold" pitchFamily="34" charset="0"/>
                <a:cs typeface="Arial" pitchFamily="34" charset="0"/>
              </a:rPr>
              <a:t>Содержание</a:t>
            </a:r>
            <a:endParaRPr lang="en-US" altLang="en-US" smtClean="0">
              <a:latin typeface="Arial Bold" pitchFamily="34" charset="0"/>
              <a:cs typeface="Arial Bold" pitchFamily="34" charset="0"/>
            </a:endParaRPr>
          </a:p>
        </p:txBody>
      </p:sp>
      <p:sp>
        <p:nvSpPr>
          <p:cNvPr id="50179" name="Content Placeholder 1"/>
          <p:cNvSpPr>
            <a:spLocks noGrp="1"/>
          </p:cNvSpPr>
          <p:nvPr>
            <p:ph type="body" sz="quarter" idx="18"/>
          </p:nvPr>
        </p:nvSpPr>
        <p:spPr bwMode="auto">
          <a:xfrm>
            <a:off x="228600" y="1279525"/>
            <a:ext cx="6003925" cy="4881563"/>
          </a:xfrm>
        </p:spPr>
        <p:txBody>
          <a:bodyPr wrap="square" numCol="1" anchor="t" anchorCtr="0" compatLnSpc="1">
            <a:prstTxWarp prst="textNoShape">
              <a:avLst/>
            </a:prstTxWarp>
          </a:bodyPr>
          <a:lstStyle/>
          <a:p>
            <a:pPr marL="342900" indent="-342900">
              <a:buFont typeface="Arial" pitchFamily="34" charset="0"/>
              <a:buChar char="•"/>
            </a:pPr>
            <a:r>
              <a:rPr lang="ru-RU" altLang="en-US" sz="2400" dirty="0" smtClean="0">
                <a:latin typeface="Arial" pitchFamily="34" charset="0"/>
                <a:cs typeface="Arial" pitchFamily="34" charset="0"/>
              </a:rPr>
              <a:t>Введение</a:t>
            </a:r>
            <a:endParaRPr lang="en-GB" altLang="en-US" sz="2400" dirty="0" smtClean="0">
              <a:latin typeface="Arial" pitchFamily="34" charset="0"/>
              <a:cs typeface="Arial" pitchFamily="34" charset="0"/>
            </a:endParaRPr>
          </a:p>
          <a:p>
            <a:pPr marL="342900" indent="-342900">
              <a:buFont typeface="Arial" pitchFamily="34" charset="0"/>
              <a:buChar char="•"/>
            </a:pPr>
            <a:endParaRPr lang="ru-RU" altLang="en-US" sz="2400" dirty="0" smtClean="0">
              <a:latin typeface="Arial" pitchFamily="34" charset="0"/>
              <a:cs typeface="Arial" pitchFamily="34" charset="0"/>
            </a:endParaRPr>
          </a:p>
          <a:p>
            <a:pPr marL="342900" indent="-342900">
              <a:buFont typeface="Arial" pitchFamily="34" charset="0"/>
              <a:buChar char="•"/>
            </a:pPr>
            <a:r>
              <a:rPr lang="ru-RU" altLang="en-US" sz="2400" dirty="0" smtClean="0">
                <a:latin typeface="Arial" pitchFamily="34" charset="0"/>
                <a:cs typeface="Arial" pitchFamily="34" charset="0"/>
              </a:rPr>
              <a:t>Что, где и когда опубликовать?</a:t>
            </a:r>
            <a:endParaRPr lang="en-US" altLang="en-US" sz="2400" dirty="0" smtClean="0">
              <a:latin typeface="Arial" pitchFamily="34" charset="0"/>
              <a:cs typeface="Arial" pitchFamily="34" charset="0"/>
            </a:endParaRPr>
          </a:p>
          <a:p>
            <a:pPr marL="342900" indent="-342900">
              <a:buFont typeface="Arial" pitchFamily="34" charset="0"/>
              <a:buChar char="•"/>
            </a:pPr>
            <a:endParaRPr lang="en-US" altLang="en-US" sz="2400" dirty="0">
              <a:latin typeface="Arial" pitchFamily="34" charset="0"/>
              <a:cs typeface="Arial" pitchFamily="34" charset="0"/>
            </a:endParaRPr>
          </a:p>
          <a:p>
            <a:pPr marL="342900" indent="-342900">
              <a:buFont typeface="Arial" pitchFamily="34" charset="0"/>
              <a:buChar char="•"/>
            </a:pPr>
            <a:r>
              <a:rPr lang="ru-RU" altLang="en-US" sz="2400" dirty="0">
                <a:latin typeface="Arial" pitchFamily="34" charset="0"/>
                <a:cs typeface="Arial" pitchFamily="34" charset="0"/>
              </a:rPr>
              <a:t>Написание и отправка статьи</a:t>
            </a:r>
            <a:endParaRPr lang="en-GB" altLang="en-US" sz="2400" dirty="0">
              <a:latin typeface="Arial" pitchFamily="34" charset="0"/>
              <a:cs typeface="Arial" pitchFamily="34" charset="0"/>
            </a:endParaRPr>
          </a:p>
          <a:p>
            <a:endParaRPr lang="ru-RU" altLang="en-US" sz="2400" dirty="0" smtClean="0">
              <a:latin typeface="Arial" pitchFamily="34" charset="0"/>
              <a:cs typeface="Arial" pitchFamily="34" charset="0"/>
            </a:endParaRPr>
          </a:p>
          <a:p>
            <a:pPr marL="342900" indent="-342900">
              <a:buFont typeface="Arial" pitchFamily="34" charset="0"/>
              <a:buChar char="•"/>
            </a:pPr>
            <a:r>
              <a:rPr lang="ru-RU" altLang="en-US" sz="2400" dirty="0" smtClean="0">
                <a:latin typeface="Arial" pitchFamily="34" charset="0"/>
                <a:cs typeface="Arial" pitchFamily="34" charset="0"/>
              </a:rPr>
              <a:t>Ответственность автора</a:t>
            </a:r>
            <a:endParaRPr lang="ru-RU" altLang="en-US" sz="2400" dirty="0">
              <a:latin typeface="Arial" pitchFamily="34" charset="0"/>
              <a:cs typeface="Arial" pitchFamily="34" charset="0"/>
            </a:endParaRPr>
          </a:p>
          <a:p>
            <a:endParaRPr lang="en-GB" altLang="en-US" sz="2400" dirty="0" smtClean="0">
              <a:latin typeface="Arial" pitchFamily="34" charset="0"/>
              <a:cs typeface="Arial" pitchFamily="34" charset="0"/>
            </a:endParaRPr>
          </a:p>
          <a:p>
            <a:pPr marL="342900" indent="-342900">
              <a:buFont typeface="Arial" pitchFamily="34" charset="0"/>
              <a:buChar char="•"/>
            </a:pPr>
            <a:endParaRPr lang="en-GB" altLang="en-US" sz="2400" dirty="0" smtClean="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1982" y="304800"/>
            <a:ext cx="8229600" cy="562074"/>
          </a:xfrm>
        </p:spPr>
        <p:txBody>
          <a:bodyPr/>
          <a:lstStyle/>
          <a:p>
            <a:endParaRPr lang="en-US" dirty="0"/>
          </a:p>
        </p:txBody>
      </p:sp>
      <p:sp>
        <p:nvSpPr>
          <p:cNvPr id="4" name="AutoShape 2" descr="Image result for google schola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953000"/>
            <a:ext cx="22860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3690142"/>
            <a:ext cx="3124200" cy="1110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SD_TYPE_RGB.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7407" y="2286000"/>
            <a:ext cx="3751061" cy="490227"/>
          </a:xfrm>
          <a:prstGeom prst="rect">
            <a:avLst/>
          </a:prstGeom>
        </p:spPr>
      </p:pic>
      <p:sp>
        <p:nvSpPr>
          <p:cNvPr id="6" name="Right Arrow 5"/>
          <p:cNvSpPr/>
          <p:nvPr/>
        </p:nvSpPr>
        <p:spPr>
          <a:xfrm>
            <a:off x="4800600" y="2286000"/>
            <a:ext cx="457200" cy="490227"/>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Right Arrow 9"/>
          <p:cNvSpPr/>
          <p:nvPr/>
        </p:nvSpPr>
        <p:spPr>
          <a:xfrm>
            <a:off x="4800600" y="4389291"/>
            <a:ext cx="457200" cy="490227"/>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TextBox 6"/>
          <p:cNvSpPr txBox="1"/>
          <p:nvPr/>
        </p:nvSpPr>
        <p:spPr>
          <a:xfrm>
            <a:off x="5791200" y="1918138"/>
            <a:ext cx="2971799" cy="1631216"/>
          </a:xfrm>
          <a:prstGeom prst="rect">
            <a:avLst/>
          </a:prstGeom>
          <a:noFill/>
        </p:spPr>
        <p:txBody>
          <a:bodyPr wrap="square" rtlCol="0">
            <a:spAutoFit/>
          </a:bodyPr>
          <a:lstStyle/>
          <a:p>
            <a:r>
              <a:rPr lang="ru-RU" sz="2000" dirty="0" smtClean="0"/>
              <a:t>Полные тексты статей напрямую от ведущего научного издательства – владельца платформы</a:t>
            </a:r>
            <a:endParaRPr lang="en-US" sz="2000" dirty="0"/>
          </a:p>
        </p:txBody>
      </p:sp>
      <p:sp>
        <p:nvSpPr>
          <p:cNvPr id="12" name="TextBox 11"/>
          <p:cNvSpPr txBox="1"/>
          <p:nvPr/>
        </p:nvSpPr>
        <p:spPr>
          <a:xfrm>
            <a:off x="5791200" y="4004160"/>
            <a:ext cx="2971799" cy="1631216"/>
          </a:xfrm>
          <a:prstGeom prst="rect">
            <a:avLst/>
          </a:prstGeom>
          <a:noFill/>
        </p:spPr>
        <p:txBody>
          <a:bodyPr wrap="square" rtlCol="0">
            <a:spAutoFit/>
          </a:bodyPr>
          <a:lstStyle/>
          <a:p>
            <a:r>
              <a:rPr lang="ru-RU" sz="2000" dirty="0" smtClean="0"/>
              <a:t>На платформе доступны только рефераты от издательств разного уровня</a:t>
            </a:r>
            <a:endParaRPr lang="en-US" sz="2000" dirty="0"/>
          </a:p>
        </p:txBody>
      </p:sp>
    </p:spTree>
    <p:extLst>
      <p:ext uri="{BB962C8B-B14F-4D97-AF65-F5344CB8AC3E}">
        <p14:creationId xmlns:p14="http://schemas.microsoft.com/office/powerpoint/2010/main" val="2837756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504825" y="1677988"/>
            <a:ext cx="5445125"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1200" b="1">
                <a:solidFill>
                  <a:schemeClr val="tx1"/>
                </a:solidFill>
                <a:latin typeface="Times New Roman" pitchFamily="18" charset="0"/>
                <a:cs typeface="Arial" pitchFamily="34" charset="0"/>
              </a:defRPr>
            </a:lvl1pPr>
            <a:lvl2pPr marL="742950" indent="-285750" defTabSz="457200" eaLnBrk="0" hangingPunct="0">
              <a:defRPr sz="1200" b="1">
                <a:solidFill>
                  <a:schemeClr val="tx1"/>
                </a:solidFill>
                <a:latin typeface="Times New Roman" pitchFamily="18" charset="0"/>
                <a:cs typeface="Arial" pitchFamily="34" charset="0"/>
              </a:defRPr>
            </a:lvl2pPr>
            <a:lvl3pPr marL="1143000" indent="-228600" defTabSz="457200" eaLnBrk="0" hangingPunct="0">
              <a:defRPr sz="1200" b="1">
                <a:solidFill>
                  <a:schemeClr val="tx1"/>
                </a:solidFill>
                <a:latin typeface="Times New Roman" pitchFamily="18" charset="0"/>
                <a:cs typeface="Arial" pitchFamily="34" charset="0"/>
              </a:defRPr>
            </a:lvl3pPr>
            <a:lvl4pPr marL="1600200" indent="-228600" defTabSz="457200" eaLnBrk="0" hangingPunct="0">
              <a:defRPr sz="1200" b="1">
                <a:solidFill>
                  <a:schemeClr val="tx1"/>
                </a:solidFill>
                <a:latin typeface="Times New Roman" pitchFamily="18" charset="0"/>
                <a:cs typeface="Arial" pitchFamily="34" charset="0"/>
              </a:defRPr>
            </a:lvl4pPr>
            <a:lvl5pPr marL="2057400" indent="-228600" defTabSz="457200" eaLnBrk="0" hangingPunct="0">
              <a:defRPr sz="1200" b="1">
                <a:solidFill>
                  <a:schemeClr val="tx1"/>
                </a:solidFill>
                <a:latin typeface="Times New Roman" pitchFamily="18" charset="0"/>
                <a:cs typeface="Arial" pitchFamily="34" charset="0"/>
              </a:defRPr>
            </a:lvl5pPr>
            <a:lvl6pPr marL="2514600" indent="-228600" defTabSz="4572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4572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4572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4572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spcBef>
                <a:spcPct val="20000"/>
              </a:spcBef>
              <a:buFont typeface="Wingdings" pitchFamily="2" charset="2"/>
              <a:buChar char="§"/>
            </a:pPr>
            <a:r>
              <a:rPr lang="ru-RU" altLang="en-US" sz="2400" b="0">
                <a:solidFill>
                  <a:srgbClr val="53565A"/>
                </a:solidFill>
                <a:latin typeface="Arial" pitchFamily="34" charset="0"/>
              </a:rPr>
              <a:t> Определиться, являются ли ваши достижения такими важными, чтобы поделиться ими через публикацию</a:t>
            </a:r>
            <a:endParaRPr lang="en-US" altLang="en-US" sz="2400" b="0">
              <a:solidFill>
                <a:srgbClr val="53565A"/>
              </a:solidFill>
              <a:latin typeface="Arial" pitchFamily="34" charset="0"/>
            </a:endParaRPr>
          </a:p>
          <a:p>
            <a:pPr>
              <a:spcBef>
                <a:spcPct val="20000"/>
              </a:spcBef>
              <a:buFont typeface="Wingdings" pitchFamily="2" charset="2"/>
              <a:buChar char="§"/>
            </a:pPr>
            <a:r>
              <a:rPr lang="ru-RU" altLang="en-US" sz="2400" b="0">
                <a:solidFill>
                  <a:srgbClr val="53565A"/>
                </a:solidFill>
                <a:latin typeface="Arial" pitchFamily="34" charset="0"/>
              </a:rPr>
              <a:t> Выбрать тип публикации</a:t>
            </a:r>
            <a:endParaRPr lang="en-US" altLang="en-US" sz="2400" b="0">
              <a:solidFill>
                <a:srgbClr val="53565A"/>
              </a:solidFill>
              <a:latin typeface="Arial" pitchFamily="34" charset="0"/>
            </a:endParaRPr>
          </a:p>
          <a:p>
            <a:pPr>
              <a:spcBef>
                <a:spcPct val="20000"/>
              </a:spcBef>
              <a:buFont typeface="Wingdings" pitchFamily="2" charset="2"/>
              <a:buChar char="§"/>
            </a:pPr>
            <a:r>
              <a:rPr lang="ru-RU" altLang="en-US" sz="2400" b="0">
                <a:solidFill>
                  <a:srgbClr val="53565A"/>
                </a:solidFill>
                <a:latin typeface="Arial" pitchFamily="34" charset="0"/>
              </a:rPr>
              <a:t> Выбрать журнал, соответствующий вашей аудитории и уровню престижа вашей работы</a:t>
            </a:r>
            <a:endParaRPr lang="en-US" altLang="en-US" sz="2400" b="0">
              <a:solidFill>
                <a:srgbClr val="53565A"/>
              </a:solidFill>
              <a:latin typeface="Arial" pitchFamily="34" charset="0"/>
            </a:endParaRPr>
          </a:p>
          <a:p>
            <a:pPr>
              <a:spcBef>
                <a:spcPct val="20000"/>
              </a:spcBef>
              <a:buFont typeface="Wingdings" pitchFamily="2" charset="2"/>
              <a:buChar char="§"/>
            </a:pPr>
            <a:r>
              <a:rPr lang="ru-RU" altLang="en-US" sz="2400" b="0">
                <a:solidFill>
                  <a:srgbClr val="53565A"/>
                </a:solidFill>
                <a:latin typeface="Arial" pitchFamily="34" charset="0"/>
              </a:rPr>
              <a:t> Свериться с руководством для автора (</a:t>
            </a:r>
            <a:r>
              <a:rPr lang="en-US" altLang="en-US" sz="2400" b="0">
                <a:solidFill>
                  <a:srgbClr val="53565A"/>
                </a:solidFill>
                <a:latin typeface="Arial" pitchFamily="34" charset="0"/>
              </a:rPr>
              <a:t>Guide for Authors</a:t>
            </a:r>
            <a:r>
              <a:rPr lang="ru-RU" altLang="en-US" sz="2400" b="0">
                <a:solidFill>
                  <a:srgbClr val="53565A"/>
                </a:solidFill>
                <a:latin typeface="Arial" pitchFamily="34" charset="0"/>
              </a:rPr>
              <a:t>)</a:t>
            </a:r>
            <a:endParaRPr lang="en-GB" altLang="en-US" sz="2400" b="0">
              <a:solidFill>
                <a:srgbClr val="53565A"/>
              </a:solidFill>
              <a:latin typeface="Arial" pitchFamily="34" charset="0"/>
            </a:endParaRPr>
          </a:p>
        </p:txBody>
      </p:sp>
      <p:pic>
        <p:nvPicPr>
          <p:cNvPr id="552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6338" y="1835150"/>
            <a:ext cx="24987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itle 1"/>
          <p:cNvSpPr>
            <a:spLocks noGrp="1"/>
          </p:cNvSpPr>
          <p:nvPr>
            <p:ph type="title"/>
          </p:nvPr>
        </p:nvSpPr>
        <p:spPr>
          <a:xfrm>
            <a:off x="403225" y="663575"/>
            <a:ext cx="8237538" cy="419100"/>
          </a:xfrm>
        </p:spPr>
        <p:txBody>
          <a:bodyPr/>
          <a:lstStyle/>
          <a:p>
            <a:r>
              <a:rPr lang="ru-RU" altLang="en-US" smtClean="0">
                <a:latin typeface="Arial Bold" pitchFamily="34" charset="0"/>
                <a:cs typeface="Arial Bold" pitchFamily="34" charset="0"/>
              </a:rPr>
              <a:t>Что, где и когда публиковать?</a:t>
            </a:r>
            <a:endParaRPr lang="en-US" altLang="en-US" smtClean="0">
              <a:latin typeface="Arial Bold" pitchFamily="34" charset="0"/>
              <a:cs typeface="Arial Bold" pitchFamily="34" charset="0"/>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20675" y="595313"/>
            <a:ext cx="8239125" cy="419100"/>
          </a:xfrm>
        </p:spPr>
        <p:txBody>
          <a:bodyPr/>
          <a:lstStyle/>
          <a:p>
            <a:r>
              <a:rPr lang="ru-RU" altLang="zh-CN" smtClean="0">
                <a:latin typeface="Arial Bold" pitchFamily="34" charset="0"/>
                <a:ea typeface="SimSun" pitchFamily="2" charset="-122"/>
                <a:cs typeface="Arial" pitchFamily="34" charset="0"/>
              </a:rPr>
              <a:t>Публикуйтесь, если… </a:t>
            </a:r>
            <a:endParaRPr lang="en-US" altLang="zh-CN" smtClean="0">
              <a:latin typeface="Arial Bold" pitchFamily="34" charset="0"/>
              <a:ea typeface="SimSun" pitchFamily="2" charset="-122"/>
              <a:cs typeface="Arial" pitchFamily="34" charset="0"/>
            </a:endParaRPr>
          </a:p>
        </p:txBody>
      </p:sp>
      <p:sp>
        <p:nvSpPr>
          <p:cNvPr id="22531" name="Rectangle 3"/>
          <p:cNvSpPr>
            <a:spLocks noGrp="1" noChangeArrowheads="1"/>
          </p:cNvSpPr>
          <p:nvPr>
            <p:ph type="body" idx="4294967295"/>
          </p:nvPr>
        </p:nvSpPr>
        <p:spPr>
          <a:xfrm>
            <a:off x="436563" y="1377950"/>
            <a:ext cx="8434387" cy="5219700"/>
          </a:xfrm>
        </p:spPr>
        <p:txBody>
          <a:bodyPr>
            <a:normAutofit fontScale="70000" lnSpcReduction="20000"/>
          </a:bodyPr>
          <a:lstStyle/>
          <a:p>
            <a:pPr marL="87312" indent="0">
              <a:buClr>
                <a:srgbClr val="5D9A3C"/>
              </a:buClr>
              <a:buFont typeface="Arial" pitchFamily="34" charset="0"/>
              <a:buNone/>
              <a:defRPr/>
            </a:pPr>
            <a:r>
              <a:rPr lang="ru-RU" altLang="zh-CN" sz="2400" dirty="0" smtClean="0"/>
              <a:t>Публикация – одна </a:t>
            </a:r>
            <a:r>
              <a:rPr lang="ru-RU" altLang="zh-CN" sz="2400" dirty="0"/>
              <a:t>из необходимых составляющих, включенных в научно-исследовательский процесс</a:t>
            </a:r>
            <a:endParaRPr lang="en-US" altLang="zh-CN" sz="2400" dirty="0"/>
          </a:p>
          <a:p>
            <a:pPr>
              <a:buClr>
                <a:srgbClr val="5D9A3C"/>
              </a:buClr>
              <a:defRPr/>
            </a:pPr>
            <a:endParaRPr lang="en-US" altLang="zh-CN" sz="2400" dirty="0"/>
          </a:p>
          <a:p>
            <a:pPr marL="87312" indent="0">
              <a:buClr>
                <a:srgbClr val="5D9A3C"/>
              </a:buClr>
              <a:buFont typeface="Arial" pitchFamily="34" charset="0"/>
              <a:buNone/>
              <a:defRPr/>
            </a:pPr>
            <a:r>
              <a:rPr lang="ru-RU" altLang="zh-CN" sz="2400" dirty="0"/>
              <a:t>Публикуются</a:t>
            </a:r>
            <a:r>
              <a:rPr lang="en-US" altLang="zh-CN" sz="2400" dirty="0"/>
              <a:t>:</a:t>
            </a:r>
          </a:p>
          <a:p>
            <a:pPr>
              <a:buClr>
                <a:srgbClr val="5D9A3C"/>
              </a:buClr>
              <a:buFont typeface="Wingdings" panose="05000000000000000000" pitchFamily="2" charset="2"/>
              <a:buChar char="§"/>
              <a:defRPr/>
            </a:pPr>
            <a:r>
              <a:rPr lang="ru-RU" altLang="zh-CN" sz="2400" dirty="0"/>
              <a:t>Для представления</a:t>
            </a:r>
            <a:r>
              <a:rPr lang="en-US" altLang="zh-CN" sz="2400" dirty="0"/>
              <a:t> </a:t>
            </a:r>
            <a:r>
              <a:rPr lang="ru-RU" altLang="zh-CN" sz="2400" dirty="0"/>
              <a:t>новых или оригинальных результатов или методов</a:t>
            </a:r>
            <a:endParaRPr lang="en-US" altLang="zh-CN" sz="2400" dirty="0"/>
          </a:p>
          <a:p>
            <a:pPr>
              <a:buClr>
                <a:srgbClr val="5D9A3C"/>
              </a:buClr>
              <a:buFont typeface="Wingdings" panose="05000000000000000000" pitchFamily="2" charset="2"/>
              <a:buChar char="§"/>
              <a:defRPr/>
            </a:pPr>
            <a:r>
              <a:rPr lang="ru-RU" altLang="zh-CN" sz="2400" dirty="0"/>
              <a:t>Для рационализации </a:t>
            </a:r>
            <a:r>
              <a:rPr lang="en-US" altLang="zh-CN" sz="2400" dirty="0"/>
              <a:t>(</a:t>
            </a:r>
            <a:r>
              <a:rPr lang="ru-RU" altLang="zh-CN" sz="2400" dirty="0"/>
              <a:t>уточнение или иная интерпретация</a:t>
            </a:r>
            <a:r>
              <a:rPr lang="en-US" altLang="zh-CN" sz="2400" dirty="0"/>
              <a:t>) </a:t>
            </a:r>
            <a:r>
              <a:rPr lang="ru-RU" altLang="zh-CN" sz="2400" dirty="0"/>
              <a:t>опубликованных результатов</a:t>
            </a:r>
            <a:endParaRPr lang="en-US" altLang="zh-CN" sz="2400" dirty="0"/>
          </a:p>
          <a:p>
            <a:pPr>
              <a:buClr>
                <a:srgbClr val="5D9A3C"/>
              </a:buClr>
              <a:buFont typeface="Wingdings" panose="05000000000000000000" pitchFamily="2" charset="2"/>
              <a:buChar char="§"/>
              <a:defRPr/>
            </a:pPr>
            <a:r>
              <a:rPr lang="ru-RU" altLang="zh-CN" sz="2400" dirty="0"/>
              <a:t>Для</a:t>
            </a:r>
            <a:r>
              <a:rPr lang="en-US" altLang="zh-CN" sz="2400" dirty="0"/>
              <a:t> </a:t>
            </a:r>
            <a:r>
              <a:rPr lang="ru-RU" altLang="zh-CN" sz="2400" dirty="0"/>
              <a:t>обзора области исследования</a:t>
            </a:r>
            <a:r>
              <a:rPr lang="en-US" altLang="zh-CN" sz="2400" dirty="0"/>
              <a:t> </a:t>
            </a:r>
            <a:r>
              <a:rPr lang="ru-RU" altLang="zh-CN" sz="2400" dirty="0"/>
              <a:t>или подведения итогов по определенной теме исследования</a:t>
            </a:r>
            <a:endParaRPr lang="en-US" altLang="zh-CN" sz="2400" dirty="0"/>
          </a:p>
          <a:p>
            <a:pPr>
              <a:buClr>
                <a:srgbClr val="5D9A3C"/>
              </a:buClr>
              <a:buFont typeface="Wingdings" panose="05000000000000000000" pitchFamily="2" charset="2"/>
              <a:buChar char="§"/>
              <a:defRPr/>
            </a:pPr>
            <a:r>
              <a:rPr lang="ru-RU" altLang="zh-CN" sz="2400" dirty="0"/>
              <a:t>Для того, чтобы расширить (но не повторять!) знания и понимание в определенной, специфической области</a:t>
            </a:r>
            <a:endParaRPr lang="en-US" altLang="zh-CN" sz="2400" dirty="0"/>
          </a:p>
          <a:p>
            <a:pPr>
              <a:buClr>
                <a:srgbClr val="5D9A3C"/>
              </a:buClr>
              <a:defRPr/>
            </a:pPr>
            <a:endParaRPr lang="en-US" altLang="zh-CN" sz="2400" dirty="0"/>
          </a:p>
          <a:p>
            <a:pPr marL="87312" indent="0">
              <a:buClr>
                <a:srgbClr val="5D9A3C"/>
              </a:buClr>
              <a:buFont typeface="Arial" pitchFamily="34" charset="0"/>
              <a:buNone/>
              <a:defRPr/>
            </a:pPr>
            <a:r>
              <a:rPr lang="ru-RU" altLang="zh-CN" sz="2400" dirty="0"/>
              <a:t>Не надо публиковаться, если ваша работа</a:t>
            </a:r>
            <a:r>
              <a:rPr lang="en-US" altLang="zh-CN" sz="2400" dirty="0"/>
              <a:t>:</a:t>
            </a:r>
          </a:p>
          <a:p>
            <a:pPr marL="430212" lvl="2" indent="-342900">
              <a:buClr>
                <a:srgbClr val="5D9A3C"/>
              </a:buClr>
              <a:buFont typeface="Wingdings" panose="05000000000000000000" pitchFamily="2" charset="2"/>
              <a:buChar char="§"/>
              <a:defRPr/>
            </a:pPr>
            <a:r>
              <a:rPr lang="ru-RU" altLang="zh-CN" sz="2400" dirty="0">
                <a:cs typeface="Arial"/>
              </a:rPr>
              <a:t>Отчет не имеющий научного интереса</a:t>
            </a:r>
            <a:endParaRPr lang="en-US" altLang="zh-CN" sz="2400" dirty="0">
              <a:cs typeface="Arial"/>
            </a:endParaRPr>
          </a:p>
          <a:p>
            <a:pPr marL="430212" lvl="2" indent="-342900">
              <a:buClr>
                <a:srgbClr val="5D9A3C"/>
              </a:buClr>
              <a:buFont typeface="Wingdings" panose="05000000000000000000" pitchFamily="2" charset="2"/>
              <a:buChar char="§"/>
              <a:defRPr/>
            </a:pPr>
            <a:r>
              <a:rPr lang="ru-RU" altLang="zh-CN" sz="2400" dirty="0">
                <a:cs typeface="Arial"/>
              </a:rPr>
              <a:t>Устаревшая</a:t>
            </a:r>
            <a:endParaRPr lang="en-US" altLang="zh-CN" sz="2400" dirty="0">
              <a:cs typeface="Arial"/>
            </a:endParaRPr>
          </a:p>
          <a:p>
            <a:pPr marL="430212" lvl="2" indent="-342900">
              <a:buClr>
                <a:srgbClr val="5D9A3C"/>
              </a:buClr>
              <a:buFont typeface="Wingdings" panose="05000000000000000000" pitchFamily="2" charset="2"/>
              <a:buChar char="§"/>
              <a:defRPr/>
            </a:pPr>
            <a:r>
              <a:rPr lang="ru-RU" altLang="zh-CN" sz="2400" dirty="0">
                <a:cs typeface="Arial"/>
              </a:rPr>
              <a:t>Дублирование ранее опубликованных работ</a:t>
            </a:r>
            <a:endParaRPr lang="en-US" altLang="zh-CN" sz="2400" dirty="0">
              <a:cs typeface="Arial"/>
            </a:endParaRPr>
          </a:p>
          <a:p>
            <a:pPr marL="430212" lvl="2" indent="-342900">
              <a:buClr>
                <a:srgbClr val="5D9A3C"/>
              </a:buClr>
              <a:buFont typeface="Wingdings" panose="05000000000000000000" pitchFamily="2" charset="2"/>
              <a:buChar char="§"/>
              <a:defRPr/>
            </a:pPr>
            <a:r>
              <a:rPr lang="ru-RU" altLang="zh-CN" sz="2400" dirty="0">
                <a:cs typeface="Arial"/>
              </a:rPr>
              <a:t>С ошибочным</a:t>
            </a:r>
            <a:r>
              <a:rPr lang="en-US" altLang="zh-CN" sz="2400" dirty="0">
                <a:cs typeface="Arial"/>
              </a:rPr>
              <a:t>/</a:t>
            </a:r>
            <a:r>
              <a:rPr lang="ru-RU" altLang="zh-CN" sz="2400" dirty="0">
                <a:cs typeface="Arial"/>
              </a:rPr>
              <a:t>не применимым заключением</a:t>
            </a:r>
            <a:endParaRPr lang="en-US" altLang="zh-CN" sz="2400" dirty="0">
              <a:cs typeface="Arial"/>
            </a:endParaRPr>
          </a:p>
          <a:p>
            <a:pPr>
              <a:buClr>
                <a:srgbClr val="5D9A3C"/>
              </a:buClr>
              <a:defRPr/>
            </a:pPr>
            <a:endParaRPr lang="en-US" altLang="zh-CN" sz="2400" dirty="0"/>
          </a:p>
          <a:p>
            <a:pPr marL="87312" indent="0">
              <a:buClr>
                <a:srgbClr val="5D9A3C"/>
              </a:buClr>
              <a:buFont typeface="Arial" pitchFamily="34" charset="0"/>
              <a:buNone/>
              <a:defRPr/>
            </a:pPr>
            <a:r>
              <a:rPr lang="ru-RU" altLang="zh-CN" sz="2400" dirty="0"/>
              <a:t>Вам нужна ХОРОШАЯ статья для представления вашего вклада в научное </a:t>
            </a:r>
            <a:r>
              <a:rPr lang="ru-RU" altLang="zh-CN" sz="2400" dirty="0" smtClean="0"/>
              <a:t>сообщество</a:t>
            </a:r>
            <a:endParaRPr lang="en-US" altLang="zh-CN" sz="2400" dirty="0"/>
          </a:p>
          <a:p>
            <a:pPr marL="87312" lvl="1" indent="0">
              <a:buClr>
                <a:srgbClr val="5D9A3C"/>
              </a:buClr>
              <a:buFont typeface="Arial" pitchFamily="34" charset="0"/>
              <a:buNone/>
              <a:defRPr/>
            </a:pPr>
            <a:endParaRPr lang="en-US" altLang="zh-CN" sz="2400" dirty="0">
              <a:cs typeface="Arial"/>
            </a:endParaRPr>
          </a:p>
          <a:p>
            <a:pPr marL="87312" lvl="1" indent="0">
              <a:buClr>
                <a:srgbClr val="5D9A3C"/>
              </a:buClr>
              <a:buFont typeface="Arial" pitchFamily="34" charset="0"/>
              <a:buNone/>
              <a:defRPr/>
            </a:pPr>
            <a:endParaRPr lang="en-US" altLang="zh-CN" sz="2400" dirty="0">
              <a:cs typeface="Arial"/>
            </a:endParaRPr>
          </a:p>
          <a:p>
            <a:pPr marL="87312" lvl="1" indent="0">
              <a:buClr>
                <a:srgbClr val="5D9A3C"/>
              </a:buClr>
              <a:buFont typeface="Arial" pitchFamily="34" charset="0"/>
              <a:buNone/>
              <a:defRPr/>
            </a:pPr>
            <a:endParaRPr lang="en-US" altLang="zh-CN" sz="2400" dirty="0">
              <a:cs typeface="Arial"/>
            </a:endParaRPr>
          </a:p>
          <a:p>
            <a:pPr marL="87312" lvl="1" indent="0">
              <a:buClr>
                <a:srgbClr val="5D9A3C"/>
              </a:buClr>
              <a:buFont typeface="Arial" pitchFamily="34" charset="0"/>
              <a:buNone/>
              <a:defRPr/>
            </a:pPr>
            <a:endParaRPr lang="en-US" altLang="zh-CN" sz="2400" dirty="0">
              <a:cs typeface="Arial"/>
            </a:endParaRPr>
          </a:p>
          <a:p>
            <a:pPr>
              <a:buClr>
                <a:srgbClr val="5D9A3C"/>
              </a:buClr>
              <a:defRPr/>
            </a:pPr>
            <a:endParaRPr lang="en-US" altLang="zh-CN" sz="2400" dirty="0"/>
          </a:p>
          <a:p>
            <a:pPr>
              <a:buClr>
                <a:srgbClr val="5D9A3C"/>
              </a:buClr>
              <a:defRPr/>
            </a:pPr>
            <a:endParaRPr lang="en-US" altLang="zh-CN" sz="2400"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15925" y="650875"/>
            <a:ext cx="8239125" cy="419100"/>
          </a:xfrm>
        </p:spPr>
        <p:txBody>
          <a:bodyPr/>
          <a:lstStyle/>
          <a:p>
            <a:r>
              <a:rPr lang="ru-RU" altLang="en-US" smtClean="0">
                <a:latin typeface="Arial Bold" pitchFamily="34" charset="0"/>
                <a:cs typeface="Arial" pitchFamily="34" charset="0"/>
              </a:rPr>
              <a:t>Типы публикации</a:t>
            </a:r>
            <a:endParaRPr lang="en-US" altLang="en-US" smtClean="0">
              <a:latin typeface="Arial Bold" pitchFamily="34" charset="0"/>
              <a:cs typeface="Arial" pitchFamily="34" charset="0"/>
            </a:endParaRPr>
          </a:p>
        </p:txBody>
      </p:sp>
      <p:sp>
        <p:nvSpPr>
          <p:cNvPr id="57347" name="Content Placeholder 2"/>
          <p:cNvSpPr>
            <a:spLocks noGrp="1"/>
          </p:cNvSpPr>
          <p:nvPr>
            <p:ph idx="4294967295"/>
          </p:nvPr>
        </p:nvSpPr>
        <p:spPr bwMode="auto">
          <a:xfrm>
            <a:off x="138113" y="1377950"/>
            <a:ext cx="8296275"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5D9A3C"/>
              </a:buClr>
              <a:buFont typeface="Wingdings" pitchFamily="2" charset="2"/>
              <a:buChar char="§"/>
            </a:pPr>
            <a:r>
              <a:rPr lang="ru-RU" altLang="zh-CN" sz="2400" smtClean="0">
                <a:latin typeface="Arial" pitchFamily="34" charset="0"/>
                <a:cs typeface="Arial" pitchFamily="34" charset="0"/>
              </a:rPr>
              <a:t>Доклад для конференции</a:t>
            </a:r>
            <a:endParaRPr lang="en-US" altLang="zh-CN" sz="2400" smtClean="0">
              <a:latin typeface="Arial" pitchFamily="34" charset="0"/>
              <a:cs typeface="Arial" pitchFamily="34" charset="0"/>
            </a:endParaRPr>
          </a:p>
          <a:p>
            <a:pPr>
              <a:buClr>
                <a:srgbClr val="5D9A3C"/>
              </a:buClr>
              <a:buFont typeface="Wingdings" pitchFamily="2" charset="2"/>
              <a:buChar char="§"/>
            </a:pPr>
            <a:r>
              <a:rPr lang="ru-RU" altLang="zh-CN" sz="2400" smtClean="0">
                <a:latin typeface="Arial" pitchFamily="34" charset="0"/>
                <a:cs typeface="Arial" pitchFamily="34" charset="0"/>
              </a:rPr>
              <a:t>Полноценная статья </a:t>
            </a:r>
            <a:r>
              <a:rPr lang="en-US" altLang="zh-CN" sz="2400" smtClean="0">
                <a:latin typeface="Arial" pitchFamily="34" charset="0"/>
                <a:cs typeface="Arial" pitchFamily="34" charset="0"/>
              </a:rPr>
              <a:t>/</a:t>
            </a:r>
            <a:r>
              <a:rPr lang="ru-RU" altLang="zh-CN" sz="2400" smtClean="0">
                <a:latin typeface="Arial" pitchFamily="34" charset="0"/>
                <a:cs typeface="Arial" pitchFamily="34" charset="0"/>
              </a:rPr>
              <a:t> Оригинальная статья</a:t>
            </a:r>
            <a:endParaRPr lang="en-US" altLang="zh-CN" sz="2400" smtClean="0">
              <a:latin typeface="Arial" pitchFamily="34" charset="0"/>
              <a:cs typeface="Arial" pitchFamily="34" charset="0"/>
            </a:endParaRPr>
          </a:p>
          <a:p>
            <a:pPr>
              <a:buClr>
                <a:srgbClr val="5D9A3C"/>
              </a:buClr>
              <a:buFont typeface="Wingdings" pitchFamily="2" charset="2"/>
              <a:buChar char="§"/>
            </a:pPr>
            <a:r>
              <a:rPr lang="ru-RU" altLang="zh-CN" sz="2400" smtClean="0">
                <a:latin typeface="Arial" pitchFamily="34" charset="0"/>
                <a:cs typeface="Arial" pitchFamily="34" charset="0"/>
              </a:rPr>
              <a:t>Короткое сообщение / письмо</a:t>
            </a:r>
            <a:endParaRPr lang="en-US" altLang="zh-CN" sz="2400" smtClean="0">
              <a:latin typeface="Arial" pitchFamily="34" charset="0"/>
              <a:cs typeface="Arial" pitchFamily="34" charset="0"/>
            </a:endParaRPr>
          </a:p>
          <a:p>
            <a:pPr>
              <a:buClr>
                <a:srgbClr val="5D9A3C"/>
              </a:buClr>
              <a:buFont typeface="Wingdings" pitchFamily="2" charset="2"/>
              <a:buChar char="§"/>
            </a:pPr>
            <a:r>
              <a:rPr lang="ru-RU" altLang="zh-CN" sz="2400" smtClean="0">
                <a:latin typeface="Arial" pitchFamily="34" charset="0"/>
                <a:cs typeface="Arial" pitchFamily="34" charset="0"/>
              </a:rPr>
              <a:t>Рецензия / обзор</a:t>
            </a:r>
            <a:endParaRPr lang="en-US" altLang="zh-CN" sz="2400" smtClean="0">
              <a:latin typeface="Arial" pitchFamily="34" charset="0"/>
              <a:cs typeface="Arial" pitchFamily="34" charset="0"/>
            </a:endParaRPr>
          </a:p>
          <a:p>
            <a:pPr>
              <a:buClr>
                <a:srgbClr val="5D9A3C"/>
              </a:buClr>
            </a:pPr>
            <a:endParaRPr lang="en-US" altLang="zh-CN" sz="2800" smtClean="0">
              <a:solidFill>
                <a:srgbClr val="0070C0"/>
              </a:solidFill>
              <a:latin typeface="Arial" pitchFamily="34" charset="0"/>
              <a:ea typeface="SimSun" pitchFamily="2" charset="-122"/>
              <a:cs typeface="Arial" pitchFamily="34" charset="0"/>
            </a:endParaRPr>
          </a:p>
          <a:p>
            <a:pPr>
              <a:buClr>
                <a:srgbClr val="5D9A3C"/>
              </a:buClr>
            </a:pPr>
            <a:endParaRPr lang="en-US" altLang="en-US" sz="2400" smtClean="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5"/>
          <p:cNvSpPr>
            <a:spLocks noGrp="1"/>
          </p:cNvSpPr>
          <p:nvPr>
            <p:ph idx="1"/>
          </p:nvPr>
        </p:nvSpPr>
        <p:spPr>
          <a:xfrm>
            <a:off x="1034692" y="1794449"/>
            <a:ext cx="7660826" cy="5150921"/>
          </a:xfrm>
        </p:spPr>
        <p:txBody>
          <a:bodyPr>
            <a:normAutofit/>
          </a:bodyPr>
          <a:lstStyle/>
          <a:p>
            <a:pPr>
              <a:buClr>
                <a:schemeClr val="tx2"/>
              </a:buClr>
              <a:buSzPct val="130000"/>
            </a:pPr>
            <a:r>
              <a:rPr lang="en-GB" dirty="0"/>
              <a:t>Full </a:t>
            </a:r>
            <a:r>
              <a:rPr lang="en-GB" dirty="0" smtClean="0"/>
              <a:t>articles</a:t>
            </a:r>
          </a:p>
          <a:p>
            <a:pPr marL="285750" indent="-285750">
              <a:buClr>
                <a:schemeClr val="tx2"/>
              </a:buClr>
              <a:buSzPct val="130000"/>
              <a:buFont typeface="Arial" panose="020B0604020202020204" pitchFamily="34" charset="0"/>
              <a:buChar char="•"/>
            </a:pPr>
            <a:r>
              <a:rPr lang="ru-RU" sz="1600" dirty="0" smtClean="0"/>
              <a:t>Существенное, полное и всестороннее описание исследования. Стандартный </a:t>
            </a:r>
            <a:r>
              <a:rPr lang="ru-RU" sz="1600" dirty="0"/>
              <a:t>формат для распространения завершенных научных </a:t>
            </a:r>
            <a:r>
              <a:rPr lang="ru-RU" sz="1600" dirty="0" smtClean="0"/>
              <a:t>изысканий. 8-10 </a:t>
            </a:r>
            <a:r>
              <a:rPr lang="ru-RU" sz="1600" dirty="0"/>
              <a:t>стр., 5-8 рис., 25-40 </a:t>
            </a:r>
            <a:r>
              <a:rPr lang="ru-RU" sz="1600" dirty="0" smtClean="0"/>
              <a:t>ссылок. Подается </a:t>
            </a:r>
            <a:r>
              <a:rPr lang="ru-RU" sz="1600" dirty="0"/>
              <a:t>в редакцию </a:t>
            </a:r>
            <a:r>
              <a:rPr lang="ru-RU" sz="1600" dirty="0" smtClean="0"/>
              <a:t>соответствующего </a:t>
            </a:r>
            <a:r>
              <a:rPr lang="ru-RU" sz="1600" dirty="0"/>
              <a:t>журнала</a:t>
            </a:r>
            <a:r>
              <a:rPr lang="ru-RU" sz="1600" dirty="0" smtClean="0"/>
              <a:t>. Хороший </a:t>
            </a:r>
            <a:r>
              <a:rPr lang="ru-RU" sz="1600" dirty="0"/>
              <a:t>способ для построения научной </a:t>
            </a:r>
            <a:r>
              <a:rPr lang="ru-RU" sz="1600" dirty="0" smtClean="0"/>
              <a:t>карьеры</a:t>
            </a:r>
            <a:r>
              <a:rPr lang="en-GB" sz="1800" dirty="0" smtClean="0"/>
              <a:t/>
            </a:r>
            <a:br>
              <a:rPr lang="en-GB" sz="1800" dirty="0" smtClean="0"/>
            </a:br>
            <a:endParaRPr lang="ru-RU" sz="1800" dirty="0" smtClean="0"/>
          </a:p>
          <a:p>
            <a:pPr>
              <a:buClr>
                <a:schemeClr val="tx2"/>
              </a:buClr>
              <a:buSzPct val="130000"/>
            </a:pPr>
            <a:r>
              <a:rPr lang="ru-RU" sz="1600" i="1" dirty="0" smtClean="0">
                <a:solidFill>
                  <a:srgbClr val="FF6600"/>
                </a:solidFill>
              </a:rPr>
              <a:t>Достаточно ли моего сообщения для полноценной статьи?</a:t>
            </a:r>
            <a:endParaRPr lang="en-GB" sz="1400" i="1" dirty="0">
              <a:solidFill>
                <a:srgbClr val="FF6600"/>
              </a:solidFill>
            </a:endParaRPr>
          </a:p>
          <a:p>
            <a:pPr>
              <a:buClr>
                <a:schemeClr val="tx2"/>
              </a:buClr>
              <a:buSzPct val="130000"/>
            </a:pPr>
            <a:endParaRPr lang="ru-RU" dirty="0" smtClean="0"/>
          </a:p>
          <a:p>
            <a:pPr>
              <a:buClr>
                <a:schemeClr val="tx2"/>
              </a:buClr>
              <a:buSzPct val="130000"/>
            </a:pPr>
            <a:r>
              <a:rPr lang="en-GB" dirty="0" smtClean="0"/>
              <a:t>Conference paper</a:t>
            </a:r>
          </a:p>
          <a:p>
            <a:pPr marL="342900" indent="-342900">
              <a:buClr>
                <a:schemeClr val="tx2"/>
              </a:buClr>
              <a:buSzPct val="130000"/>
              <a:buFont typeface="Arial" panose="020B0604020202020204" pitchFamily="34" charset="0"/>
              <a:buChar char="•"/>
            </a:pPr>
            <a:r>
              <a:rPr lang="ru-RU" sz="1600" dirty="0" smtClean="0"/>
              <a:t>Хороший способ для начала карьеры. Подается организаторам конференции. Содержит </a:t>
            </a:r>
            <a:r>
              <a:rPr lang="en-GB" sz="1600" dirty="0" smtClean="0"/>
              <a:t>5-10 </a:t>
            </a:r>
            <a:r>
              <a:rPr lang="ru-RU" sz="1600" dirty="0" smtClean="0"/>
              <a:t>стр., 3 рисунка, 15 ссылок</a:t>
            </a:r>
            <a:r>
              <a:rPr lang="ru-RU" sz="1400" dirty="0" smtClean="0"/>
              <a:t>. </a:t>
            </a:r>
            <a:endParaRPr lang="en-GB" sz="1400" dirty="0" smtClean="0"/>
          </a:p>
          <a:p>
            <a:pPr>
              <a:buClr>
                <a:schemeClr val="tx2"/>
              </a:buClr>
              <a:buSzPct val="130000"/>
            </a:pPr>
            <a:endParaRPr lang="en-GB" dirty="0"/>
          </a:p>
        </p:txBody>
      </p:sp>
      <p:sp>
        <p:nvSpPr>
          <p:cNvPr id="24" name="Title 4"/>
          <p:cNvSpPr>
            <a:spLocks noGrp="1"/>
          </p:cNvSpPr>
          <p:nvPr>
            <p:ph type="title"/>
          </p:nvPr>
        </p:nvSpPr>
        <p:spPr>
          <a:xfrm>
            <a:off x="337466" y="705204"/>
            <a:ext cx="8358052" cy="418645"/>
          </a:xfrm>
        </p:spPr>
        <p:txBody>
          <a:bodyPr/>
          <a:lstStyle/>
          <a:p>
            <a:r>
              <a:rPr lang="ru-RU" dirty="0" smtClean="0"/>
              <a:t>Планирование вашей статьи </a:t>
            </a:r>
            <a:r>
              <a:rPr lang="en-GB" dirty="0" smtClean="0"/>
              <a:t/>
            </a:r>
            <a:br>
              <a:rPr lang="en-GB" dirty="0" smtClean="0"/>
            </a:br>
            <a:r>
              <a:rPr lang="ru-RU" dirty="0" smtClean="0"/>
              <a:t/>
            </a:r>
            <a:br>
              <a:rPr lang="ru-RU" dirty="0" smtClean="0"/>
            </a:br>
            <a:r>
              <a:rPr lang="ru-RU" sz="1800" dirty="0" smtClean="0"/>
              <a:t>Традиционные типы публикаций</a:t>
            </a:r>
            <a:endParaRPr lang="en-US" sz="1800" dirty="0"/>
          </a:p>
        </p:txBody>
      </p:sp>
      <p:sp>
        <p:nvSpPr>
          <p:cNvPr id="26"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pic>
        <p:nvPicPr>
          <p:cNvPr id="12" name="Picture 1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8477" y="1915472"/>
            <a:ext cx="689711" cy="689711"/>
          </a:xfrm>
          <a:prstGeom prst="rect">
            <a:avLst/>
          </a:prstGeom>
        </p:spPr>
      </p:pic>
    </p:spTree>
    <p:extLst>
      <p:ext uri="{BB962C8B-B14F-4D97-AF65-F5344CB8AC3E}">
        <p14:creationId xmlns:p14="http://schemas.microsoft.com/office/powerpoint/2010/main" val="2560381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5"/>
          <p:cNvSpPr>
            <a:spLocks noGrp="1"/>
          </p:cNvSpPr>
          <p:nvPr>
            <p:ph idx="1"/>
          </p:nvPr>
        </p:nvSpPr>
        <p:spPr>
          <a:xfrm>
            <a:off x="1082040" y="1371600"/>
            <a:ext cx="7660826" cy="5150921"/>
          </a:xfrm>
        </p:spPr>
        <p:txBody>
          <a:bodyPr>
            <a:normAutofit/>
          </a:bodyPr>
          <a:lstStyle/>
          <a:p>
            <a:pPr>
              <a:buClr>
                <a:schemeClr val="tx2"/>
              </a:buClr>
              <a:buSzPct val="130000"/>
            </a:pPr>
            <a:r>
              <a:rPr lang="en-GB" dirty="0"/>
              <a:t/>
            </a:r>
            <a:br>
              <a:rPr lang="en-GB" dirty="0"/>
            </a:br>
            <a:r>
              <a:rPr lang="en-GB" dirty="0" smtClean="0"/>
              <a:t>Letters</a:t>
            </a:r>
            <a:r>
              <a:rPr lang="ru-RU" dirty="0" smtClean="0"/>
              <a:t>\</a:t>
            </a:r>
            <a:r>
              <a:rPr lang="en-GB" dirty="0" smtClean="0"/>
              <a:t>short communications</a:t>
            </a:r>
          </a:p>
          <a:p>
            <a:pPr marL="285750" indent="-285750">
              <a:buClr>
                <a:schemeClr val="tx2"/>
              </a:buClr>
              <a:buSzPct val="130000"/>
              <a:buFont typeface="Arial" panose="020B0604020202020204" pitchFamily="34" charset="0"/>
              <a:buChar char="•"/>
            </a:pPr>
            <a:r>
              <a:rPr lang="ru-RU" sz="1600" dirty="0"/>
              <a:t>Быстрый и ранний отчет о выдающихся, оригинальных достижениях. </a:t>
            </a:r>
            <a:r>
              <a:rPr lang="ru-RU" sz="1600" dirty="0" smtClean="0"/>
              <a:t>Намного </a:t>
            </a:r>
            <a:r>
              <a:rPr lang="ru-RU" sz="1600" dirty="0"/>
              <a:t>меньше, чем обычная статья: не более 2500 слов, может содержать 2 рисунка или таблицы и как минимум 8 ссылок</a:t>
            </a:r>
          </a:p>
          <a:p>
            <a:pPr>
              <a:buClr>
                <a:schemeClr val="tx2"/>
              </a:buClr>
              <a:buSzPct val="130000"/>
            </a:pPr>
            <a:r>
              <a:rPr lang="en-GB" sz="1600" dirty="0" smtClean="0"/>
              <a:t/>
            </a:r>
            <a:br>
              <a:rPr lang="en-GB" sz="1600" dirty="0" smtClean="0"/>
            </a:br>
            <a:r>
              <a:rPr lang="ru-RU" sz="1600" i="1" dirty="0" smtClean="0">
                <a:solidFill>
                  <a:srgbClr val="FF6600"/>
                </a:solidFill>
              </a:rPr>
              <a:t>Действительно ли мои результаты настолько впечатляющи, что они должны быть показаны как можно скорее?</a:t>
            </a:r>
            <a:endParaRPr lang="en-GB" sz="1600" i="1" dirty="0" smtClean="0">
              <a:solidFill>
                <a:srgbClr val="FF6600"/>
              </a:solidFill>
            </a:endParaRPr>
          </a:p>
          <a:p>
            <a:pPr>
              <a:buClr>
                <a:schemeClr val="tx2"/>
              </a:buClr>
              <a:buSzPct val="130000"/>
            </a:pPr>
            <a:endParaRPr lang="ru-RU" dirty="0" smtClean="0"/>
          </a:p>
          <a:p>
            <a:pPr>
              <a:buClr>
                <a:schemeClr val="tx2"/>
              </a:buClr>
              <a:buSzPct val="130000"/>
            </a:pPr>
            <a:r>
              <a:rPr lang="en-GB" dirty="0" smtClean="0"/>
              <a:t>Review papers</a:t>
            </a:r>
          </a:p>
          <a:p>
            <a:pPr marL="285750" indent="-285750">
              <a:buClr>
                <a:schemeClr val="tx2"/>
              </a:buClr>
              <a:buSzPct val="130000"/>
              <a:buFont typeface="Arial" panose="020B0604020202020204" pitchFamily="34" charset="0"/>
              <a:buChar char="•"/>
            </a:pPr>
            <a:r>
              <a:rPr lang="ru-RU" sz="1600" dirty="0"/>
              <a:t>Критическое обобщение какой-то исследовательской </a:t>
            </a:r>
            <a:r>
              <a:rPr lang="ru-RU" sz="1600" dirty="0" smtClean="0"/>
              <a:t>темы. Обычно </a:t>
            </a:r>
            <a:r>
              <a:rPr lang="ru-RU" sz="1600" dirty="0"/>
              <a:t>от 10+ стр., от 5+ рис., 80 </a:t>
            </a:r>
            <a:r>
              <a:rPr lang="ru-RU" sz="1600" dirty="0" smtClean="0"/>
              <a:t>ссылок. Обычно </a:t>
            </a:r>
            <a:r>
              <a:rPr lang="ru-RU" sz="1600" dirty="0"/>
              <a:t>готовится по запросу </a:t>
            </a:r>
            <a:r>
              <a:rPr lang="ru-RU" sz="1600" dirty="0" smtClean="0"/>
              <a:t>редактора. Хороший </a:t>
            </a:r>
            <a:r>
              <a:rPr lang="ru-RU" sz="1600" dirty="0"/>
              <a:t>способ укрепления научной </a:t>
            </a:r>
            <a:r>
              <a:rPr lang="ru-RU" sz="1600" dirty="0" smtClean="0"/>
              <a:t>карьеры. </a:t>
            </a:r>
            <a:endParaRPr lang="ru-RU" sz="1600" dirty="0"/>
          </a:p>
        </p:txBody>
      </p:sp>
      <p:sp>
        <p:nvSpPr>
          <p:cNvPr id="24" name="Title 4"/>
          <p:cNvSpPr>
            <a:spLocks noGrp="1"/>
          </p:cNvSpPr>
          <p:nvPr>
            <p:ph type="title"/>
          </p:nvPr>
        </p:nvSpPr>
        <p:spPr>
          <a:xfrm>
            <a:off x="337466" y="705204"/>
            <a:ext cx="8358052" cy="418645"/>
          </a:xfrm>
        </p:spPr>
        <p:txBody>
          <a:bodyPr/>
          <a:lstStyle/>
          <a:p>
            <a:r>
              <a:rPr lang="ru-RU" dirty="0" smtClean="0"/>
              <a:t>Планирование вашей статьи </a:t>
            </a:r>
            <a:r>
              <a:rPr lang="en-GB" dirty="0" smtClean="0"/>
              <a:t/>
            </a:r>
            <a:br>
              <a:rPr lang="en-GB" dirty="0" smtClean="0"/>
            </a:br>
            <a:r>
              <a:rPr lang="ru-RU" dirty="0" smtClean="0"/>
              <a:t/>
            </a:r>
            <a:br>
              <a:rPr lang="ru-RU" dirty="0" smtClean="0"/>
            </a:br>
            <a:r>
              <a:rPr lang="ru-RU" sz="1800" dirty="0" smtClean="0"/>
              <a:t>Традиционные типы публикаций</a:t>
            </a:r>
            <a:endParaRPr lang="en-US" sz="1800" dirty="0"/>
          </a:p>
        </p:txBody>
      </p:sp>
      <p:sp>
        <p:nvSpPr>
          <p:cNvPr id="26"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5383" y="1635166"/>
            <a:ext cx="557476" cy="55747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383" y="4135971"/>
            <a:ext cx="657996" cy="657996"/>
          </a:xfrm>
          <a:prstGeom prst="rect">
            <a:avLst/>
          </a:prstGeom>
        </p:spPr>
      </p:pic>
    </p:spTree>
    <p:extLst>
      <p:ext uri="{BB962C8B-B14F-4D97-AF65-F5344CB8AC3E}">
        <p14:creationId xmlns:p14="http://schemas.microsoft.com/office/powerpoint/2010/main" val="2917370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5"/>
          <p:cNvSpPr>
            <a:spLocks noGrp="1"/>
          </p:cNvSpPr>
          <p:nvPr>
            <p:ph idx="1"/>
          </p:nvPr>
        </p:nvSpPr>
        <p:spPr>
          <a:xfrm>
            <a:off x="0" y="1227770"/>
            <a:ext cx="7083014" cy="4835620"/>
          </a:xfrm>
        </p:spPr>
        <p:txBody>
          <a:bodyPr>
            <a:normAutofit/>
          </a:bodyPr>
          <a:lstStyle/>
          <a:p>
            <a:pPr lvl="1"/>
            <a:endParaRPr lang="en-GB" sz="1600" b="1" dirty="0" smtClean="0">
              <a:solidFill>
                <a:srgbClr val="53565A"/>
              </a:solidFill>
            </a:endParaRPr>
          </a:p>
          <a:p>
            <a:pPr lvl="1"/>
            <a:r>
              <a:rPr lang="ru-RU" sz="2000" dirty="0" smtClean="0">
                <a:solidFill>
                  <a:srgbClr val="53565A"/>
                </a:solidFill>
                <a:latin typeface="Arial"/>
                <a:cs typeface="Arial"/>
              </a:rPr>
              <a:t>Адаптации методов исследований</a:t>
            </a:r>
            <a:endParaRPr lang="en-GB" sz="2000" dirty="0">
              <a:solidFill>
                <a:srgbClr val="53565A"/>
              </a:solidFill>
              <a:latin typeface="Arial"/>
              <a:cs typeface="Arial"/>
            </a:endParaRPr>
          </a:p>
          <a:p>
            <a:pPr marL="457200" lvl="1" indent="0">
              <a:buNone/>
            </a:pPr>
            <a:r>
              <a:rPr lang="en-GB" sz="1600" b="1" dirty="0">
                <a:solidFill>
                  <a:srgbClr val="53565A"/>
                </a:solidFill>
              </a:rPr>
              <a:t> </a:t>
            </a:r>
            <a:r>
              <a:rPr lang="en-GB" sz="1600" b="1" dirty="0" smtClean="0">
                <a:solidFill>
                  <a:srgbClr val="53565A"/>
                </a:solidFill>
              </a:rPr>
              <a:t>    (</a:t>
            </a:r>
            <a:r>
              <a:rPr lang="ru-RU" sz="1600" b="1" dirty="0" smtClean="0">
                <a:solidFill>
                  <a:srgbClr val="53565A"/>
                </a:solidFill>
              </a:rPr>
              <a:t>Пример журнала</a:t>
            </a:r>
            <a:r>
              <a:rPr lang="en-GB" sz="1600" b="1" dirty="0" smtClean="0">
                <a:solidFill>
                  <a:srgbClr val="53565A"/>
                </a:solidFill>
              </a:rPr>
              <a:t>: </a:t>
            </a:r>
            <a:r>
              <a:rPr lang="en-GB" sz="1600" b="1" dirty="0" err="1">
                <a:solidFill>
                  <a:srgbClr val="53565A"/>
                </a:solidFill>
              </a:rPr>
              <a:t>MethodsX</a:t>
            </a:r>
            <a:r>
              <a:rPr lang="en-GB" sz="1600" b="1" dirty="0">
                <a:solidFill>
                  <a:srgbClr val="53565A"/>
                </a:solidFill>
              </a:rPr>
              <a:t> </a:t>
            </a:r>
            <a:r>
              <a:rPr lang="en-GB" sz="1600" b="1" dirty="0" smtClean="0">
                <a:solidFill>
                  <a:srgbClr val="53565A"/>
                </a:solidFill>
              </a:rPr>
              <a:t>)</a:t>
            </a:r>
          </a:p>
          <a:p>
            <a:pPr lvl="1"/>
            <a:endParaRPr lang="en-GB" sz="1600" b="1" dirty="0">
              <a:solidFill>
                <a:srgbClr val="53565A"/>
              </a:solidFill>
            </a:endParaRPr>
          </a:p>
          <a:p>
            <a:pPr marL="457200" lvl="1" indent="0">
              <a:buNone/>
            </a:pPr>
            <a:endParaRPr lang="en-GB" sz="1600" b="1" dirty="0">
              <a:solidFill>
                <a:srgbClr val="53565A"/>
              </a:solidFill>
            </a:endParaRPr>
          </a:p>
          <a:p>
            <a:pPr lvl="1"/>
            <a:r>
              <a:rPr lang="ru-RU" sz="2000" dirty="0" smtClean="0">
                <a:solidFill>
                  <a:srgbClr val="53565A"/>
                </a:solidFill>
                <a:latin typeface="Arial"/>
                <a:cs typeface="Arial"/>
              </a:rPr>
              <a:t>Опубликованные наборы данных</a:t>
            </a:r>
            <a:r>
              <a:rPr lang="en-GB" sz="2000" dirty="0" smtClean="0">
                <a:solidFill>
                  <a:srgbClr val="53565A"/>
                </a:solidFill>
                <a:latin typeface="Arial"/>
                <a:cs typeface="Arial"/>
              </a:rPr>
              <a:t>: </a:t>
            </a:r>
            <a:r>
              <a:rPr lang="ru-RU" sz="2000" dirty="0" smtClean="0">
                <a:solidFill>
                  <a:srgbClr val="53565A"/>
                </a:solidFill>
                <a:latin typeface="Arial"/>
                <a:cs typeface="Arial"/>
              </a:rPr>
              <a:t>доступны для передачи и повторного использования </a:t>
            </a:r>
          </a:p>
          <a:p>
            <a:pPr marL="457200" lvl="1" indent="0">
              <a:buNone/>
            </a:pPr>
            <a:r>
              <a:rPr lang="ru-RU" sz="2000" b="1" dirty="0">
                <a:solidFill>
                  <a:srgbClr val="53565A"/>
                </a:solidFill>
                <a:latin typeface="Arial"/>
                <a:cs typeface="Arial"/>
              </a:rPr>
              <a:t> </a:t>
            </a:r>
            <a:r>
              <a:rPr lang="ru-RU" sz="2000" b="1" dirty="0" smtClean="0">
                <a:solidFill>
                  <a:srgbClr val="53565A"/>
                </a:solidFill>
                <a:latin typeface="Arial"/>
                <a:cs typeface="Arial"/>
              </a:rPr>
              <a:t>   </a:t>
            </a:r>
            <a:r>
              <a:rPr lang="en-GB" sz="1600" b="1" dirty="0" smtClean="0">
                <a:solidFill>
                  <a:srgbClr val="53565A"/>
                </a:solidFill>
              </a:rPr>
              <a:t>(</a:t>
            </a:r>
            <a:r>
              <a:rPr lang="ru-RU" sz="1600" b="1" dirty="0" smtClean="0">
                <a:solidFill>
                  <a:srgbClr val="53565A"/>
                </a:solidFill>
              </a:rPr>
              <a:t>Пример журнала</a:t>
            </a:r>
            <a:r>
              <a:rPr lang="en-GB" sz="1600" b="1" dirty="0" smtClean="0">
                <a:solidFill>
                  <a:srgbClr val="53565A"/>
                </a:solidFill>
              </a:rPr>
              <a:t>: </a:t>
            </a:r>
            <a:r>
              <a:rPr lang="en-GB" sz="1600" b="1" dirty="0">
                <a:solidFill>
                  <a:srgbClr val="53565A"/>
                </a:solidFill>
              </a:rPr>
              <a:t>Data in </a:t>
            </a:r>
            <a:r>
              <a:rPr lang="en-GB" sz="1600" b="1" dirty="0" smtClean="0">
                <a:solidFill>
                  <a:srgbClr val="53565A"/>
                </a:solidFill>
              </a:rPr>
              <a:t>Brief)</a:t>
            </a:r>
          </a:p>
          <a:p>
            <a:pPr marL="457200" lvl="1" indent="0">
              <a:buNone/>
            </a:pPr>
            <a:endParaRPr lang="en-US" sz="1600" b="1" dirty="0">
              <a:solidFill>
                <a:srgbClr val="53565A"/>
              </a:solidFill>
            </a:endParaRPr>
          </a:p>
          <a:p>
            <a:pPr lvl="1"/>
            <a:endParaRPr lang="en-US" sz="1600" b="1" dirty="0">
              <a:solidFill>
                <a:srgbClr val="53565A"/>
              </a:solidFill>
            </a:endParaRPr>
          </a:p>
          <a:p>
            <a:pPr lvl="1"/>
            <a:r>
              <a:rPr lang="ru-RU" sz="2000" dirty="0" smtClean="0">
                <a:solidFill>
                  <a:srgbClr val="53565A"/>
                </a:solidFill>
                <a:latin typeface="Arial"/>
                <a:cs typeface="Arial"/>
              </a:rPr>
              <a:t>Статьи, посвященные роли ПО в научных исследованиях</a:t>
            </a:r>
            <a:r>
              <a:rPr lang="en-GB" sz="2000" dirty="0" smtClean="0">
                <a:solidFill>
                  <a:srgbClr val="53565A"/>
                </a:solidFill>
                <a:latin typeface="Arial"/>
                <a:cs typeface="Arial"/>
              </a:rPr>
              <a:t> </a:t>
            </a:r>
            <a:r>
              <a:rPr lang="en-GB" sz="1600" b="1" dirty="0" smtClean="0">
                <a:solidFill>
                  <a:srgbClr val="53565A"/>
                </a:solidFill>
              </a:rPr>
              <a:t>(</a:t>
            </a:r>
            <a:r>
              <a:rPr lang="ru-RU" sz="1600" b="1" dirty="0" smtClean="0">
                <a:solidFill>
                  <a:srgbClr val="53565A"/>
                </a:solidFill>
              </a:rPr>
              <a:t>Пример журнала</a:t>
            </a:r>
            <a:r>
              <a:rPr lang="en-GB" sz="1600" b="1" dirty="0" smtClean="0">
                <a:solidFill>
                  <a:srgbClr val="53565A"/>
                </a:solidFill>
              </a:rPr>
              <a:t>: </a:t>
            </a:r>
            <a:r>
              <a:rPr lang="en-GB" sz="1600" b="1" dirty="0" err="1">
                <a:solidFill>
                  <a:srgbClr val="53565A"/>
                </a:solidFill>
              </a:rPr>
              <a:t>SoftwareX</a:t>
            </a:r>
            <a:r>
              <a:rPr lang="en-GB" sz="1600" b="1" dirty="0">
                <a:solidFill>
                  <a:srgbClr val="53565A"/>
                </a:solidFill>
              </a:rPr>
              <a:t>)</a:t>
            </a:r>
            <a:endParaRPr lang="en-US" sz="1600" b="1" dirty="0">
              <a:solidFill>
                <a:srgbClr val="53565A"/>
              </a:solidFill>
            </a:endParaRPr>
          </a:p>
          <a:p>
            <a:pPr>
              <a:buClr>
                <a:schemeClr val="tx2"/>
              </a:buClr>
              <a:buSzPct val="130000"/>
            </a:pPr>
            <a:endParaRPr lang="en-GB" sz="1600" dirty="0"/>
          </a:p>
        </p:txBody>
      </p:sp>
      <p:sp>
        <p:nvSpPr>
          <p:cNvPr id="24" name="Title 4"/>
          <p:cNvSpPr>
            <a:spLocks noGrp="1"/>
          </p:cNvSpPr>
          <p:nvPr>
            <p:ph type="title"/>
          </p:nvPr>
        </p:nvSpPr>
        <p:spPr>
          <a:xfrm>
            <a:off x="186859" y="701223"/>
            <a:ext cx="8358052" cy="211204"/>
          </a:xfrm>
        </p:spPr>
        <p:txBody>
          <a:bodyPr/>
          <a:lstStyle/>
          <a:p>
            <a:r>
              <a:rPr lang="ru-RU" dirty="0"/>
              <a:t>Планирование вашей </a:t>
            </a:r>
            <a:r>
              <a:rPr lang="ru-RU" dirty="0" smtClean="0"/>
              <a:t>статьи</a:t>
            </a:r>
            <a:br>
              <a:rPr lang="ru-RU" dirty="0" smtClean="0"/>
            </a:br>
            <a:r>
              <a:rPr lang="ru-RU" dirty="0"/>
              <a:t/>
            </a:r>
            <a:br>
              <a:rPr lang="ru-RU" dirty="0"/>
            </a:br>
            <a:r>
              <a:rPr lang="ru-RU" sz="2000" dirty="0" smtClean="0"/>
              <a:t>Новые типы манускриптов</a:t>
            </a:r>
            <a:endParaRPr lang="en-US" sz="1800" dirty="0"/>
          </a:p>
        </p:txBody>
      </p:sp>
      <p:sp>
        <p:nvSpPr>
          <p:cNvPr id="26"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13" name="TextBox 12"/>
          <p:cNvSpPr txBox="1"/>
          <p:nvPr/>
        </p:nvSpPr>
        <p:spPr>
          <a:xfrm>
            <a:off x="186859" y="5518759"/>
            <a:ext cx="8586941" cy="584775"/>
          </a:xfrm>
          <a:prstGeom prst="rect">
            <a:avLst/>
          </a:prstGeom>
          <a:solidFill>
            <a:schemeClr val="tx2">
              <a:lumMod val="20000"/>
              <a:lumOff val="80000"/>
            </a:schemeClr>
          </a:solidFill>
          <a:ln>
            <a:solidFill>
              <a:schemeClr val="tx2">
                <a:lumMod val="40000"/>
                <a:lumOff val="60000"/>
              </a:schemeClr>
            </a:solidFill>
          </a:ln>
        </p:spPr>
        <p:txBody>
          <a:bodyPr wrap="square" rtlCol="0">
            <a:spAutoFit/>
          </a:bodyPr>
          <a:lstStyle/>
          <a:p>
            <a:pPr algn="ctr"/>
            <a:r>
              <a:rPr lang="ru-RU" altLang="zh-CN" sz="1600" b="1" dirty="0" smtClean="0">
                <a:ea typeface="宋体" charset="-122"/>
                <a:cs typeface="宋体" charset="-122"/>
              </a:rPr>
              <a:t>Спросите совета о подходящем для вашей работы типе публикации у вашего руководителя или коллег</a:t>
            </a:r>
            <a:r>
              <a:rPr lang="en-US" altLang="zh-CN" sz="1600" b="1" dirty="0" smtClean="0">
                <a:ea typeface="宋体" charset="-122"/>
                <a:cs typeface="宋体" charset="-122"/>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127" y="2916271"/>
            <a:ext cx="729309" cy="72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5127" y="1294594"/>
            <a:ext cx="677404" cy="68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2394" y="4400033"/>
            <a:ext cx="722869" cy="722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05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704850"/>
            <a:ext cx="8237538" cy="419100"/>
          </a:xfrm>
        </p:spPr>
        <p:txBody>
          <a:bodyPr/>
          <a:lstStyle/>
          <a:p>
            <a:r>
              <a:rPr lang="ru-RU" altLang="en-US" smtClean="0">
                <a:latin typeface="Arial Bold" pitchFamily="34" charset="0"/>
                <a:cs typeface="Arial" pitchFamily="34" charset="0"/>
              </a:rPr>
              <a:t>Цитируемость по типу документа</a:t>
            </a:r>
            <a:endParaRPr lang="en-GB" altLang="en-US" smtClean="0">
              <a:latin typeface="Arial Bold" pitchFamily="34" charset="0"/>
              <a:cs typeface="Arial" pitchFamily="34" charset="0"/>
            </a:endParaRPr>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628775"/>
            <a:ext cx="74009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8"/>
          <p:cNvSpPr>
            <a:spLocks noChangeArrowheads="1"/>
          </p:cNvSpPr>
          <p:nvPr/>
        </p:nvSpPr>
        <p:spPr bwMode="auto">
          <a:xfrm>
            <a:off x="531813" y="1746250"/>
            <a:ext cx="8339137" cy="473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1200" b="1">
                <a:solidFill>
                  <a:schemeClr val="tx1"/>
                </a:solidFill>
                <a:latin typeface="Times New Roman" pitchFamily="18" charset="0"/>
                <a:cs typeface="Arial" pitchFamily="34" charset="0"/>
              </a:defRPr>
            </a:lvl1pPr>
            <a:lvl2pPr marL="285750" indent="-285750" defTabSz="457200" eaLnBrk="0" hangingPunct="0">
              <a:defRPr sz="1200" b="1">
                <a:solidFill>
                  <a:schemeClr val="tx1"/>
                </a:solidFill>
                <a:latin typeface="Times New Roman" pitchFamily="18" charset="0"/>
                <a:cs typeface="Arial" pitchFamily="34" charset="0"/>
              </a:defRPr>
            </a:lvl2pPr>
            <a:lvl3pPr marL="630238" indent="-180975" defTabSz="457200" eaLnBrk="0" hangingPunct="0">
              <a:defRPr sz="1200" b="1">
                <a:solidFill>
                  <a:schemeClr val="tx1"/>
                </a:solidFill>
                <a:latin typeface="Times New Roman" pitchFamily="18" charset="0"/>
                <a:cs typeface="Arial" pitchFamily="34" charset="0"/>
              </a:defRPr>
            </a:lvl3pPr>
            <a:lvl4pPr marL="1600200" indent="-228600" defTabSz="457200" eaLnBrk="0" hangingPunct="0">
              <a:defRPr sz="1200" b="1">
                <a:solidFill>
                  <a:schemeClr val="tx1"/>
                </a:solidFill>
                <a:latin typeface="Times New Roman" pitchFamily="18" charset="0"/>
                <a:cs typeface="Arial" pitchFamily="34" charset="0"/>
              </a:defRPr>
            </a:lvl4pPr>
            <a:lvl5pPr marL="2057400" indent="-228600" defTabSz="457200" eaLnBrk="0" hangingPunct="0">
              <a:defRPr sz="1200" b="1">
                <a:solidFill>
                  <a:schemeClr val="tx1"/>
                </a:solidFill>
                <a:latin typeface="Times New Roman" pitchFamily="18" charset="0"/>
                <a:cs typeface="Arial" pitchFamily="34" charset="0"/>
              </a:defRPr>
            </a:lvl5pPr>
            <a:lvl6pPr marL="2514600" indent="-228600" defTabSz="4572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4572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4572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4572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lnSpc>
                <a:spcPct val="90000"/>
              </a:lnSpc>
              <a:spcBef>
                <a:spcPct val="20000"/>
              </a:spcBef>
              <a:buClr>
                <a:srgbClr val="5D9A3C"/>
              </a:buClr>
              <a:buFont typeface="Arial" pitchFamily="34" charset="0"/>
              <a:buNone/>
            </a:pPr>
            <a:r>
              <a:rPr lang="ru-RU" altLang="zh-CN" sz="2200" b="0" dirty="0">
                <a:solidFill>
                  <a:srgbClr val="53565A"/>
                </a:solidFill>
                <a:latin typeface="Arial" pitchFamily="34" charset="0"/>
              </a:rPr>
              <a:t>Изучите возможных «кандидатов» </a:t>
            </a:r>
            <a:r>
              <a:rPr lang="ru-RU" altLang="zh-CN" sz="2200" b="0" dirty="0" smtClean="0">
                <a:solidFill>
                  <a:srgbClr val="53565A"/>
                </a:solidFill>
                <a:latin typeface="Arial" pitchFamily="34" charset="0"/>
              </a:rPr>
              <a:t>чтобы </a:t>
            </a:r>
            <a:r>
              <a:rPr lang="ru-RU" altLang="zh-CN" sz="2200" b="0" dirty="0">
                <a:solidFill>
                  <a:srgbClr val="53565A"/>
                </a:solidFill>
                <a:latin typeface="Arial" pitchFamily="34" charset="0"/>
              </a:rPr>
              <a:t>выяснить</a:t>
            </a:r>
            <a:r>
              <a:rPr lang="en-US" altLang="zh-CN" sz="2200" b="0" dirty="0">
                <a:solidFill>
                  <a:srgbClr val="53565A"/>
                </a:solidFill>
                <a:latin typeface="Arial" pitchFamily="34" charset="0"/>
              </a:rPr>
              <a:t> :</a:t>
            </a:r>
          </a:p>
          <a:p>
            <a:pPr lvl="1">
              <a:lnSpc>
                <a:spcPct val="90000"/>
              </a:lnSpc>
              <a:spcBef>
                <a:spcPct val="20000"/>
              </a:spcBef>
              <a:buClr>
                <a:srgbClr val="5D9A3C"/>
              </a:buClr>
              <a:buFont typeface="Wingdings" pitchFamily="2" charset="2"/>
              <a:buChar char="§"/>
            </a:pPr>
            <a:r>
              <a:rPr kumimoji="1" lang="ru-RU" altLang="zh-CN" sz="2200" b="0" dirty="0">
                <a:solidFill>
                  <a:srgbClr val="53565A"/>
                </a:solidFill>
                <a:latin typeface="Arial" pitchFamily="34" charset="0"/>
              </a:rPr>
              <a:t>Тематику и целевую аудиторию журнала</a:t>
            </a:r>
            <a:endParaRPr kumimoji="1" lang="en-US" altLang="zh-CN" sz="2200" b="0" dirty="0">
              <a:solidFill>
                <a:srgbClr val="53565A"/>
              </a:solidFill>
              <a:latin typeface="Arial" pitchFamily="34" charset="0"/>
            </a:endParaRPr>
          </a:p>
          <a:p>
            <a:pPr lvl="1">
              <a:lnSpc>
                <a:spcPct val="90000"/>
              </a:lnSpc>
              <a:spcBef>
                <a:spcPct val="20000"/>
              </a:spcBef>
              <a:buClr>
                <a:srgbClr val="5D9A3C"/>
              </a:buClr>
              <a:buFont typeface="Wingdings" pitchFamily="2" charset="2"/>
              <a:buChar char="§"/>
            </a:pPr>
            <a:r>
              <a:rPr kumimoji="1" lang="ru-RU" altLang="zh-CN" sz="2200" b="0" dirty="0">
                <a:solidFill>
                  <a:srgbClr val="53565A"/>
                </a:solidFill>
                <a:latin typeface="Arial" pitchFamily="34" charset="0"/>
              </a:rPr>
              <a:t>Принимаемый тип статей</a:t>
            </a:r>
            <a:endParaRPr kumimoji="1" lang="en-US" altLang="zh-CN" sz="2200" b="0" dirty="0">
              <a:solidFill>
                <a:srgbClr val="53565A"/>
              </a:solidFill>
              <a:latin typeface="Arial" pitchFamily="34" charset="0"/>
            </a:endParaRPr>
          </a:p>
          <a:p>
            <a:pPr lvl="1">
              <a:lnSpc>
                <a:spcPct val="90000"/>
              </a:lnSpc>
              <a:spcBef>
                <a:spcPct val="20000"/>
              </a:spcBef>
              <a:buClr>
                <a:srgbClr val="5D9A3C"/>
              </a:buClr>
              <a:buFont typeface="Wingdings" pitchFamily="2" charset="2"/>
              <a:buChar char="§"/>
            </a:pPr>
            <a:r>
              <a:rPr kumimoji="1" lang="ru-RU" altLang="zh-CN" sz="2200" b="0" dirty="0">
                <a:solidFill>
                  <a:srgbClr val="53565A"/>
                </a:solidFill>
                <a:latin typeface="Arial" pitchFamily="34" charset="0"/>
              </a:rPr>
              <a:t>Читаемость и рейтинг</a:t>
            </a:r>
          </a:p>
          <a:p>
            <a:pPr lvl="1">
              <a:lnSpc>
                <a:spcPct val="90000"/>
              </a:lnSpc>
              <a:spcBef>
                <a:spcPct val="20000"/>
              </a:spcBef>
              <a:buClr>
                <a:srgbClr val="5D9A3C"/>
              </a:buClr>
              <a:buFont typeface="Wingdings" pitchFamily="2" charset="2"/>
              <a:buChar char="§"/>
            </a:pPr>
            <a:r>
              <a:rPr kumimoji="1" lang="ru-RU" altLang="zh-CN" sz="2200" b="0" dirty="0">
                <a:solidFill>
                  <a:srgbClr val="53565A"/>
                </a:solidFill>
                <a:latin typeface="Arial" pitchFamily="34" charset="0"/>
              </a:rPr>
              <a:t>Текущие «горячие» темы</a:t>
            </a:r>
            <a:endParaRPr kumimoji="1" lang="en-US" altLang="zh-CN" sz="2200" b="0" dirty="0">
              <a:solidFill>
                <a:srgbClr val="53565A"/>
              </a:solidFill>
              <a:latin typeface="Arial" pitchFamily="34" charset="0"/>
            </a:endParaRPr>
          </a:p>
          <a:p>
            <a:pPr lvl="2">
              <a:lnSpc>
                <a:spcPct val="90000"/>
              </a:lnSpc>
              <a:spcBef>
                <a:spcPct val="20000"/>
              </a:spcBef>
              <a:buClr>
                <a:srgbClr val="5D9A3C"/>
              </a:buClr>
              <a:buFont typeface="Wingdings" pitchFamily="2" charset="2"/>
              <a:buChar char="§"/>
            </a:pPr>
            <a:r>
              <a:rPr kumimoji="1" lang="ru-RU" altLang="zh-CN" sz="2200" b="0" dirty="0">
                <a:solidFill>
                  <a:srgbClr val="53565A"/>
                </a:solidFill>
                <a:latin typeface="Arial" pitchFamily="34" charset="0"/>
              </a:rPr>
              <a:t>просмотрите рефераты последнего выпуска </a:t>
            </a:r>
            <a:endParaRPr kumimoji="1" lang="en-US" altLang="zh-CN" sz="2200" b="0" dirty="0">
              <a:solidFill>
                <a:srgbClr val="53565A"/>
              </a:solidFill>
              <a:latin typeface="Arial" pitchFamily="34" charset="0"/>
            </a:endParaRPr>
          </a:p>
          <a:p>
            <a:pPr lvl="1">
              <a:lnSpc>
                <a:spcPct val="90000"/>
              </a:lnSpc>
              <a:spcBef>
                <a:spcPct val="20000"/>
              </a:spcBef>
              <a:buClr>
                <a:srgbClr val="5D9A3C"/>
              </a:buClr>
              <a:buFont typeface="Wingdings" pitchFamily="2" charset="2"/>
              <a:buChar char="§"/>
            </a:pPr>
            <a:r>
              <a:rPr kumimoji="1" lang="ru-RU" altLang="zh-CN" sz="2200" b="0" dirty="0">
                <a:solidFill>
                  <a:srgbClr val="53565A"/>
                </a:solidFill>
                <a:latin typeface="Arial" pitchFamily="34" charset="0"/>
              </a:rPr>
              <a:t>Ознакомьтесь с руководством для автора (</a:t>
            </a:r>
            <a:r>
              <a:rPr kumimoji="1" lang="en-GB" altLang="zh-CN" sz="2200" b="0" dirty="0">
                <a:solidFill>
                  <a:srgbClr val="53565A"/>
                </a:solidFill>
                <a:latin typeface="Arial" pitchFamily="34" charset="0"/>
              </a:rPr>
              <a:t>Guide for Authors</a:t>
            </a:r>
            <a:r>
              <a:rPr kumimoji="1" lang="en-GB" altLang="zh-CN" sz="2200" b="0" dirty="0" smtClean="0">
                <a:solidFill>
                  <a:srgbClr val="53565A"/>
                </a:solidFill>
                <a:latin typeface="Arial" pitchFamily="34" charset="0"/>
              </a:rPr>
              <a:t>)</a:t>
            </a:r>
          </a:p>
          <a:p>
            <a:pPr lvl="1">
              <a:lnSpc>
                <a:spcPct val="90000"/>
              </a:lnSpc>
              <a:spcBef>
                <a:spcPct val="20000"/>
              </a:spcBef>
              <a:buClr>
                <a:srgbClr val="5D9A3C"/>
              </a:buClr>
              <a:buFont typeface="Wingdings" pitchFamily="2" charset="2"/>
              <a:buChar char="§"/>
            </a:pPr>
            <a:r>
              <a:rPr kumimoji="1" lang="ru-RU" altLang="zh-CN" sz="2200" b="0" dirty="0" smtClean="0">
                <a:solidFill>
                  <a:srgbClr val="53565A"/>
                </a:solidFill>
                <a:latin typeface="Arial" pitchFamily="34" charset="0"/>
              </a:rPr>
              <a:t>Скорость рассмотрения заявки и публикации. </a:t>
            </a:r>
            <a:r>
              <a:rPr lang="ru-RU" altLang="en-US" sz="2200" b="0" dirty="0">
                <a:solidFill>
                  <a:srgbClr val="53565A"/>
                </a:solidFill>
                <a:latin typeface="Arial" pitchFamily="34" charset="0"/>
              </a:rPr>
              <a:t>Для некоторых авторов, скорость прохождения процессов рассмотрения статьи, рецензирования и редактирования является определяющей в выборе журнала</a:t>
            </a:r>
            <a:endParaRPr lang="de-DE" altLang="en-US" sz="2200" b="0" dirty="0">
              <a:solidFill>
                <a:srgbClr val="53565A"/>
              </a:solidFill>
              <a:latin typeface="Arial" pitchFamily="34" charset="0"/>
            </a:endParaRPr>
          </a:p>
          <a:p>
            <a:pPr lvl="1">
              <a:lnSpc>
                <a:spcPct val="90000"/>
              </a:lnSpc>
              <a:spcBef>
                <a:spcPct val="20000"/>
              </a:spcBef>
              <a:buClr>
                <a:srgbClr val="5D9A3C"/>
              </a:buClr>
              <a:buFont typeface="Wingdings" pitchFamily="2" charset="2"/>
              <a:buChar char="§"/>
            </a:pPr>
            <a:endParaRPr kumimoji="1" lang="en-US" altLang="zh-CN" sz="2200" b="0" dirty="0">
              <a:solidFill>
                <a:srgbClr val="53565A"/>
              </a:solidFill>
              <a:latin typeface="Arial" pitchFamily="34" charset="0"/>
            </a:endParaRPr>
          </a:p>
        </p:txBody>
      </p:sp>
      <p:sp>
        <p:nvSpPr>
          <p:cNvPr id="63491" name="Title 1"/>
          <p:cNvSpPr>
            <a:spLocks noGrp="1"/>
          </p:cNvSpPr>
          <p:nvPr>
            <p:ph type="title"/>
          </p:nvPr>
        </p:nvSpPr>
        <p:spPr>
          <a:xfrm>
            <a:off x="457200" y="704850"/>
            <a:ext cx="8237538" cy="419100"/>
          </a:xfrm>
        </p:spPr>
        <p:txBody>
          <a:bodyPr/>
          <a:lstStyle/>
          <a:p>
            <a:r>
              <a:rPr lang="ru-RU" altLang="en-US" smtClean="0">
                <a:latin typeface="Arial Bold" pitchFamily="34" charset="0"/>
                <a:cs typeface="Arial Bold" pitchFamily="34" charset="0"/>
              </a:rPr>
              <a:t>Выбор журнала</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p:cNvSpPr>
            <a:spLocks noGrp="1"/>
          </p:cNvSpPr>
          <p:nvPr>
            <p:ph type="title"/>
          </p:nvPr>
        </p:nvSpPr>
        <p:spPr>
          <a:xfrm>
            <a:off x="457200" y="677863"/>
            <a:ext cx="8237538" cy="419100"/>
          </a:xfrm>
        </p:spPr>
        <p:txBody>
          <a:bodyPr/>
          <a:lstStyle/>
          <a:p>
            <a:r>
              <a:rPr lang="ru-RU" altLang="en-US" smtClean="0">
                <a:latin typeface="Arial Bold" pitchFamily="34" charset="0"/>
                <a:cs typeface="Arial" pitchFamily="34" charset="0"/>
              </a:rPr>
              <a:t>Выбор способа доступа к журналу</a:t>
            </a:r>
            <a:endParaRPr lang="en-US" altLang="en-US" smtClean="0">
              <a:latin typeface="Arial Bold" pitchFamily="34" charset="0"/>
              <a:cs typeface="Arial" pitchFamily="34" charset="0"/>
            </a:endParaRPr>
          </a:p>
        </p:txBody>
      </p:sp>
      <p:sp>
        <p:nvSpPr>
          <p:cNvPr id="64515" name="Content Placeholder 1"/>
          <p:cNvSpPr>
            <a:spLocks noGrp="1"/>
          </p:cNvSpPr>
          <p:nvPr>
            <p:ph idx="4294967295"/>
          </p:nvPr>
        </p:nvSpPr>
        <p:spPr bwMode="auto">
          <a:xfrm>
            <a:off x="368300" y="1446213"/>
            <a:ext cx="7315200" cy="2962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
            </a:pPr>
            <a:r>
              <a:rPr lang="ru-RU" altLang="en-US" sz="2400" smtClean="0">
                <a:latin typeface="Arial" pitchFamily="34" charset="0"/>
                <a:cs typeface="Arial" pitchFamily="34" charset="0"/>
              </a:rPr>
              <a:t>По подписке – публикация бесплатна</a:t>
            </a:r>
          </a:p>
          <a:p>
            <a:pPr>
              <a:buFont typeface="Wingdings" pitchFamily="2" charset="2"/>
              <a:buChar char="§"/>
            </a:pPr>
            <a:r>
              <a:rPr lang="en-GB" altLang="en-US" sz="2400" smtClean="0">
                <a:latin typeface="Arial" pitchFamily="34" charset="0"/>
                <a:cs typeface="Arial" pitchFamily="34" charset="0"/>
              </a:rPr>
              <a:t>Open Access</a:t>
            </a:r>
            <a:r>
              <a:rPr lang="ru-RU" altLang="en-US" sz="2400" smtClean="0">
                <a:latin typeface="Arial" pitchFamily="34" charset="0"/>
                <a:cs typeface="Arial" pitchFamily="34" charset="0"/>
              </a:rPr>
              <a:t> – публикация платная</a:t>
            </a:r>
            <a:endParaRPr lang="en-GB" altLang="en-US" sz="2400" smtClean="0">
              <a:latin typeface="Arial" pitchFamily="34" charset="0"/>
              <a:cs typeface="Arial" pitchFamily="34" charset="0"/>
            </a:endParaRPr>
          </a:p>
          <a:p>
            <a:pPr>
              <a:buFont typeface="Wingdings" pitchFamily="2" charset="2"/>
              <a:buChar char="§"/>
            </a:pPr>
            <a:r>
              <a:rPr lang="en-GB" altLang="en-US" sz="2400" smtClean="0">
                <a:latin typeface="Arial" pitchFamily="34" charset="0"/>
                <a:cs typeface="Arial" pitchFamily="34" charset="0"/>
              </a:rPr>
              <a:t>Hybrid journal</a:t>
            </a:r>
            <a:r>
              <a:rPr lang="ru-RU" altLang="en-US" sz="2400" smtClean="0">
                <a:latin typeface="Arial" pitchFamily="34" charset="0"/>
                <a:cs typeface="Arial" pitchFamily="34" charset="0"/>
              </a:rPr>
              <a:t> – публикация бесплатна, но за плату можно перевести статью в открытый доступ</a:t>
            </a:r>
            <a:endParaRPr lang="en-US" altLang="en-US" sz="2400" smtClean="0">
              <a:latin typeface="Arial" pitchFamily="34" charset="0"/>
              <a:cs typeface="Arial" pitchFamily="34" charset="0"/>
            </a:endParaRPr>
          </a:p>
        </p:txBody>
      </p:sp>
      <p:sp>
        <p:nvSpPr>
          <p:cNvPr id="64516" name="Content Placeholder 1"/>
          <p:cNvSpPr txBox="1">
            <a:spLocks/>
          </p:cNvSpPr>
          <p:nvPr/>
        </p:nvSpPr>
        <p:spPr bwMode="auto">
          <a:xfrm>
            <a:off x="495300" y="3862388"/>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1200" b="1">
                <a:solidFill>
                  <a:schemeClr val="tx1"/>
                </a:solidFill>
                <a:latin typeface="Times New Roman" pitchFamily="18" charset="0"/>
                <a:cs typeface="Arial" pitchFamily="34" charset="0"/>
              </a:defRPr>
            </a:lvl1pPr>
            <a:lvl2pPr marL="742950" indent="-285750" defTabSz="457200" eaLnBrk="0" hangingPunct="0">
              <a:defRPr sz="1200" b="1">
                <a:solidFill>
                  <a:schemeClr val="tx1"/>
                </a:solidFill>
                <a:latin typeface="Times New Roman" pitchFamily="18" charset="0"/>
                <a:cs typeface="Arial" pitchFamily="34" charset="0"/>
              </a:defRPr>
            </a:lvl2pPr>
            <a:lvl3pPr marL="1143000" indent="-228600" defTabSz="457200" eaLnBrk="0" hangingPunct="0">
              <a:defRPr sz="1200" b="1">
                <a:solidFill>
                  <a:schemeClr val="tx1"/>
                </a:solidFill>
                <a:latin typeface="Times New Roman" pitchFamily="18" charset="0"/>
                <a:cs typeface="Arial" pitchFamily="34" charset="0"/>
              </a:defRPr>
            </a:lvl3pPr>
            <a:lvl4pPr marL="1600200" indent="-228600" defTabSz="457200" eaLnBrk="0" hangingPunct="0">
              <a:defRPr sz="1200" b="1">
                <a:solidFill>
                  <a:schemeClr val="tx1"/>
                </a:solidFill>
                <a:latin typeface="Times New Roman" pitchFamily="18" charset="0"/>
                <a:cs typeface="Arial" pitchFamily="34" charset="0"/>
              </a:defRPr>
            </a:lvl4pPr>
            <a:lvl5pPr marL="2057400" indent="-228600" defTabSz="457200" eaLnBrk="0" hangingPunct="0">
              <a:defRPr sz="1200" b="1">
                <a:solidFill>
                  <a:schemeClr val="tx1"/>
                </a:solidFill>
                <a:latin typeface="Times New Roman" pitchFamily="18" charset="0"/>
                <a:cs typeface="Arial" pitchFamily="34" charset="0"/>
              </a:defRPr>
            </a:lvl5pPr>
            <a:lvl6pPr marL="2514600" indent="-228600" defTabSz="4572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4572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4572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4572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spcBef>
                <a:spcPct val="20000"/>
              </a:spcBef>
              <a:buClr>
                <a:srgbClr val="5D9A3C"/>
              </a:buClr>
              <a:buSzPct val="70000"/>
              <a:buFont typeface="Arial" pitchFamily="34" charset="0"/>
              <a:buNone/>
            </a:pPr>
            <a:r>
              <a:rPr lang="ru-RU" altLang="en-US" sz="2200">
                <a:solidFill>
                  <a:srgbClr val="53565A"/>
                </a:solidFill>
                <a:latin typeface="Arial" pitchFamily="34" charset="0"/>
              </a:rPr>
              <a:t>Возможные варианты доплаты – подготовка изображений, научное редактирование на английском языке</a:t>
            </a:r>
            <a:endParaRPr lang="en-US" altLang="en-US" sz="2200">
              <a:solidFill>
                <a:srgbClr val="53565A"/>
              </a:solidFill>
              <a:latin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Название 1"/>
          <p:cNvSpPr>
            <a:spLocks noGrp="1"/>
          </p:cNvSpPr>
          <p:nvPr>
            <p:ph type="title"/>
          </p:nvPr>
        </p:nvSpPr>
        <p:spPr>
          <a:xfrm>
            <a:off x="374650" y="677863"/>
            <a:ext cx="8239125" cy="419100"/>
          </a:xfrm>
        </p:spPr>
        <p:txBody>
          <a:bodyPr/>
          <a:lstStyle/>
          <a:p>
            <a:r>
              <a:rPr lang="ru-RU" altLang="zh-CN" smtClean="0">
                <a:latin typeface="Calibri" pitchFamily="34" charset="0"/>
                <a:ea typeface="SimHei" pitchFamily="49" charset="-122"/>
                <a:cs typeface="Arial" pitchFamily="34" charset="0"/>
              </a:rPr>
              <a:t>Зачем публиковаться в научном журнале</a:t>
            </a:r>
            <a:r>
              <a:rPr lang="en-US" altLang="zh-CN" smtClean="0">
                <a:latin typeface="Calibri" pitchFamily="34" charset="0"/>
                <a:ea typeface="SimSun" pitchFamily="2" charset="-122"/>
                <a:cs typeface="Arial" pitchFamily="34" charset="0"/>
              </a:rPr>
              <a:t>?</a:t>
            </a:r>
            <a:endParaRPr lang="ru-RU" altLang="en-US" smtClean="0">
              <a:latin typeface="Arial Bold" pitchFamily="34" charset="0"/>
              <a:cs typeface="Arial" pitchFamily="34" charset="0"/>
            </a:endParaRPr>
          </a:p>
        </p:txBody>
      </p:sp>
      <p:grpSp>
        <p:nvGrpSpPr>
          <p:cNvPr id="2" name="Group 23"/>
          <p:cNvGrpSpPr>
            <a:grpSpLocks/>
          </p:cNvGrpSpPr>
          <p:nvPr/>
        </p:nvGrpSpPr>
        <p:grpSpPr bwMode="auto">
          <a:xfrm>
            <a:off x="250825" y="1692275"/>
            <a:ext cx="8534400" cy="830263"/>
            <a:chOff x="144" y="980"/>
            <a:chExt cx="5376" cy="523"/>
          </a:xfrm>
        </p:grpSpPr>
        <p:sp>
          <p:nvSpPr>
            <p:cNvPr id="21" name="Text Box 4"/>
            <p:cNvSpPr txBox="1">
              <a:spLocks noChangeArrowheads="1"/>
            </p:cNvSpPr>
            <p:nvPr/>
          </p:nvSpPr>
          <p:spPr bwMode="auto">
            <a:xfrm>
              <a:off x="144" y="1070"/>
              <a:ext cx="2208" cy="2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defRPr/>
              </a:pPr>
              <a:r>
                <a:rPr lang="ru-RU" sz="1600" dirty="0">
                  <a:solidFill>
                    <a:srgbClr val="006699"/>
                  </a:solidFill>
                  <a:cs typeface="Arial" pitchFamily="34" charset="0"/>
                </a:rPr>
                <a:t>Регистрация</a:t>
              </a:r>
              <a:endParaRPr lang="en-GB" sz="1600" dirty="0">
                <a:solidFill>
                  <a:srgbClr val="006699"/>
                </a:solidFill>
                <a:cs typeface="Arial" pitchFamily="34" charset="0"/>
              </a:endParaRPr>
            </a:p>
          </p:txBody>
        </p:sp>
        <p:sp>
          <p:nvSpPr>
            <p:cNvPr id="22" name="Text Box 15"/>
            <p:cNvSpPr txBox="1">
              <a:spLocks noChangeArrowheads="1"/>
            </p:cNvSpPr>
            <p:nvPr/>
          </p:nvSpPr>
          <p:spPr bwMode="auto">
            <a:xfrm>
              <a:off x="3312" y="980"/>
              <a:ext cx="2208" cy="52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ru-RU" sz="1600" dirty="0">
                  <a:solidFill>
                    <a:srgbClr val="006699"/>
                  </a:solidFill>
                  <a:cs typeface="Arial" pitchFamily="34" charset="0"/>
                </a:rPr>
                <a:t>Временная отметка, о первом авторе, зарегистрировавшим  научные результаты</a:t>
              </a:r>
              <a:endParaRPr lang="en-GB" sz="1600" dirty="0">
                <a:solidFill>
                  <a:srgbClr val="006699"/>
                </a:solidFill>
                <a:cs typeface="Arial" pitchFamily="34" charset="0"/>
              </a:endParaRPr>
            </a:p>
          </p:txBody>
        </p:sp>
      </p:grpSp>
      <p:grpSp>
        <p:nvGrpSpPr>
          <p:cNvPr id="3" name="Group 24"/>
          <p:cNvGrpSpPr>
            <a:grpSpLocks/>
          </p:cNvGrpSpPr>
          <p:nvPr/>
        </p:nvGrpSpPr>
        <p:grpSpPr bwMode="auto">
          <a:xfrm>
            <a:off x="250825" y="2981325"/>
            <a:ext cx="8534400" cy="830263"/>
            <a:chOff x="144" y="1844"/>
            <a:chExt cx="5376" cy="523"/>
          </a:xfrm>
        </p:grpSpPr>
        <p:sp>
          <p:nvSpPr>
            <p:cNvPr id="24" name="Text Box 6"/>
            <p:cNvSpPr txBox="1">
              <a:spLocks noChangeArrowheads="1"/>
            </p:cNvSpPr>
            <p:nvPr/>
          </p:nvSpPr>
          <p:spPr bwMode="auto">
            <a:xfrm>
              <a:off x="144" y="1934"/>
              <a:ext cx="2208" cy="2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defRPr/>
              </a:pPr>
              <a:r>
                <a:rPr lang="ru-RU" sz="1600" dirty="0">
                  <a:solidFill>
                    <a:srgbClr val="006699"/>
                  </a:solidFill>
                  <a:cs typeface="Arial" pitchFamily="34" charset="0"/>
                </a:rPr>
                <a:t>Сертификация</a:t>
              </a:r>
              <a:endParaRPr lang="en-GB" sz="1600" dirty="0">
                <a:solidFill>
                  <a:srgbClr val="006699"/>
                </a:solidFill>
                <a:cs typeface="Arial" pitchFamily="34" charset="0"/>
              </a:endParaRPr>
            </a:p>
          </p:txBody>
        </p:sp>
        <p:sp>
          <p:nvSpPr>
            <p:cNvPr id="25" name="Text Box 16"/>
            <p:cNvSpPr txBox="1">
              <a:spLocks noChangeArrowheads="1"/>
            </p:cNvSpPr>
            <p:nvPr/>
          </p:nvSpPr>
          <p:spPr bwMode="auto">
            <a:xfrm>
              <a:off x="3312" y="1844"/>
              <a:ext cx="2208" cy="52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ru-RU" sz="1600" dirty="0">
                  <a:solidFill>
                    <a:srgbClr val="006699"/>
                  </a:solidFill>
                  <a:cs typeface="Arial" pitchFamily="34" charset="0"/>
                </a:rPr>
                <a:t>Рецензирование для обеспечения целостности и достоверности исследования</a:t>
              </a:r>
              <a:endParaRPr lang="en-GB" sz="1600" dirty="0">
                <a:solidFill>
                  <a:srgbClr val="006699"/>
                </a:solidFill>
                <a:cs typeface="Arial" pitchFamily="34" charset="0"/>
              </a:endParaRPr>
            </a:p>
          </p:txBody>
        </p:sp>
      </p:grpSp>
      <p:grpSp>
        <p:nvGrpSpPr>
          <p:cNvPr id="4" name="Group 25"/>
          <p:cNvGrpSpPr>
            <a:grpSpLocks/>
          </p:cNvGrpSpPr>
          <p:nvPr/>
        </p:nvGrpSpPr>
        <p:grpSpPr bwMode="auto">
          <a:xfrm>
            <a:off x="250825" y="4246563"/>
            <a:ext cx="8534400" cy="871537"/>
            <a:chOff x="144" y="2716"/>
            <a:chExt cx="5376" cy="368"/>
          </a:xfrm>
        </p:grpSpPr>
        <p:sp>
          <p:nvSpPr>
            <p:cNvPr id="27" name="Text Box 9"/>
            <p:cNvSpPr txBox="1">
              <a:spLocks noChangeArrowheads="1"/>
            </p:cNvSpPr>
            <p:nvPr/>
          </p:nvSpPr>
          <p:spPr bwMode="auto">
            <a:xfrm>
              <a:off x="144" y="2798"/>
              <a:ext cx="2208" cy="2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defRPr/>
              </a:pPr>
              <a:r>
                <a:rPr lang="ru-RU" sz="1600" dirty="0">
                  <a:solidFill>
                    <a:srgbClr val="006699"/>
                  </a:solidFill>
                  <a:cs typeface="Arial" pitchFamily="34" charset="0"/>
                </a:rPr>
                <a:t>Распространение</a:t>
              </a:r>
              <a:endParaRPr lang="en-GB" sz="1600" dirty="0">
                <a:solidFill>
                  <a:srgbClr val="006699"/>
                </a:solidFill>
                <a:cs typeface="Arial" pitchFamily="34" charset="0"/>
              </a:endParaRPr>
            </a:p>
          </p:txBody>
        </p:sp>
        <p:sp>
          <p:nvSpPr>
            <p:cNvPr id="28" name="Text Box 19"/>
            <p:cNvSpPr txBox="1">
              <a:spLocks noChangeArrowheads="1"/>
            </p:cNvSpPr>
            <p:nvPr/>
          </p:nvSpPr>
          <p:spPr bwMode="auto">
            <a:xfrm>
              <a:off x="3312" y="2716"/>
              <a:ext cx="2208" cy="36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ru-RU" sz="1600" dirty="0">
                  <a:solidFill>
                    <a:srgbClr val="006699"/>
                  </a:solidFill>
                  <a:cs typeface="Arial" pitchFamily="34" charset="0"/>
                </a:rPr>
                <a:t>Обеспечение возможности  поделиться научными открытиями</a:t>
              </a:r>
              <a:endParaRPr lang="en-GB" sz="1600" dirty="0">
                <a:solidFill>
                  <a:srgbClr val="006699"/>
                </a:solidFill>
                <a:cs typeface="Arial" pitchFamily="34" charset="0"/>
              </a:endParaRPr>
            </a:p>
          </p:txBody>
        </p:sp>
      </p:grpSp>
      <p:grpSp>
        <p:nvGrpSpPr>
          <p:cNvPr id="5" name="Group 26"/>
          <p:cNvGrpSpPr>
            <a:grpSpLocks/>
          </p:cNvGrpSpPr>
          <p:nvPr/>
        </p:nvGrpSpPr>
        <p:grpSpPr bwMode="auto">
          <a:xfrm>
            <a:off x="234950" y="5338763"/>
            <a:ext cx="8534400" cy="803275"/>
            <a:chOff x="144" y="3574"/>
            <a:chExt cx="5376" cy="368"/>
          </a:xfrm>
        </p:grpSpPr>
        <p:sp>
          <p:nvSpPr>
            <p:cNvPr id="30" name="Text Box 12"/>
            <p:cNvSpPr txBox="1">
              <a:spLocks noChangeArrowheads="1"/>
            </p:cNvSpPr>
            <p:nvPr/>
          </p:nvSpPr>
          <p:spPr bwMode="auto">
            <a:xfrm>
              <a:off x="144" y="3662"/>
              <a:ext cx="2208" cy="2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defRPr/>
              </a:pPr>
              <a:r>
                <a:rPr lang="ru-RU" sz="1600" dirty="0">
                  <a:solidFill>
                    <a:srgbClr val="006699"/>
                  </a:solidFill>
                  <a:cs typeface="Arial" pitchFamily="34" charset="0"/>
                </a:rPr>
                <a:t>Сохранение</a:t>
              </a:r>
              <a:endParaRPr lang="en-GB" sz="1600" dirty="0">
                <a:solidFill>
                  <a:srgbClr val="006699"/>
                </a:solidFill>
                <a:cs typeface="Arial" pitchFamily="34" charset="0"/>
              </a:endParaRPr>
            </a:p>
          </p:txBody>
        </p:sp>
        <p:sp>
          <p:nvSpPr>
            <p:cNvPr id="31" name="Text Box 20"/>
            <p:cNvSpPr txBox="1">
              <a:spLocks noChangeArrowheads="1"/>
            </p:cNvSpPr>
            <p:nvPr/>
          </p:nvSpPr>
          <p:spPr bwMode="auto">
            <a:xfrm>
              <a:off x="3312" y="3574"/>
              <a:ext cx="2208" cy="36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ru-RU" sz="1600" dirty="0">
                  <a:solidFill>
                    <a:srgbClr val="006699"/>
                  </a:solidFill>
                  <a:cs typeface="Arial" pitchFamily="34" charset="0"/>
                </a:rPr>
                <a:t>Документирование научного прогресса для будущих поколений</a:t>
              </a:r>
              <a:endParaRPr lang="en-GB" sz="1600" dirty="0">
                <a:solidFill>
                  <a:srgbClr val="006699"/>
                </a:solidFill>
                <a:cs typeface="Arial"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8"/>
          <p:cNvSpPr>
            <a:spLocks noGrp="1"/>
          </p:cNvSpPr>
          <p:nvPr>
            <p:ph type="title"/>
          </p:nvPr>
        </p:nvSpPr>
        <p:spPr>
          <a:xfrm>
            <a:off x="457200" y="704850"/>
            <a:ext cx="8237538" cy="419100"/>
          </a:xfrm>
        </p:spPr>
        <p:txBody>
          <a:bodyPr/>
          <a:lstStyle/>
          <a:p>
            <a:r>
              <a:rPr lang="ru-RU" altLang="zh-CN" smtClean="0">
                <a:latin typeface="Arial Bold" pitchFamily="34" charset="0"/>
                <a:ea typeface="SimHei" pitchFamily="49" charset="-122"/>
                <a:cs typeface="Arial" pitchFamily="34" charset="0"/>
              </a:rPr>
              <a:t>Выбор журнала</a:t>
            </a:r>
            <a:endParaRPr lang="ru-RU" altLang="en-US" smtClean="0">
              <a:latin typeface="Arial Bold" pitchFamily="34" charset="0"/>
              <a:ea typeface="SimHei" pitchFamily="49" charset="-122"/>
              <a:cs typeface="Arial" pitchFamily="34" charset="0"/>
            </a:endParaRPr>
          </a:p>
        </p:txBody>
      </p:sp>
      <p:sp>
        <p:nvSpPr>
          <p:cNvPr id="66563" name="Content Placeholder 9"/>
          <p:cNvSpPr>
            <a:spLocks noGrp="1"/>
          </p:cNvSpPr>
          <p:nvPr>
            <p:ph idx="4294967295"/>
          </p:nvPr>
        </p:nvSpPr>
        <p:spPr bwMode="auto">
          <a:xfrm>
            <a:off x="503238" y="1354138"/>
            <a:ext cx="8640762"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buClr>
                <a:srgbClr val="5D9A3C"/>
              </a:buClr>
              <a:buFont typeface="Wingdings" pitchFamily="2" charset="2"/>
              <a:buChar char="§"/>
            </a:pPr>
            <a:r>
              <a:rPr lang="ru-RU" altLang="zh-CN" sz="2200" smtClean="0">
                <a:latin typeface="Arial" pitchFamily="34" charset="0"/>
                <a:cs typeface="Arial" pitchFamily="34" charset="0"/>
              </a:rPr>
              <a:t>Попросите помощи у вашего руководителя или коллег</a:t>
            </a:r>
            <a:endParaRPr lang="en-US" altLang="zh-CN" sz="2200" smtClean="0">
              <a:latin typeface="Arial" pitchFamily="34" charset="0"/>
              <a:cs typeface="Arial" pitchFamily="34" charset="0"/>
            </a:endParaRPr>
          </a:p>
          <a:p>
            <a:pPr lvl="1">
              <a:lnSpc>
                <a:spcPct val="90000"/>
              </a:lnSpc>
              <a:buClr>
                <a:srgbClr val="5D9A3C"/>
              </a:buClr>
              <a:buFont typeface="Wingdings" pitchFamily="2" charset="2"/>
              <a:buChar char="§"/>
            </a:pPr>
            <a:r>
              <a:rPr lang="ru-RU" altLang="zh-CN" sz="2200" smtClean="0">
                <a:latin typeface="Arial" pitchFamily="34" charset="0"/>
              </a:rPr>
              <a:t>Обычно, руководитель является также и соавтором и разделяет ответственность за вашу работу</a:t>
            </a:r>
          </a:p>
          <a:p>
            <a:pPr>
              <a:lnSpc>
                <a:spcPct val="90000"/>
              </a:lnSpc>
              <a:buClr>
                <a:srgbClr val="5D9A3C"/>
              </a:buClr>
              <a:buFont typeface="Wingdings" pitchFamily="2" charset="2"/>
              <a:buChar char="§"/>
            </a:pPr>
            <a:r>
              <a:rPr lang="ru-RU" altLang="zh-CN" sz="2200" smtClean="0">
                <a:latin typeface="Arial" pitchFamily="34" charset="0"/>
                <a:cs typeface="Arial" pitchFamily="34" charset="0"/>
              </a:rPr>
              <a:t>Проведите поиск по базам данных научной информации</a:t>
            </a:r>
            <a:endParaRPr lang="en-US" altLang="zh-CN" sz="2200" smtClean="0">
              <a:latin typeface="Arial" pitchFamily="34" charset="0"/>
              <a:cs typeface="Arial" pitchFamily="34" charset="0"/>
            </a:endParaRPr>
          </a:p>
          <a:p>
            <a:pPr lvl="1">
              <a:lnSpc>
                <a:spcPct val="90000"/>
              </a:lnSpc>
              <a:buClr>
                <a:srgbClr val="5D9A3C"/>
              </a:buClr>
              <a:buFont typeface="Wingdings" pitchFamily="2" charset="2"/>
              <a:buChar char="§"/>
            </a:pPr>
            <a:r>
              <a:rPr lang="en-GB" altLang="zh-CN" sz="2200" smtClean="0">
                <a:latin typeface="Arial" pitchFamily="34" charset="0"/>
              </a:rPr>
              <a:t> ScienceDirect, Scopus</a:t>
            </a:r>
            <a:r>
              <a:rPr lang="en-US" altLang="zh-CN" sz="2200" smtClean="0">
                <a:latin typeface="Arial" pitchFamily="34" charset="0"/>
              </a:rPr>
              <a:t>.</a:t>
            </a:r>
            <a:endParaRPr lang="ru-RU" altLang="zh-CN" sz="2200" smtClean="0">
              <a:latin typeface="Arial" pitchFamily="34" charset="0"/>
            </a:endParaRPr>
          </a:p>
          <a:p>
            <a:pPr>
              <a:lnSpc>
                <a:spcPct val="90000"/>
              </a:lnSpc>
              <a:buClr>
                <a:srgbClr val="5D9A3C"/>
              </a:buClr>
              <a:buFont typeface="Wingdings" pitchFamily="2" charset="2"/>
              <a:buChar char="§"/>
            </a:pPr>
            <a:r>
              <a:rPr lang="en-US" altLang="zh-CN" sz="2200" smtClean="0">
                <a:latin typeface="Arial" pitchFamily="34" charset="0"/>
                <a:cs typeface="Arial" pitchFamily="34" charset="0"/>
              </a:rPr>
              <a:t> </a:t>
            </a:r>
            <a:r>
              <a:rPr lang="ru-RU" altLang="zh-CN" sz="2200" smtClean="0">
                <a:latin typeface="Arial" pitchFamily="34" charset="0"/>
                <a:cs typeface="Arial" pitchFamily="34" charset="0"/>
              </a:rPr>
              <a:t>НЕЛЬЗЯ подавать работу в несколько журналов одновременно</a:t>
            </a:r>
            <a:endParaRPr lang="en-GB" altLang="zh-CN" sz="2200" smtClean="0">
              <a:latin typeface="Arial" pitchFamily="34" charset="0"/>
              <a:cs typeface="Arial" pitchFamily="34" charset="0"/>
            </a:endParaRPr>
          </a:p>
          <a:p>
            <a:pPr>
              <a:lnSpc>
                <a:spcPct val="90000"/>
              </a:lnSpc>
              <a:buClr>
                <a:srgbClr val="5D9A3C"/>
              </a:buClr>
              <a:buFont typeface="Wingdings" pitchFamily="2" charset="2"/>
              <a:buChar char="§"/>
            </a:pPr>
            <a:r>
              <a:rPr lang="ru-RU" altLang="zh-CN" sz="2200" smtClean="0">
                <a:latin typeface="Arial" pitchFamily="34" charset="0"/>
                <a:cs typeface="Arial" pitchFamily="34" charset="0"/>
              </a:rPr>
              <a:t>Работы, перечисленные</a:t>
            </a:r>
            <a:r>
              <a:rPr lang="en-GB" altLang="zh-CN" sz="2200" smtClean="0">
                <a:latin typeface="Arial" pitchFamily="34" charset="0"/>
                <a:cs typeface="Arial" pitchFamily="34" charset="0"/>
              </a:rPr>
              <a:t> </a:t>
            </a:r>
            <a:r>
              <a:rPr lang="ru-RU" altLang="zh-CN" sz="2200" smtClean="0">
                <a:latin typeface="Arial" pitchFamily="34" charset="0"/>
                <a:cs typeface="Arial" pitchFamily="34" charset="0"/>
              </a:rPr>
              <a:t>в вашей библиографии,</a:t>
            </a:r>
            <a:r>
              <a:rPr lang="en-GB" altLang="zh-CN" sz="2200" smtClean="0">
                <a:latin typeface="Arial" pitchFamily="34" charset="0"/>
                <a:cs typeface="Arial" pitchFamily="34" charset="0"/>
              </a:rPr>
              <a:t> </a:t>
            </a:r>
            <a:r>
              <a:rPr lang="ru-RU" altLang="zh-CN" sz="2200" smtClean="0">
                <a:latin typeface="Arial" pitchFamily="34" charset="0"/>
                <a:cs typeface="Arial" pitchFamily="34" charset="0"/>
              </a:rPr>
              <a:t>сориентируют вас в выборе журнала.</a:t>
            </a:r>
          </a:p>
          <a:p>
            <a:pPr>
              <a:lnSpc>
                <a:spcPct val="90000"/>
              </a:lnSpc>
              <a:buClr>
                <a:srgbClr val="5D9A3C"/>
              </a:buClr>
            </a:pPr>
            <a:endParaRPr lang="en-US" altLang="zh-CN" sz="2200" smtClean="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357188" y="1450975"/>
            <a:ext cx="6951662" cy="5407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spcBef>
                <a:spcPct val="20000"/>
              </a:spcBef>
              <a:buClr>
                <a:srgbClr val="036635"/>
              </a:buClr>
              <a:buSzPct val="140000"/>
              <a:buFont typeface="Arial" pitchFamily="34" charset="0"/>
              <a:buChar char="•"/>
            </a:pPr>
            <a:r>
              <a:rPr lang="ru-RU" altLang="en-US" sz="1800" b="0">
                <a:solidFill>
                  <a:srgbClr val="292B2D"/>
                </a:solidFill>
                <a:latin typeface="Arial" pitchFamily="34" charset="0"/>
                <a:ea typeface="MS PGothic" pitchFamily="34" charset="-128"/>
              </a:rPr>
              <a:t>Содержит более </a:t>
            </a:r>
            <a:r>
              <a:rPr lang="en-GB" altLang="en-US" sz="1800">
                <a:solidFill>
                  <a:srgbClr val="292B2D"/>
                </a:solidFill>
                <a:latin typeface="Arial" pitchFamily="34" charset="0"/>
                <a:ea typeface="MS PGothic" pitchFamily="34" charset="-128"/>
              </a:rPr>
              <a:t>25</a:t>
            </a:r>
            <a:r>
              <a:rPr lang="ru-RU" altLang="en-US" sz="1800">
                <a:solidFill>
                  <a:srgbClr val="292B2D"/>
                </a:solidFill>
                <a:latin typeface="Arial" pitchFamily="34" charset="0"/>
                <a:ea typeface="MS PGothic" pitchFamily="34" charset="-128"/>
              </a:rPr>
              <a:t>00</a:t>
            </a:r>
            <a:r>
              <a:rPr lang="en-GB" altLang="en-US" sz="1800">
                <a:solidFill>
                  <a:srgbClr val="292B2D"/>
                </a:solidFill>
                <a:latin typeface="Arial" pitchFamily="34" charset="0"/>
                <a:ea typeface="MS PGothic" pitchFamily="34" charset="-128"/>
              </a:rPr>
              <a:t> </a:t>
            </a:r>
            <a:r>
              <a:rPr lang="ru-RU" altLang="en-US" sz="1800" b="0">
                <a:solidFill>
                  <a:srgbClr val="292B2D"/>
                </a:solidFill>
                <a:latin typeface="Arial" pitchFamily="34" charset="0"/>
                <a:ea typeface="MS PGothic" pitchFamily="34" charset="-128"/>
              </a:rPr>
              <a:t>полнотекстовых электронных</a:t>
            </a:r>
            <a:r>
              <a:rPr lang="en-GB" altLang="en-US" sz="1800" b="0">
                <a:solidFill>
                  <a:srgbClr val="292B2D"/>
                </a:solidFill>
                <a:latin typeface="Arial" pitchFamily="34" charset="0"/>
                <a:ea typeface="MS PGothic" pitchFamily="34" charset="-128"/>
              </a:rPr>
              <a:t> </a:t>
            </a:r>
            <a:r>
              <a:rPr lang="ru-RU" altLang="en-US" sz="1800" b="0">
                <a:solidFill>
                  <a:srgbClr val="292B2D"/>
                </a:solidFill>
                <a:latin typeface="Arial" pitchFamily="34" charset="0"/>
                <a:ea typeface="MS PGothic" pitchFamily="34" charset="-128"/>
              </a:rPr>
              <a:t>журналов - 25% издаваемых статей</a:t>
            </a:r>
          </a:p>
          <a:p>
            <a:pPr>
              <a:spcBef>
                <a:spcPct val="20000"/>
              </a:spcBef>
              <a:buClr>
                <a:srgbClr val="036635"/>
              </a:buClr>
              <a:buSzPct val="140000"/>
              <a:buFont typeface="Arial" pitchFamily="34" charset="0"/>
              <a:buChar char="•"/>
            </a:pPr>
            <a:r>
              <a:rPr lang="ru-RU" altLang="en-US" sz="1800" b="0">
                <a:solidFill>
                  <a:srgbClr val="292B2D"/>
                </a:solidFill>
                <a:latin typeface="Arial" pitchFamily="34" charset="0"/>
                <a:ea typeface="MS PGothic" pitchFamily="34" charset="-128"/>
              </a:rPr>
              <a:t>В открытом доступе </a:t>
            </a:r>
            <a:r>
              <a:rPr lang="ru-RU" altLang="en-US" sz="1800">
                <a:solidFill>
                  <a:srgbClr val="292B2D"/>
                </a:solidFill>
                <a:latin typeface="Arial" pitchFamily="34" charset="0"/>
                <a:ea typeface="MS PGothic" pitchFamily="34" charset="-128"/>
              </a:rPr>
              <a:t>более </a:t>
            </a:r>
            <a:r>
              <a:rPr lang="en-GB" altLang="en-US" sz="1800">
                <a:solidFill>
                  <a:srgbClr val="292B2D"/>
                </a:solidFill>
                <a:latin typeface="Arial" pitchFamily="34" charset="0"/>
                <a:ea typeface="MS PGothic" pitchFamily="34" charset="-128"/>
              </a:rPr>
              <a:t>380</a:t>
            </a:r>
            <a:r>
              <a:rPr lang="ru-RU" altLang="en-US" sz="1800">
                <a:solidFill>
                  <a:srgbClr val="292B2D"/>
                </a:solidFill>
                <a:latin typeface="Arial" pitchFamily="34" charset="0"/>
                <a:ea typeface="MS PGothic" pitchFamily="34" charset="-128"/>
              </a:rPr>
              <a:t> </a:t>
            </a:r>
            <a:r>
              <a:rPr lang="ru-RU" altLang="en-US" sz="1800" b="0">
                <a:solidFill>
                  <a:srgbClr val="292B2D"/>
                </a:solidFill>
                <a:latin typeface="Arial" pitchFamily="34" charset="0"/>
                <a:ea typeface="MS PGothic" pitchFamily="34" charset="-128"/>
              </a:rPr>
              <a:t>журналов, в том числе и 14 журналов издательства </a:t>
            </a:r>
            <a:r>
              <a:rPr lang="en-GB" altLang="en-US" sz="1800" b="0">
                <a:solidFill>
                  <a:srgbClr val="292B2D"/>
                </a:solidFill>
                <a:latin typeface="Arial" pitchFamily="34" charset="0"/>
                <a:ea typeface="MS PGothic" pitchFamily="34" charset="-128"/>
              </a:rPr>
              <a:t>Cell</a:t>
            </a:r>
            <a:r>
              <a:rPr lang="ru-RU" altLang="en-US" sz="1800" b="0">
                <a:solidFill>
                  <a:srgbClr val="292B2D"/>
                </a:solidFill>
                <a:latin typeface="Arial" pitchFamily="34" charset="0"/>
                <a:ea typeface="MS PGothic" pitchFamily="34" charset="-128"/>
              </a:rPr>
              <a:t> </a:t>
            </a:r>
            <a:r>
              <a:rPr lang="en-GB" altLang="en-US" sz="1800" b="0">
                <a:solidFill>
                  <a:srgbClr val="292B2D"/>
                </a:solidFill>
                <a:latin typeface="Arial" pitchFamily="34" charset="0"/>
                <a:ea typeface="MS PGothic" pitchFamily="34" charset="-128"/>
              </a:rPr>
              <a:t>Press</a:t>
            </a:r>
            <a:r>
              <a:rPr lang="ru-RU" altLang="en-US" sz="1800" b="0">
                <a:solidFill>
                  <a:srgbClr val="292B2D"/>
                </a:solidFill>
                <a:latin typeface="Arial" pitchFamily="34" charset="0"/>
                <a:ea typeface="MS PGothic" pitchFamily="34" charset="-128"/>
              </a:rPr>
              <a:t> (с 1995 года), рефераты всех статей</a:t>
            </a:r>
            <a:r>
              <a:rPr lang="en-GB" altLang="en-US" sz="1800" b="0">
                <a:solidFill>
                  <a:srgbClr val="292B2D"/>
                </a:solidFill>
                <a:latin typeface="Arial" pitchFamily="34" charset="0"/>
                <a:ea typeface="MS PGothic" pitchFamily="34" charset="-128"/>
              </a:rPr>
              <a:t> </a:t>
            </a:r>
            <a:endParaRPr lang="en-US" altLang="en-US" sz="1800" b="0">
              <a:solidFill>
                <a:srgbClr val="292B2D"/>
              </a:solidFill>
              <a:latin typeface="Arial" pitchFamily="34" charset="0"/>
              <a:ea typeface="MS PGothic" pitchFamily="34" charset="-128"/>
            </a:endParaRPr>
          </a:p>
          <a:p>
            <a:pPr>
              <a:spcBef>
                <a:spcPct val="20000"/>
              </a:spcBef>
              <a:buClr>
                <a:srgbClr val="036635"/>
              </a:buClr>
              <a:buSzPct val="140000"/>
              <a:buFont typeface="Arial" pitchFamily="34" charset="0"/>
              <a:buChar char="•"/>
            </a:pPr>
            <a:r>
              <a:rPr lang="ru-RU" altLang="en-US" sz="1800" b="0">
                <a:solidFill>
                  <a:srgbClr val="292B2D"/>
                </a:solidFill>
                <a:latin typeface="Arial" pitchFamily="34" charset="0"/>
                <a:ea typeface="MS PGothic" pitchFamily="34" charset="-128"/>
              </a:rPr>
              <a:t>Более </a:t>
            </a:r>
            <a:r>
              <a:rPr lang="ru-RU" altLang="en-US" sz="1800">
                <a:solidFill>
                  <a:srgbClr val="292B2D"/>
                </a:solidFill>
                <a:latin typeface="Arial" pitchFamily="34" charset="0"/>
                <a:ea typeface="MS PGothic" pitchFamily="34" charset="-128"/>
              </a:rPr>
              <a:t>1</a:t>
            </a:r>
            <a:r>
              <a:rPr lang="en-GB" altLang="en-US" sz="1800">
                <a:solidFill>
                  <a:srgbClr val="292B2D"/>
                </a:solidFill>
                <a:latin typeface="Arial" pitchFamily="34" charset="0"/>
                <a:ea typeface="MS PGothic" pitchFamily="34" charset="-128"/>
              </a:rPr>
              <a:t>3</a:t>
            </a:r>
            <a:r>
              <a:rPr lang="en-US" altLang="en-US" sz="1800">
                <a:solidFill>
                  <a:srgbClr val="292B2D"/>
                </a:solidFill>
                <a:latin typeface="Arial" pitchFamily="34" charset="0"/>
                <a:ea typeface="MS PGothic" pitchFamily="34" charset="-128"/>
              </a:rPr>
              <a:t> </a:t>
            </a:r>
            <a:r>
              <a:rPr lang="ru-RU" altLang="en-US" sz="1800" b="0">
                <a:solidFill>
                  <a:srgbClr val="292B2D"/>
                </a:solidFill>
                <a:latin typeface="Arial" pitchFamily="34" charset="0"/>
                <a:ea typeface="MS PGothic" pitchFamily="34" charset="-128"/>
              </a:rPr>
              <a:t>млн рефератов/полнотекстовых статей</a:t>
            </a:r>
            <a:endParaRPr lang="en-US" altLang="en-US" sz="1800" b="0">
              <a:solidFill>
                <a:srgbClr val="292B2D"/>
              </a:solidFill>
              <a:latin typeface="Arial" pitchFamily="34" charset="0"/>
              <a:ea typeface="MS PGothic" pitchFamily="34" charset="-128"/>
            </a:endParaRPr>
          </a:p>
          <a:p>
            <a:pPr lvl="1">
              <a:spcBef>
                <a:spcPct val="20000"/>
              </a:spcBef>
              <a:buClr>
                <a:srgbClr val="036635"/>
              </a:buClr>
              <a:buFont typeface="Arial" pitchFamily="34" charset="0"/>
              <a:buChar char="–"/>
            </a:pPr>
            <a:r>
              <a:rPr lang="ru-RU" altLang="en-US" sz="1800" b="0">
                <a:solidFill>
                  <a:srgbClr val="292B2D"/>
                </a:solidFill>
                <a:latin typeface="Arial" pitchFamily="34" charset="0"/>
                <a:ea typeface="MS PGothic" pitchFamily="34" charset="-128"/>
              </a:rPr>
              <a:t>Содержание сформировано с </a:t>
            </a:r>
            <a:r>
              <a:rPr lang="en-US" altLang="en-US" sz="1800" b="0">
                <a:solidFill>
                  <a:srgbClr val="292B2D"/>
                </a:solidFill>
                <a:latin typeface="Arial" pitchFamily="34" charset="0"/>
                <a:ea typeface="MS PGothic" pitchFamily="34" charset="-128"/>
              </a:rPr>
              <a:t>1995 </a:t>
            </a:r>
            <a:r>
              <a:rPr lang="ru-RU" altLang="en-US" sz="1800" b="0">
                <a:solidFill>
                  <a:srgbClr val="292B2D"/>
                </a:solidFill>
                <a:latin typeface="Arial" pitchFamily="34" charset="0"/>
                <a:ea typeface="MS PGothic" pitchFamily="34" charset="-128"/>
              </a:rPr>
              <a:t>и далее</a:t>
            </a:r>
            <a:endParaRPr lang="en-US" altLang="en-US" sz="1800" b="0">
              <a:solidFill>
                <a:srgbClr val="292B2D"/>
              </a:solidFill>
              <a:latin typeface="Arial" pitchFamily="34" charset="0"/>
              <a:ea typeface="MS PGothic" pitchFamily="34" charset="-128"/>
            </a:endParaRPr>
          </a:p>
          <a:p>
            <a:pPr lvl="1">
              <a:spcBef>
                <a:spcPct val="20000"/>
              </a:spcBef>
              <a:buClr>
                <a:srgbClr val="036635"/>
              </a:buClr>
              <a:buFont typeface="Arial" pitchFamily="34" charset="0"/>
              <a:buChar char="–"/>
            </a:pPr>
            <a:r>
              <a:rPr lang="ru-RU" altLang="en-US" sz="1800" b="0">
                <a:solidFill>
                  <a:srgbClr val="292B2D"/>
                </a:solidFill>
                <a:latin typeface="Arial" pitchFamily="34" charset="0"/>
                <a:ea typeface="MS PGothic" pitchFamily="34" charset="-128"/>
              </a:rPr>
              <a:t>Ретроспективная коллекция вплоть до </a:t>
            </a:r>
            <a:r>
              <a:rPr lang="en-US" altLang="en-US" sz="1800" b="0">
                <a:solidFill>
                  <a:srgbClr val="292B2D"/>
                </a:solidFill>
                <a:latin typeface="Arial" pitchFamily="34" charset="0"/>
                <a:ea typeface="MS PGothic" pitchFamily="34" charset="-128"/>
              </a:rPr>
              <a:t>Vol</a:t>
            </a:r>
            <a:r>
              <a:rPr lang="ru-RU" altLang="en-US" sz="1800" b="0">
                <a:solidFill>
                  <a:srgbClr val="292B2D"/>
                </a:solidFill>
                <a:latin typeface="Arial" pitchFamily="34" charset="0"/>
                <a:ea typeface="MS PGothic" pitchFamily="34" charset="-128"/>
              </a:rPr>
              <a:t>.</a:t>
            </a:r>
            <a:r>
              <a:rPr lang="en-US" altLang="en-US" sz="1800" b="0">
                <a:solidFill>
                  <a:srgbClr val="292B2D"/>
                </a:solidFill>
                <a:latin typeface="Arial" pitchFamily="34" charset="0"/>
                <a:ea typeface="MS PGothic" pitchFamily="34" charset="-128"/>
              </a:rPr>
              <a:t> 1 Issue 1 </a:t>
            </a:r>
          </a:p>
          <a:p>
            <a:pPr lvl="1">
              <a:spcBef>
                <a:spcPct val="20000"/>
              </a:spcBef>
              <a:buClr>
                <a:srgbClr val="036635"/>
              </a:buClr>
              <a:buFont typeface="Arial" pitchFamily="34" charset="0"/>
              <a:buChar char="–"/>
            </a:pPr>
            <a:r>
              <a:rPr lang="ru-RU" altLang="en-US" sz="1800" b="0">
                <a:solidFill>
                  <a:srgbClr val="292B2D"/>
                </a:solidFill>
                <a:latin typeface="Arial" pitchFamily="34" charset="0"/>
                <a:ea typeface="MS PGothic" pitchFamily="34" charset="-128"/>
              </a:rPr>
              <a:t>Статьи еще не вышедшие в печать</a:t>
            </a:r>
            <a:endParaRPr lang="en-US" altLang="en-US" sz="1800" b="0">
              <a:solidFill>
                <a:srgbClr val="292B2D"/>
              </a:solidFill>
              <a:latin typeface="Arial" pitchFamily="34" charset="0"/>
              <a:ea typeface="MS PGothic" pitchFamily="34" charset="-128"/>
            </a:endParaRPr>
          </a:p>
          <a:p>
            <a:pPr>
              <a:spcBef>
                <a:spcPct val="20000"/>
              </a:spcBef>
              <a:buClr>
                <a:srgbClr val="036635"/>
              </a:buClr>
              <a:buSzPct val="140000"/>
              <a:buFont typeface="Arial" pitchFamily="34" charset="0"/>
              <a:buChar char="•"/>
            </a:pPr>
            <a:r>
              <a:rPr lang="ru-RU" altLang="en-US" sz="1800" b="0">
                <a:solidFill>
                  <a:srgbClr val="292B2D"/>
                </a:solidFill>
                <a:latin typeface="Arial" pitchFamily="34" charset="0"/>
                <a:ea typeface="MS PGothic" pitchFamily="34" charset="-128"/>
              </a:rPr>
              <a:t>Электронные энциклопедии (</a:t>
            </a:r>
            <a:r>
              <a:rPr lang="en-US" altLang="en-US" sz="1800" b="0">
                <a:solidFill>
                  <a:srgbClr val="292B2D"/>
                </a:solidFill>
                <a:latin typeface="Arial" pitchFamily="34" charset="0"/>
                <a:ea typeface="MS PGothic" pitchFamily="34" charset="-128"/>
              </a:rPr>
              <a:t>Online Reference works</a:t>
            </a:r>
            <a:r>
              <a:rPr lang="ru-RU" altLang="en-US" sz="1800" b="0">
                <a:solidFill>
                  <a:srgbClr val="292B2D"/>
                </a:solidFill>
                <a:latin typeface="Arial" pitchFamily="34" charset="0"/>
                <a:ea typeface="MS PGothic" pitchFamily="34" charset="-128"/>
              </a:rPr>
              <a:t>) – </a:t>
            </a:r>
            <a:r>
              <a:rPr lang="en-GB" altLang="en-US" sz="1800" b="0">
                <a:solidFill>
                  <a:srgbClr val="292B2D"/>
                </a:solidFill>
                <a:latin typeface="Arial" pitchFamily="34" charset="0"/>
                <a:ea typeface="MS PGothic" pitchFamily="34" charset="-128"/>
              </a:rPr>
              <a:t>112</a:t>
            </a:r>
            <a:r>
              <a:rPr lang="ru-RU" altLang="en-US" sz="1800" b="0">
                <a:solidFill>
                  <a:srgbClr val="292B2D"/>
                </a:solidFill>
                <a:latin typeface="Arial" pitchFamily="34" charset="0"/>
                <a:ea typeface="MS PGothic" pitchFamily="34" charset="-128"/>
              </a:rPr>
              <a:t> названий</a:t>
            </a:r>
            <a:endParaRPr lang="en-US" altLang="en-US" sz="1800" b="0">
              <a:solidFill>
                <a:srgbClr val="292B2D"/>
              </a:solidFill>
              <a:latin typeface="Arial" pitchFamily="34" charset="0"/>
              <a:ea typeface="MS PGothic" pitchFamily="34" charset="-128"/>
            </a:endParaRPr>
          </a:p>
          <a:p>
            <a:pPr>
              <a:spcBef>
                <a:spcPct val="20000"/>
              </a:spcBef>
              <a:buClr>
                <a:srgbClr val="036635"/>
              </a:buClr>
              <a:buSzPct val="140000"/>
              <a:buFont typeface="Arial" pitchFamily="34" charset="0"/>
              <a:buChar char="•"/>
            </a:pPr>
            <a:r>
              <a:rPr lang="ru-RU" altLang="en-US" sz="1800" b="0">
                <a:solidFill>
                  <a:srgbClr val="292B2D"/>
                </a:solidFill>
                <a:latin typeface="Arial" pitchFamily="34" charset="0"/>
                <a:ea typeface="MS PGothic" pitchFamily="34" charset="-128"/>
              </a:rPr>
              <a:t>Электронный справочники </a:t>
            </a:r>
            <a:r>
              <a:rPr lang="en-GB" altLang="en-US" sz="1800" b="0">
                <a:solidFill>
                  <a:srgbClr val="292B2D"/>
                </a:solidFill>
                <a:latin typeface="Arial" pitchFamily="34" charset="0"/>
                <a:ea typeface="MS PGothic" pitchFamily="34" charset="-128"/>
              </a:rPr>
              <a:t>(Handbooks)</a:t>
            </a:r>
            <a:r>
              <a:rPr lang="ru-RU" altLang="en-US" sz="1800" b="0">
                <a:solidFill>
                  <a:srgbClr val="292B2D"/>
                </a:solidFill>
                <a:latin typeface="Arial" pitchFamily="34" charset="0"/>
                <a:ea typeface="MS PGothic" pitchFamily="34" charset="-128"/>
              </a:rPr>
              <a:t> – 200 названий</a:t>
            </a:r>
          </a:p>
          <a:p>
            <a:pPr>
              <a:spcBef>
                <a:spcPct val="20000"/>
              </a:spcBef>
              <a:buClr>
                <a:srgbClr val="036635"/>
              </a:buClr>
              <a:buSzPct val="140000"/>
              <a:buFont typeface="Arial" pitchFamily="34" charset="0"/>
              <a:buChar char="•"/>
            </a:pPr>
            <a:r>
              <a:rPr lang="ru-RU" altLang="en-US" sz="1800" b="0">
                <a:solidFill>
                  <a:srgbClr val="292B2D"/>
                </a:solidFill>
                <a:latin typeface="Arial" pitchFamily="34" charset="0"/>
                <a:ea typeface="MS PGothic" pitchFamily="34" charset="-128"/>
              </a:rPr>
              <a:t>Электронные книги (</a:t>
            </a:r>
            <a:r>
              <a:rPr lang="en-GB" altLang="en-US" sz="1800" b="0">
                <a:solidFill>
                  <a:srgbClr val="292B2D"/>
                </a:solidFill>
                <a:latin typeface="Arial" pitchFamily="34" charset="0"/>
                <a:ea typeface="MS PGothic" pitchFamily="34" charset="-128"/>
              </a:rPr>
              <a:t>e-books</a:t>
            </a:r>
            <a:r>
              <a:rPr lang="ru-RU" altLang="en-US" sz="1800" b="0">
                <a:solidFill>
                  <a:srgbClr val="292B2D"/>
                </a:solidFill>
                <a:latin typeface="Arial" pitchFamily="34" charset="0"/>
                <a:ea typeface="MS PGothic" pitchFamily="34" charset="-128"/>
              </a:rPr>
              <a:t>) и продолжающиеся издания (</a:t>
            </a:r>
            <a:r>
              <a:rPr lang="en-US" altLang="en-US" sz="1800" b="0">
                <a:solidFill>
                  <a:srgbClr val="292B2D"/>
                </a:solidFill>
                <a:latin typeface="Arial" pitchFamily="34" charset="0"/>
                <a:ea typeface="MS PGothic" pitchFamily="34" charset="-128"/>
              </a:rPr>
              <a:t>Books</a:t>
            </a:r>
            <a:r>
              <a:rPr lang="en-GB" altLang="en-US" sz="1800" b="0">
                <a:solidFill>
                  <a:srgbClr val="292B2D"/>
                </a:solidFill>
                <a:latin typeface="Arial" pitchFamily="34" charset="0"/>
                <a:ea typeface="MS PGothic" pitchFamily="34" charset="-128"/>
              </a:rPr>
              <a:t> series</a:t>
            </a:r>
            <a:r>
              <a:rPr lang="ru-RU" altLang="en-US" sz="1800" b="0">
                <a:solidFill>
                  <a:srgbClr val="292B2D"/>
                </a:solidFill>
                <a:latin typeface="Arial" pitchFamily="34" charset="0"/>
                <a:ea typeface="MS PGothic" pitchFamily="34" charset="-128"/>
              </a:rPr>
              <a:t>)</a:t>
            </a:r>
            <a:r>
              <a:rPr lang="en-GB" altLang="en-US" sz="1800" b="0">
                <a:solidFill>
                  <a:srgbClr val="292B2D"/>
                </a:solidFill>
                <a:latin typeface="Arial" pitchFamily="34" charset="0"/>
                <a:ea typeface="MS PGothic" pitchFamily="34" charset="-128"/>
              </a:rPr>
              <a:t> </a:t>
            </a:r>
            <a:r>
              <a:rPr lang="ru-RU" altLang="en-US" sz="1800" b="0">
                <a:solidFill>
                  <a:srgbClr val="292B2D"/>
                </a:solidFill>
                <a:latin typeface="Arial" pitchFamily="34" charset="0"/>
                <a:ea typeface="MS PGothic" pitchFamily="34" charset="-128"/>
              </a:rPr>
              <a:t>– более </a:t>
            </a:r>
            <a:r>
              <a:rPr lang="en-GB" altLang="en-US" sz="1800">
                <a:solidFill>
                  <a:srgbClr val="292B2D"/>
                </a:solidFill>
                <a:latin typeface="Arial" pitchFamily="34" charset="0"/>
                <a:ea typeface="MS PGothic" pitchFamily="34" charset="-128"/>
              </a:rPr>
              <a:t>33</a:t>
            </a:r>
            <a:r>
              <a:rPr lang="ru-RU" altLang="en-US" sz="1800">
                <a:solidFill>
                  <a:srgbClr val="292B2D"/>
                </a:solidFill>
                <a:latin typeface="Arial" pitchFamily="34" charset="0"/>
                <a:ea typeface="MS PGothic" pitchFamily="34" charset="-128"/>
              </a:rPr>
              <a:t>000</a:t>
            </a:r>
            <a:r>
              <a:rPr lang="ru-RU" altLang="en-US" sz="1800" b="0">
                <a:solidFill>
                  <a:srgbClr val="292B2D"/>
                </a:solidFill>
                <a:latin typeface="Arial" pitchFamily="34" charset="0"/>
                <a:ea typeface="MS PGothic" pitchFamily="34" charset="-128"/>
              </a:rPr>
              <a:t> названий + </a:t>
            </a:r>
            <a:r>
              <a:rPr lang="en-GB" altLang="en-US" sz="1800" b="0">
                <a:solidFill>
                  <a:srgbClr val="292B2D"/>
                </a:solidFill>
                <a:latin typeface="Arial" pitchFamily="34" charset="0"/>
                <a:ea typeface="MS PGothic" pitchFamily="34" charset="-128"/>
              </a:rPr>
              <a:t>MARC </a:t>
            </a:r>
            <a:r>
              <a:rPr lang="ru-RU" altLang="en-US" sz="1800" b="0">
                <a:solidFill>
                  <a:srgbClr val="292B2D"/>
                </a:solidFill>
                <a:latin typeface="Arial" pitchFamily="34" charset="0"/>
                <a:ea typeface="MS PGothic" pitchFamily="34" charset="-128"/>
              </a:rPr>
              <a:t>записи</a:t>
            </a:r>
          </a:p>
        </p:txBody>
      </p:sp>
      <p:pic>
        <p:nvPicPr>
          <p:cNvPr id="67588" name="Picture 5" descr="thelanc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3644900"/>
            <a:ext cx="11414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445125"/>
            <a:ext cx="1054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11" descr="SD_TYPE_RG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628650"/>
            <a:ext cx="294798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View Articles published in Ampers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4696" y="1656521"/>
            <a:ext cx="1143000" cy="1524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a:xfrm>
            <a:off x="304800" y="368400"/>
            <a:ext cx="7867600" cy="685800"/>
          </a:xfrm>
        </p:spPr>
        <p:txBody>
          <a:bodyPr>
            <a:normAutofit/>
          </a:bodyPr>
          <a:lstStyle/>
          <a:p>
            <a:r>
              <a:rPr lang="ru-RU" altLang="en-US" sz="3600" b="0" i="1" dirty="0" smtClean="0"/>
              <a:t> </a:t>
            </a:r>
            <a:r>
              <a:rPr lang="ru-RU" altLang="en-US" b="0" dirty="0" smtClean="0"/>
              <a:t>Журналы </a:t>
            </a:r>
            <a:r>
              <a:rPr lang="en-GB" altLang="en-US" b="0" dirty="0" smtClean="0"/>
              <a:t>Elsevier – </a:t>
            </a:r>
            <a:r>
              <a:rPr lang="ru-RU" altLang="en-US" b="0" dirty="0" smtClean="0"/>
              <a:t>предметные  коллекции</a:t>
            </a:r>
            <a:endParaRPr lang="en-GB" altLang="en-US" b="0" dirty="0"/>
          </a:p>
        </p:txBody>
      </p:sp>
      <p:sp>
        <p:nvSpPr>
          <p:cNvPr id="7" name="Rectangle 3"/>
          <p:cNvSpPr>
            <a:spLocks noGrp="1"/>
          </p:cNvSpPr>
          <p:nvPr>
            <p:ph idx="1"/>
          </p:nvPr>
        </p:nvSpPr>
        <p:spPr>
          <a:xfrm>
            <a:off x="465138" y="1295400"/>
            <a:ext cx="3954462" cy="5410200"/>
          </a:xfrm>
        </p:spPr>
        <p:txBody>
          <a:bodyPr>
            <a:normAutofit/>
          </a:bodyPr>
          <a:lstStyle/>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Agricultural and Biological Sciences – 162 </a:t>
            </a:r>
            <a:r>
              <a:rPr lang="ru-RU" altLang="en-US" sz="1800" dirty="0">
                <a:solidFill>
                  <a:schemeClr val="tx1">
                    <a:lumMod val="50000"/>
                  </a:schemeClr>
                </a:solidFill>
              </a:rPr>
              <a:t>журнала</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Biochemistry, Genetics and Molecular Biology – 257 </a:t>
            </a:r>
            <a:r>
              <a:rPr lang="ru-RU" altLang="en-US" sz="1800" dirty="0">
                <a:solidFill>
                  <a:schemeClr val="tx1">
                    <a:lumMod val="50000"/>
                  </a:schemeClr>
                </a:solidFill>
              </a:rPr>
              <a:t>журналов</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Business, Management and Accounting – 80 </a:t>
            </a:r>
            <a:r>
              <a:rPr lang="ru-RU" altLang="en-US" sz="1800" dirty="0">
                <a:solidFill>
                  <a:schemeClr val="tx1">
                    <a:lumMod val="50000"/>
                  </a:schemeClr>
                </a:solidFill>
              </a:rPr>
              <a:t>журналов</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Chemical Engineering</a:t>
            </a:r>
            <a:r>
              <a:rPr lang="ru-RU" altLang="en-US" sz="1800" dirty="0">
                <a:solidFill>
                  <a:schemeClr val="tx1">
                    <a:lumMod val="50000"/>
                  </a:schemeClr>
                </a:solidFill>
              </a:rPr>
              <a:t> – 81 журнал</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Chemistry</a:t>
            </a:r>
            <a:r>
              <a:rPr lang="ru-RU" altLang="en-US" sz="1800" dirty="0">
                <a:solidFill>
                  <a:schemeClr val="tx1">
                    <a:lumMod val="50000"/>
                  </a:schemeClr>
                </a:solidFill>
              </a:rPr>
              <a:t> – 113 журналов</a:t>
            </a:r>
          </a:p>
          <a:p>
            <a:pPr indent="-342900" fontAlgn="base">
              <a:lnSpc>
                <a:spcPct val="70000"/>
              </a:lnSpc>
              <a:spcBef>
                <a:spcPct val="0"/>
              </a:spcBef>
              <a:spcAft>
                <a:spcPts val="1425"/>
              </a:spcAft>
              <a:buClr>
                <a:srgbClr val="000000"/>
              </a:buClr>
              <a:buSzPct val="100000"/>
              <a:buFont typeface="Times New Roman" pitchFamily="18" charset="0"/>
              <a:buChar char="•"/>
            </a:pPr>
            <a:r>
              <a:rPr lang="ru-RU" altLang="en-US" sz="1800" dirty="0">
                <a:solidFill>
                  <a:schemeClr val="tx1">
                    <a:lumMod val="50000"/>
                  </a:schemeClr>
                </a:solidFill>
              </a:rPr>
              <a:t>Computer Science – 132 журнала</a:t>
            </a:r>
          </a:p>
          <a:p>
            <a:pPr indent="-342900" fontAlgn="base">
              <a:lnSpc>
                <a:spcPct val="70000"/>
              </a:lnSpc>
              <a:spcBef>
                <a:spcPct val="0"/>
              </a:spcBef>
              <a:spcAft>
                <a:spcPts val="1425"/>
              </a:spcAft>
              <a:buClr>
                <a:srgbClr val="000000"/>
              </a:buClr>
              <a:buSzPct val="100000"/>
              <a:buFont typeface="Times New Roman" pitchFamily="18" charset="0"/>
              <a:buChar char="•"/>
            </a:pPr>
            <a:r>
              <a:rPr lang="ru-RU" altLang="en-US" sz="1800" dirty="0">
                <a:solidFill>
                  <a:schemeClr val="tx1">
                    <a:lumMod val="50000"/>
                  </a:schemeClr>
                </a:solidFill>
              </a:rPr>
              <a:t>Decision Sciences – 47 журналов</a:t>
            </a:r>
          </a:p>
          <a:p>
            <a:pPr indent="-342900" fontAlgn="base">
              <a:lnSpc>
                <a:spcPct val="70000"/>
              </a:lnSpc>
              <a:spcBef>
                <a:spcPct val="0"/>
              </a:spcBef>
              <a:spcAft>
                <a:spcPts val="1425"/>
              </a:spcAft>
              <a:buClr>
                <a:srgbClr val="000000"/>
              </a:buClr>
              <a:buSzPct val="100000"/>
              <a:buFont typeface="Times New Roman" pitchFamily="18" charset="0"/>
              <a:buChar char="•"/>
            </a:pPr>
            <a:r>
              <a:rPr lang="ru-RU" altLang="en-US" sz="1800" dirty="0">
                <a:solidFill>
                  <a:schemeClr val="tx1">
                    <a:lumMod val="50000"/>
                  </a:schemeClr>
                </a:solidFill>
              </a:rPr>
              <a:t>Earth and Planetary Sciences – 104 журнала </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Economics, Econometrics and Finance – 80 </a:t>
            </a:r>
            <a:r>
              <a:rPr lang="ru-RU" altLang="en-US" sz="1800" dirty="0" smtClean="0">
                <a:solidFill>
                  <a:schemeClr val="tx1">
                    <a:lumMod val="50000"/>
                  </a:schemeClr>
                </a:solidFill>
              </a:rPr>
              <a:t>журналов</a:t>
            </a:r>
            <a:endParaRPr lang="en-GB" altLang="en-US" sz="1800" dirty="0" smtClean="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Energy – 45 </a:t>
            </a:r>
            <a:r>
              <a:rPr lang="ru-RU" altLang="en-US" sz="1800" dirty="0" smtClean="0">
                <a:solidFill>
                  <a:schemeClr val="tx1">
                    <a:lumMod val="50000"/>
                  </a:schemeClr>
                </a:solidFill>
              </a:rPr>
              <a:t>журналов</a:t>
            </a:r>
            <a:endParaRPr lang="en-GB" altLang="en-US" sz="1800" dirty="0" smtClean="0">
              <a:solidFill>
                <a:schemeClr val="tx1">
                  <a:lumMod val="50000"/>
                </a:schemeClr>
              </a:solidFill>
            </a:endParaRPr>
          </a:p>
        </p:txBody>
      </p:sp>
      <p:sp>
        <p:nvSpPr>
          <p:cNvPr id="8" name="Rectangle 4"/>
          <p:cNvSpPr txBox="1">
            <a:spLocks/>
          </p:cNvSpPr>
          <p:nvPr/>
        </p:nvSpPr>
        <p:spPr bwMode="auto">
          <a:xfrm>
            <a:off x="4572000" y="1219200"/>
            <a:ext cx="4419600" cy="5138738"/>
          </a:xfrm>
          <a:prstGeom prst="rect">
            <a:avLst/>
          </a:prstGeom>
          <a:noFill/>
          <a:ln w="9525">
            <a:noFill/>
            <a:round/>
            <a:headEnd/>
            <a:tailEnd/>
          </a:ln>
        </p:spPr>
        <p:txBody>
          <a:bodyPr vert="horz" wrap="square" lIns="0" tIns="64511" rIns="0" bIns="0" numCol="1" anchor="t" anchorCtr="0" compatLnSpc="1">
            <a:prstTxWarp prst="textNoShape">
              <a:avLst/>
            </a:prstTxWarp>
            <a:noAutofit/>
          </a:bodyPr>
          <a:lstStyle>
            <a:lvl1pPr marL="342900" indent="-342900" algn="l" defTabSz="457200" rtl="0" eaLnBrk="0" fontAlgn="base" hangingPunct="0">
              <a:lnSpc>
                <a:spcPct val="84000"/>
              </a:lnSpc>
              <a:spcBef>
                <a:spcPct val="0"/>
              </a:spcBef>
              <a:spcAft>
                <a:spcPts val="1425"/>
              </a:spcAft>
              <a:buClr>
                <a:srgbClr val="000000"/>
              </a:buClr>
              <a:buSzPct val="100000"/>
              <a:buFont typeface="Times New Roman" pitchFamily="18" charset="0"/>
              <a:buChar char="•"/>
              <a:defRPr sz="3200">
                <a:solidFill>
                  <a:srgbClr val="252525"/>
                </a:solidFill>
                <a:latin typeface="+mn-lt"/>
                <a:ea typeface="+mn-ea"/>
                <a:cs typeface="+mn-cs"/>
              </a:defRPr>
            </a:lvl1pPr>
            <a:lvl2pPr marL="742950" indent="-285750" algn="l" defTabSz="457200" rtl="0" eaLnBrk="0" fontAlgn="base" hangingPunct="0">
              <a:lnSpc>
                <a:spcPct val="84000"/>
              </a:lnSpc>
              <a:spcBef>
                <a:spcPct val="0"/>
              </a:spcBef>
              <a:spcAft>
                <a:spcPts val="1138"/>
              </a:spcAft>
              <a:buClr>
                <a:srgbClr val="000000"/>
              </a:buClr>
              <a:buSzPct val="100000"/>
              <a:buFont typeface="Times New Roman" pitchFamily="18" charset="0"/>
              <a:buChar char="–"/>
              <a:defRPr sz="2400">
                <a:solidFill>
                  <a:srgbClr val="252525"/>
                </a:solidFill>
                <a:latin typeface="+mn-lt"/>
                <a:ea typeface="+mn-ea"/>
                <a:cs typeface="+mn-cs"/>
              </a:defRPr>
            </a:lvl2pPr>
            <a:lvl3pPr marL="1143000" indent="-228600" algn="l" defTabSz="457200" rtl="0" eaLnBrk="0" fontAlgn="base" hangingPunct="0">
              <a:lnSpc>
                <a:spcPct val="84000"/>
              </a:lnSpc>
              <a:spcBef>
                <a:spcPct val="0"/>
              </a:spcBef>
              <a:spcAft>
                <a:spcPts val="850"/>
              </a:spcAft>
              <a:buClr>
                <a:srgbClr val="000000"/>
              </a:buClr>
              <a:buSzPct val="100000"/>
              <a:buFont typeface="Times New Roman" pitchFamily="18" charset="0"/>
              <a:buChar char="•"/>
              <a:defRPr sz="2000">
                <a:solidFill>
                  <a:srgbClr val="252525"/>
                </a:solidFill>
                <a:latin typeface="+mn-lt"/>
                <a:ea typeface="+mn-ea"/>
                <a:cs typeface="+mn-cs"/>
              </a:defRPr>
            </a:lvl3pPr>
            <a:lvl4pPr marL="1600200" indent="-228600" algn="l" defTabSz="457200" rtl="0" eaLnBrk="0" fontAlgn="base" hangingPunct="0">
              <a:lnSpc>
                <a:spcPct val="84000"/>
              </a:lnSpc>
              <a:spcBef>
                <a:spcPct val="0"/>
              </a:spcBef>
              <a:spcAft>
                <a:spcPts val="575"/>
              </a:spcAft>
              <a:buClr>
                <a:srgbClr val="000000"/>
              </a:buClr>
              <a:buSzPct val="100000"/>
              <a:buFont typeface="Times New Roman" pitchFamily="18" charset="0"/>
              <a:buChar char="–"/>
              <a:defRPr sz="2000">
                <a:solidFill>
                  <a:srgbClr val="252525"/>
                </a:solidFill>
                <a:latin typeface="+mn-lt"/>
                <a:ea typeface="+mn-ea"/>
                <a:cs typeface="+mn-cs"/>
              </a:defRPr>
            </a:lvl4pPr>
            <a:lvl5pPr marL="2057400" indent="-228600" algn="l" defTabSz="457200" rtl="0" eaLnBrk="0" fontAlgn="base" hangingPunct="0">
              <a:lnSpc>
                <a:spcPct val="84000"/>
              </a:lnSpc>
              <a:spcBef>
                <a:spcPct val="0"/>
              </a:spcBef>
              <a:spcAft>
                <a:spcPts val="288"/>
              </a:spcAft>
              <a:buClr>
                <a:srgbClr val="000000"/>
              </a:buClr>
              <a:buSzPct val="100000"/>
              <a:buFont typeface="Times New Roman" pitchFamily="18" charset="0"/>
              <a:buChar char="»"/>
              <a:defRPr sz="2000">
                <a:solidFill>
                  <a:srgbClr val="252525"/>
                </a:solidFill>
                <a:latin typeface="+mn-lt"/>
                <a:ea typeface="+mn-ea"/>
                <a:cs typeface="+mn-cs"/>
              </a:defRPr>
            </a:lvl5pPr>
            <a:lvl6pPr marL="25146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6pPr>
            <a:lvl7pPr marL="29718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7pPr>
            <a:lvl8pPr marL="34290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8pPr>
            <a:lvl9pPr marL="38862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9pPr>
          </a:lstStyle>
          <a:p>
            <a:pPr eaLnBrk="1" hangingPunct="1">
              <a:lnSpc>
                <a:spcPct val="90000"/>
              </a:lnSpc>
            </a:pPr>
            <a:r>
              <a:rPr lang="en-GB" altLang="en-US" sz="1800" b="0" dirty="0" smtClean="0">
                <a:solidFill>
                  <a:schemeClr val="tx1">
                    <a:lumMod val="50000"/>
                  </a:schemeClr>
                </a:solidFill>
                <a:latin typeface="Arial"/>
                <a:cs typeface="Arial"/>
              </a:rPr>
              <a:t>Engineering </a:t>
            </a:r>
            <a:r>
              <a:rPr lang="en-GB" altLang="en-US" sz="1800" b="0" dirty="0">
                <a:solidFill>
                  <a:schemeClr val="tx1">
                    <a:lumMod val="50000"/>
                  </a:schemeClr>
                </a:solidFill>
                <a:latin typeface="Arial"/>
                <a:cs typeface="Arial"/>
              </a:rPr>
              <a:t>– 196 </a:t>
            </a:r>
            <a:r>
              <a:rPr lang="ru-RU" altLang="en-US" sz="1800" b="0" dirty="0">
                <a:solidFill>
                  <a:schemeClr val="tx1">
                    <a:lumMod val="50000"/>
                  </a:schemeClr>
                </a:solidFill>
                <a:latin typeface="Arial"/>
                <a:cs typeface="Arial"/>
              </a:rPr>
              <a:t>журналов</a:t>
            </a:r>
            <a:endParaRPr lang="en-GB" altLang="en-US" sz="1800" b="0" dirty="0">
              <a:solidFill>
                <a:schemeClr val="tx1">
                  <a:lumMod val="50000"/>
                </a:schemeClr>
              </a:solidFill>
              <a:latin typeface="Arial"/>
              <a:cs typeface="Arial"/>
            </a:endParaRPr>
          </a:p>
          <a:p>
            <a:pPr eaLnBrk="1" hangingPunct="1">
              <a:lnSpc>
                <a:spcPct val="90000"/>
              </a:lnSpc>
            </a:pPr>
            <a:r>
              <a:rPr lang="en-GB" altLang="en-US" sz="1800" b="0" dirty="0">
                <a:solidFill>
                  <a:schemeClr val="tx1">
                    <a:lumMod val="50000"/>
                  </a:schemeClr>
                </a:solidFill>
                <a:latin typeface="Arial"/>
                <a:cs typeface="Arial"/>
              </a:rPr>
              <a:t>Environmental Science – 87 </a:t>
            </a:r>
            <a:r>
              <a:rPr lang="ru-RU" altLang="en-US" sz="1800" b="0" dirty="0">
                <a:solidFill>
                  <a:schemeClr val="tx1">
                    <a:lumMod val="50000"/>
                  </a:schemeClr>
                </a:solidFill>
                <a:latin typeface="Arial"/>
                <a:cs typeface="Arial"/>
              </a:rPr>
              <a:t>журналов</a:t>
            </a:r>
            <a:endParaRPr lang="en-GB" altLang="en-US" sz="1800" b="0" dirty="0">
              <a:solidFill>
                <a:schemeClr val="tx1">
                  <a:lumMod val="50000"/>
                </a:schemeClr>
              </a:solidFill>
              <a:latin typeface="Arial"/>
              <a:cs typeface="Arial"/>
            </a:endParaRPr>
          </a:p>
          <a:p>
            <a:pPr eaLnBrk="1" hangingPunct="1">
              <a:lnSpc>
                <a:spcPct val="90000"/>
              </a:lnSpc>
            </a:pPr>
            <a:r>
              <a:rPr lang="en-GB" altLang="en-US" sz="1800" b="0" dirty="0">
                <a:solidFill>
                  <a:schemeClr val="tx1">
                    <a:lumMod val="50000"/>
                  </a:schemeClr>
                </a:solidFill>
                <a:latin typeface="Arial"/>
                <a:cs typeface="Arial"/>
              </a:rPr>
              <a:t>Health Sciences – 604 </a:t>
            </a:r>
            <a:r>
              <a:rPr lang="ru-RU" altLang="en-US" sz="1800" b="0" dirty="0">
                <a:solidFill>
                  <a:schemeClr val="tx1">
                    <a:lumMod val="50000"/>
                  </a:schemeClr>
                </a:solidFill>
                <a:latin typeface="Arial"/>
                <a:cs typeface="Arial"/>
              </a:rPr>
              <a:t>журнала</a:t>
            </a:r>
            <a:endParaRPr lang="en-GB" altLang="en-US" sz="1800" b="0" dirty="0">
              <a:solidFill>
                <a:schemeClr val="tx1">
                  <a:lumMod val="50000"/>
                </a:schemeClr>
              </a:solidFill>
              <a:latin typeface="Arial"/>
              <a:cs typeface="Arial"/>
            </a:endParaRPr>
          </a:p>
          <a:p>
            <a:pPr eaLnBrk="1" hangingPunct="1">
              <a:lnSpc>
                <a:spcPct val="90000"/>
              </a:lnSpc>
            </a:pPr>
            <a:r>
              <a:rPr lang="en-GB" altLang="en-US" sz="1800" b="0" dirty="0">
                <a:solidFill>
                  <a:schemeClr val="tx1">
                    <a:lumMod val="50000"/>
                  </a:schemeClr>
                </a:solidFill>
                <a:latin typeface="Arial"/>
                <a:cs typeface="Arial"/>
              </a:rPr>
              <a:t>Immunology and Microbiology</a:t>
            </a:r>
            <a:r>
              <a:rPr lang="ru-RU" altLang="en-US" sz="1800" b="0" dirty="0">
                <a:solidFill>
                  <a:schemeClr val="tx1">
                    <a:lumMod val="50000"/>
                  </a:schemeClr>
                </a:solidFill>
                <a:latin typeface="Arial"/>
                <a:cs typeface="Arial"/>
              </a:rPr>
              <a:t> – 93 журнала</a:t>
            </a:r>
            <a:endParaRPr lang="en-GB" altLang="en-US" sz="1800" b="0" dirty="0">
              <a:solidFill>
                <a:schemeClr val="tx1">
                  <a:lumMod val="50000"/>
                </a:schemeClr>
              </a:solidFill>
              <a:latin typeface="Arial"/>
              <a:cs typeface="Arial"/>
            </a:endParaRPr>
          </a:p>
          <a:p>
            <a:pPr eaLnBrk="1" hangingPunct="1">
              <a:lnSpc>
                <a:spcPct val="90000"/>
              </a:lnSpc>
            </a:pPr>
            <a:r>
              <a:rPr lang="en-GB" altLang="en-US" sz="1800" b="0" dirty="0" smtClean="0">
                <a:solidFill>
                  <a:schemeClr val="tx1">
                    <a:lumMod val="50000"/>
                  </a:schemeClr>
                </a:solidFill>
                <a:latin typeface="Arial"/>
                <a:cs typeface="Arial"/>
              </a:rPr>
              <a:t>Materials Science – 128 </a:t>
            </a:r>
            <a:r>
              <a:rPr lang="ru-RU" altLang="en-US" sz="1800" b="0" dirty="0" smtClean="0">
                <a:solidFill>
                  <a:schemeClr val="tx1">
                    <a:lumMod val="50000"/>
                  </a:schemeClr>
                </a:solidFill>
                <a:latin typeface="Arial"/>
                <a:cs typeface="Arial"/>
              </a:rPr>
              <a:t>журналов</a:t>
            </a:r>
            <a:endParaRPr lang="en-GB" altLang="en-US" sz="1800" b="0" dirty="0">
              <a:solidFill>
                <a:schemeClr val="tx1">
                  <a:lumMod val="50000"/>
                </a:schemeClr>
              </a:solidFill>
              <a:latin typeface="Arial"/>
              <a:cs typeface="Arial"/>
            </a:endParaRPr>
          </a:p>
          <a:p>
            <a:pPr eaLnBrk="1" hangingPunct="1">
              <a:lnSpc>
                <a:spcPct val="90000"/>
              </a:lnSpc>
            </a:pPr>
            <a:r>
              <a:rPr lang="en-GB" altLang="en-US" sz="1800" b="0" dirty="0">
                <a:solidFill>
                  <a:schemeClr val="tx1">
                    <a:lumMod val="50000"/>
                  </a:schemeClr>
                </a:solidFill>
                <a:latin typeface="Arial"/>
                <a:cs typeface="Arial"/>
              </a:rPr>
              <a:t>Mathematics – 93 </a:t>
            </a:r>
            <a:r>
              <a:rPr lang="ru-RU" altLang="en-US" sz="1800" b="0" dirty="0">
                <a:solidFill>
                  <a:schemeClr val="tx1">
                    <a:lumMod val="50000"/>
                  </a:schemeClr>
                </a:solidFill>
                <a:latin typeface="Arial"/>
                <a:cs typeface="Arial"/>
              </a:rPr>
              <a:t>журнала</a:t>
            </a:r>
            <a:endParaRPr lang="en-GB" altLang="en-US" sz="1800" b="0" dirty="0">
              <a:solidFill>
                <a:schemeClr val="tx1">
                  <a:lumMod val="50000"/>
                </a:schemeClr>
              </a:solidFill>
              <a:latin typeface="Arial"/>
              <a:cs typeface="Arial"/>
            </a:endParaRPr>
          </a:p>
          <a:p>
            <a:pPr eaLnBrk="1" hangingPunct="1">
              <a:lnSpc>
                <a:spcPct val="90000"/>
              </a:lnSpc>
            </a:pPr>
            <a:r>
              <a:rPr lang="en-GB" altLang="en-US" sz="1800" b="0" dirty="0">
                <a:solidFill>
                  <a:schemeClr val="tx1">
                    <a:lumMod val="50000"/>
                  </a:schemeClr>
                </a:solidFill>
                <a:latin typeface="Arial"/>
                <a:cs typeface="Arial"/>
              </a:rPr>
              <a:t>Neuroscience – 113 </a:t>
            </a:r>
            <a:r>
              <a:rPr lang="ru-RU" altLang="en-US" sz="1800" b="0" dirty="0">
                <a:solidFill>
                  <a:schemeClr val="tx1">
                    <a:lumMod val="50000"/>
                  </a:schemeClr>
                </a:solidFill>
                <a:latin typeface="Arial"/>
                <a:cs typeface="Arial"/>
              </a:rPr>
              <a:t>журналов</a:t>
            </a:r>
            <a:endParaRPr lang="en-GB" altLang="en-US" sz="1800" b="0" dirty="0">
              <a:solidFill>
                <a:schemeClr val="tx1">
                  <a:lumMod val="50000"/>
                </a:schemeClr>
              </a:solidFill>
              <a:latin typeface="Arial"/>
              <a:cs typeface="Arial"/>
            </a:endParaRPr>
          </a:p>
          <a:p>
            <a:pPr eaLnBrk="1" hangingPunct="1">
              <a:lnSpc>
                <a:spcPct val="90000"/>
              </a:lnSpc>
            </a:pPr>
            <a:r>
              <a:rPr lang="en-GB" altLang="en-US" sz="1800" b="0" dirty="0">
                <a:solidFill>
                  <a:schemeClr val="tx1">
                    <a:lumMod val="50000"/>
                  </a:schemeClr>
                </a:solidFill>
                <a:latin typeface="Arial"/>
                <a:cs typeface="Arial"/>
              </a:rPr>
              <a:t>Pharmacology, Toxicology and Pharmaceutical Science – 95 </a:t>
            </a:r>
            <a:r>
              <a:rPr lang="ru-RU" altLang="en-US" sz="1800" b="0" dirty="0">
                <a:solidFill>
                  <a:schemeClr val="tx1">
                    <a:lumMod val="50000"/>
                  </a:schemeClr>
                </a:solidFill>
                <a:latin typeface="Arial"/>
                <a:cs typeface="Arial"/>
              </a:rPr>
              <a:t>журналов</a:t>
            </a:r>
            <a:endParaRPr lang="en-GB" altLang="en-US" sz="1800" b="0" dirty="0">
              <a:solidFill>
                <a:schemeClr val="tx1">
                  <a:lumMod val="50000"/>
                </a:schemeClr>
              </a:solidFill>
              <a:latin typeface="Arial"/>
              <a:cs typeface="Arial"/>
            </a:endParaRPr>
          </a:p>
          <a:p>
            <a:pPr eaLnBrk="1" hangingPunct="1">
              <a:lnSpc>
                <a:spcPct val="90000"/>
              </a:lnSpc>
            </a:pPr>
            <a:r>
              <a:rPr lang="en-GB" altLang="en-US" sz="1800" b="0" dirty="0">
                <a:solidFill>
                  <a:schemeClr val="tx1">
                    <a:lumMod val="50000"/>
                  </a:schemeClr>
                </a:solidFill>
                <a:latin typeface="Arial"/>
                <a:cs typeface="Arial"/>
              </a:rPr>
              <a:t>Physics and Astronomy – 113 </a:t>
            </a:r>
            <a:r>
              <a:rPr lang="ru-RU" altLang="en-US" sz="1800" b="0" dirty="0">
                <a:solidFill>
                  <a:schemeClr val="tx1">
                    <a:lumMod val="50000"/>
                  </a:schemeClr>
                </a:solidFill>
                <a:latin typeface="Arial"/>
                <a:cs typeface="Arial"/>
              </a:rPr>
              <a:t>журналов</a:t>
            </a:r>
            <a:endParaRPr lang="en-GB" altLang="en-US" sz="1800" b="0" dirty="0">
              <a:solidFill>
                <a:schemeClr val="tx1">
                  <a:lumMod val="50000"/>
                </a:schemeClr>
              </a:solidFill>
              <a:latin typeface="Arial"/>
              <a:cs typeface="Arial"/>
            </a:endParaRPr>
          </a:p>
          <a:p>
            <a:pPr eaLnBrk="1" hangingPunct="1">
              <a:lnSpc>
                <a:spcPct val="90000"/>
              </a:lnSpc>
            </a:pPr>
            <a:r>
              <a:rPr lang="en-GB" altLang="en-US" sz="1800" b="0" dirty="0">
                <a:solidFill>
                  <a:schemeClr val="tx1">
                    <a:lumMod val="50000"/>
                  </a:schemeClr>
                </a:solidFill>
                <a:latin typeface="Arial"/>
                <a:cs typeface="Arial"/>
              </a:rPr>
              <a:t>Psychology – </a:t>
            </a:r>
            <a:r>
              <a:rPr lang="ru-RU" altLang="en-US" sz="1800" b="0" dirty="0">
                <a:solidFill>
                  <a:schemeClr val="tx1">
                    <a:lumMod val="50000"/>
                  </a:schemeClr>
                </a:solidFill>
                <a:latin typeface="Arial"/>
                <a:cs typeface="Arial"/>
              </a:rPr>
              <a:t>107 журналов</a:t>
            </a:r>
            <a:endParaRPr lang="en-US" altLang="en-US" sz="1800" b="0" dirty="0">
              <a:solidFill>
                <a:schemeClr val="tx1">
                  <a:lumMod val="50000"/>
                </a:schemeClr>
              </a:solidFill>
              <a:latin typeface="Arial"/>
              <a:cs typeface="Arial"/>
            </a:endParaRPr>
          </a:p>
          <a:p>
            <a:pPr eaLnBrk="1" hangingPunct="1">
              <a:lnSpc>
                <a:spcPct val="90000"/>
              </a:lnSpc>
            </a:pPr>
            <a:r>
              <a:rPr lang="ru-RU" altLang="en-US" sz="1800" b="0" dirty="0">
                <a:solidFill>
                  <a:schemeClr val="tx1">
                    <a:lumMod val="50000"/>
                  </a:schemeClr>
                </a:solidFill>
                <a:latin typeface="Arial"/>
                <a:cs typeface="Arial"/>
              </a:rPr>
              <a:t>Social Sciences – 171 журнал </a:t>
            </a:r>
            <a:endParaRPr lang="en-GB" altLang="en-US" sz="1800" b="0" dirty="0">
              <a:solidFill>
                <a:schemeClr val="tx1">
                  <a:lumMod val="50000"/>
                </a:schemeClr>
              </a:solidFill>
              <a:latin typeface="Arial"/>
              <a:cs typeface="Arial"/>
            </a:endParaRPr>
          </a:p>
        </p:txBody>
      </p:sp>
    </p:spTree>
    <p:extLst>
      <p:ext uri="{BB962C8B-B14F-4D97-AF65-F5344CB8AC3E}">
        <p14:creationId xmlns:p14="http://schemas.microsoft.com/office/powerpoint/2010/main" val="169381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1173163"/>
            <a:ext cx="8366125"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itle 1"/>
          <p:cNvSpPr>
            <a:spLocks noGrp="1"/>
          </p:cNvSpPr>
          <p:nvPr>
            <p:ph type="title"/>
          </p:nvPr>
        </p:nvSpPr>
        <p:spPr>
          <a:xfrm>
            <a:off x="457200" y="595313"/>
            <a:ext cx="8237538" cy="419100"/>
          </a:xfrm>
        </p:spPr>
        <p:txBody>
          <a:bodyPr/>
          <a:lstStyle/>
          <a:p>
            <a:r>
              <a:rPr lang="ru-RU" altLang="en-US" smtClean="0">
                <a:latin typeface="Arial Bold" pitchFamily="34" charset="0"/>
                <a:cs typeface="Arial" pitchFamily="34" charset="0"/>
              </a:rPr>
              <a:t>Подбор журнала для публикации</a:t>
            </a:r>
            <a:endParaRPr lang="en-US" altLang="en-US" smtClean="0">
              <a:latin typeface="Arial Bold" pitchFamily="34" charset="0"/>
              <a:cs typeface="Arial" pitchFamily="34" charset="0"/>
            </a:endParaRPr>
          </a:p>
        </p:txBody>
      </p:sp>
      <p:sp>
        <p:nvSpPr>
          <p:cNvPr id="2" name="Rounded Rectangle 1"/>
          <p:cNvSpPr/>
          <p:nvPr/>
        </p:nvSpPr>
        <p:spPr>
          <a:xfrm>
            <a:off x="498475" y="5465763"/>
            <a:ext cx="7853363" cy="7239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altLang="en-US" sz="3600" dirty="0"/>
              <a:t>journalfinder.elsevier.com</a:t>
            </a:r>
            <a:endParaRPr lang="en-US" sz="36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374650" y="568325"/>
            <a:ext cx="8239125" cy="419100"/>
          </a:xfrm>
        </p:spPr>
        <p:txBody>
          <a:bodyPr/>
          <a:lstStyle/>
          <a:p>
            <a:r>
              <a:rPr lang="ru-RU" altLang="en-US" smtClean="0">
                <a:latin typeface="Arial Bold" pitchFamily="34" charset="0"/>
                <a:cs typeface="Arial" pitchFamily="34" charset="0"/>
              </a:rPr>
              <a:t>Пример автоматического подбора журнала</a:t>
            </a:r>
            <a:endParaRPr lang="en-US" altLang="en-US" smtClean="0">
              <a:latin typeface="Arial Bold" pitchFamily="34" charset="0"/>
              <a:cs typeface="Arial" pitchFamily="34" charset="0"/>
            </a:endParaRPr>
          </a:p>
        </p:txBody>
      </p:sp>
      <p:pic>
        <p:nvPicPr>
          <p:cNvPr id="2" name="Picture 1"/>
          <p:cNvPicPr>
            <a:picLocks noChangeAspect="1"/>
          </p:cNvPicPr>
          <p:nvPr/>
        </p:nvPicPr>
        <p:blipFill>
          <a:blip r:embed="rId3"/>
          <a:stretch>
            <a:fillRect/>
          </a:stretch>
        </p:blipFill>
        <p:spPr>
          <a:xfrm>
            <a:off x="115429" y="987425"/>
            <a:ext cx="9028571" cy="5609524"/>
          </a:xfrm>
          <a:prstGeom prst="rect">
            <a:avLst/>
          </a:prstGeom>
        </p:spPr>
      </p:pic>
      <p:pic>
        <p:nvPicPr>
          <p:cNvPr id="3" name="Picture 2"/>
          <p:cNvPicPr>
            <a:picLocks noChangeAspect="1"/>
          </p:cNvPicPr>
          <p:nvPr/>
        </p:nvPicPr>
        <p:blipFill>
          <a:blip r:embed="rId4"/>
          <a:stretch>
            <a:fillRect/>
          </a:stretch>
        </p:blipFill>
        <p:spPr>
          <a:xfrm>
            <a:off x="0" y="932539"/>
            <a:ext cx="9144000" cy="592546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7730" y="1008970"/>
            <a:ext cx="8830981" cy="5393418"/>
          </a:xfrm>
          <a:prstGeom prst="rect">
            <a:avLst/>
          </a:prstGeom>
        </p:spPr>
      </p:pic>
      <p:sp>
        <p:nvSpPr>
          <p:cNvPr id="70659" name="Rectangle 6"/>
          <p:cNvSpPr>
            <a:spLocks/>
          </p:cNvSpPr>
          <p:nvPr/>
        </p:nvSpPr>
        <p:spPr bwMode="auto">
          <a:xfrm>
            <a:off x="609600" y="339725"/>
            <a:ext cx="5375275" cy="609600"/>
          </a:xfrm>
          <a:prstGeom prst="rect">
            <a:avLst/>
          </a:prstGeom>
          <a:noFill/>
          <a:ln w="9525">
            <a:noFill/>
            <a:miter lim="800000"/>
            <a:headEnd/>
            <a:tailEnd/>
          </a:ln>
          <a:effectLst>
            <a:outerShdw dist="17961" dir="2700000" algn="ctr" rotWithShape="0">
              <a:schemeClr val="tx1"/>
            </a:outerShdw>
          </a:effectLst>
        </p:spPr>
        <p:txBody>
          <a:bodyPr anchor="ctr"/>
          <a:lstStyle/>
          <a:p>
            <a:pPr eaLnBrk="0" hangingPunct="0">
              <a:defRPr/>
            </a:pPr>
            <a:endParaRPr lang="en-GB" altLang="en-US" sz="4000">
              <a:solidFill>
                <a:schemeClr val="bg1"/>
              </a:solidFill>
              <a:latin typeface="Arial Narrow" pitchFamily="34" charset="0"/>
            </a:endParaRPr>
          </a:p>
        </p:txBody>
      </p:sp>
      <p:sp>
        <p:nvSpPr>
          <p:cNvPr id="70660" name="Rectangle 7"/>
          <p:cNvSpPr>
            <a:spLocks noChangeArrowheads="1"/>
          </p:cNvSpPr>
          <p:nvPr/>
        </p:nvSpPr>
        <p:spPr bwMode="auto">
          <a:xfrm>
            <a:off x="177730" y="3281817"/>
            <a:ext cx="2986384" cy="3120571"/>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endParaRPr lang="ru-RU" altLang="en-US" sz="1400">
              <a:latin typeface="Arial" pitchFamily="34" charset="0"/>
              <a:ea typeface="MS PGothic" pitchFamily="34" charset="-128"/>
            </a:endParaRPr>
          </a:p>
        </p:txBody>
      </p:sp>
      <p:sp>
        <p:nvSpPr>
          <p:cNvPr id="70661" name="Title 1"/>
          <p:cNvSpPr>
            <a:spLocks noGrp="1"/>
          </p:cNvSpPr>
          <p:nvPr>
            <p:ph type="title"/>
          </p:nvPr>
        </p:nvSpPr>
        <p:spPr>
          <a:xfrm>
            <a:off x="425450" y="530225"/>
            <a:ext cx="8237538" cy="419100"/>
          </a:xfrm>
        </p:spPr>
        <p:txBody>
          <a:bodyPr/>
          <a:lstStyle/>
          <a:p>
            <a:r>
              <a:rPr lang="ru-RU" altLang="en-US" smtClean="0">
                <a:latin typeface="Arial Bold" pitchFamily="34" charset="0"/>
                <a:cs typeface="Arial Bold" pitchFamily="34" charset="0"/>
              </a:rPr>
              <a:t>Страница журнала</a:t>
            </a:r>
            <a:endParaRPr lang="en-US" altLang="en-US" smtClean="0">
              <a:latin typeface="Arial Bold" pitchFamily="34" charset="0"/>
              <a:cs typeface="Arial Bold" pitchFamily="34" charset="0"/>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Страница журнала – открытый доступ</a:t>
            </a:r>
            <a:endParaRPr lang="en-US" dirty="0"/>
          </a:p>
        </p:txBody>
      </p:sp>
      <p:pic>
        <p:nvPicPr>
          <p:cNvPr id="3" name="Picture 2"/>
          <p:cNvPicPr>
            <a:picLocks noChangeAspect="1"/>
          </p:cNvPicPr>
          <p:nvPr/>
        </p:nvPicPr>
        <p:blipFill>
          <a:blip r:embed="rId2"/>
          <a:stretch>
            <a:fillRect/>
          </a:stretch>
        </p:blipFill>
        <p:spPr>
          <a:xfrm>
            <a:off x="195405" y="1272581"/>
            <a:ext cx="8761905" cy="5009524"/>
          </a:xfrm>
          <a:prstGeom prst="rect">
            <a:avLst/>
          </a:prstGeom>
        </p:spPr>
      </p:pic>
      <p:sp>
        <p:nvSpPr>
          <p:cNvPr id="4" name="Rectangle 7"/>
          <p:cNvSpPr>
            <a:spLocks noChangeArrowheads="1"/>
          </p:cNvSpPr>
          <p:nvPr/>
        </p:nvSpPr>
        <p:spPr bwMode="auto">
          <a:xfrm>
            <a:off x="2452913" y="2947989"/>
            <a:ext cx="6522071" cy="184172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endParaRPr lang="ru-RU" altLang="en-US" sz="1400">
              <a:latin typeface="Arial" pitchFamily="34" charset="0"/>
              <a:ea typeface="MS PGothic" pitchFamily="34" charset="-128"/>
            </a:endParaRPr>
          </a:p>
        </p:txBody>
      </p:sp>
    </p:spTree>
    <p:extLst>
      <p:ext uri="{BB962C8B-B14F-4D97-AF65-F5344CB8AC3E}">
        <p14:creationId xmlns:p14="http://schemas.microsoft.com/office/powerpoint/2010/main" val="3205182131"/>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Страница журнала – Руководство автора	</a:t>
            </a:r>
            <a:endParaRPr lang="en-US" dirty="0"/>
          </a:p>
        </p:txBody>
      </p:sp>
      <p:pic>
        <p:nvPicPr>
          <p:cNvPr id="3" name="Picture 2"/>
          <p:cNvPicPr>
            <a:picLocks noChangeAspect="1"/>
          </p:cNvPicPr>
          <p:nvPr/>
        </p:nvPicPr>
        <p:blipFill>
          <a:blip r:embed="rId2"/>
          <a:stretch>
            <a:fillRect/>
          </a:stretch>
        </p:blipFill>
        <p:spPr>
          <a:xfrm>
            <a:off x="309691" y="1263971"/>
            <a:ext cx="8533333" cy="5142857"/>
          </a:xfrm>
          <a:prstGeom prst="rect">
            <a:avLst/>
          </a:prstGeom>
        </p:spPr>
      </p:pic>
    </p:spTree>
    <p:extLst>
      <p:ext uri="{BB962C8B-B14F-4D97-AF65-F5344CB8AC3E}">
        <p14:creationId xmlns:p14="http://schemas.microsoft.com/office/powerpoint/2010/main" val="356530959"/>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0375" y="3536212"/>
            <a:ext cx="3990799" cy="2174798"/>
            <a:chOff x="533400" y="3218560"/>
            <a:chExt cx="3990799" cy="2174798"/>
          </a:xfrm>
        </p:grpSpPr>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065" y="4049151"/>
              <a:ext cx="797848" cy="549471"/>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9345" y="4096806"/>
              <a:ext cx="1326626" cy="45416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0" descr="Organisation for Economic Co-operation and Developm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3391185"/>
              <a:ext cx="1552216" cy="57121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s://untconflictmgmtreu.files.wordpress.com/2011/02/nsf.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9215" y="3218560"/>
              <a:ext cx="797848" cy="79784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cyprus-mail.com/wp-content/uploads/2014/01/erc_logo_long.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690" t="5873" r="23986" b="16134"/>
            <a:stretch/>
          </p:blipFill>
          <p:spPr bwMode="auto">
            <a:xfrm>
              <a:off x="3144212" y="3296608"/>
              <a:ext cx="838201" cy="7198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www.forschungsinfo.de/kerndatensatz/img/logos/logo_ifq_oben_mini2.png"/>
            <p:cNvPicPr>
              <a:picLocks noChangeAspect="1" noChangeArrowheads="1"/>
            </p:cNvPicPr>
            <p:nvPr/>
          </p:nvPicPr>
          <p:blipFill rotWithShape="1">
            <a:blip r:embed="rId8">
              <a:clrChange>
                <a:clrFrom>
                  <a:srgbClr val="F2F9FF"/>
                </a:clrFrom>
                <a:clrTo>
                  <a:srgbClr val="F2F9FF">
                    <a:alpha val="0"/>
                  </a:srgbClr>
                </a:clrTo>
              </a:clrChange>
              <a:extLst>
                <a:ext uri="{28A0092B-C50C-407E-A947-70E740481C1C}">
                  <a14:useLocalDpi xmlns:a14="http://schemas.microsoft.com/office/drawing/2010/main" val="0"/>
                </a:ext>
              </a:extLst>
            </a:blip>
            <a:srcRect t="47917"/>
            <a:stretch/>
          </p:blipFill>
          <p:spPr bwMode="auto">
            <a:xfrm>
              <a:off x="1666843" y="4076732"/>
              <a:ext cx="952500" cy="3968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9"/>
            <a:stretch>
              <a:fillRect/>
            </a:stretch>
          </p:blipFill>
          <p:spPr>
            <a:xfrm>
              <a:off x="2876546" y="4773699"/>
              <a:ext cx="632518" cy="575753"/>
            </a:xfrm>
            <a:prstGeom prst="rect">
              <a:avLst/>
            </a:prstGeom>
          </p:spPr>
        </p:pic>
        <p:pic>
          <p:nvPicPr>
            <p:cNvPr id="5128" name="Picture 8" descr="ISTIC - UNESCO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7279" y="4725212"/>
              <a:ext cx="2052731" cy="60731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National Research Foundation of korea_logo"/>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3244" t="13339" r="12527" b="15516"/>
            <a:stretch/>
          </p:blipFill>
          <p:spPr bwMode="auto">
            <a:xfrm>
              <a:off x="3715477" y="4729791"/>
              <a:ext cx="808722" cy="66356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260318" y="3328218"/>
            <a:ext cx="3786495" cy="2308324"/>
          </a:xfrm>
          <a:prstGeom prst="rect">
            <a:avLst/>
          </a:prstGeom>
        </p:spPr>
        <p:txBody>
          <a:bodyPr wrap="square">
            <a:spAutoFit/>
          </a:bodyPr>
          <a:lstStyle/>
          <a:p>
            <a:pPr fontAlgn="base">
              <a:spcBef>
                <a:spcPct val="0"/>
              </a:spcBef>
              <a:spcAft>
                <a:spcPct val="0"/>
              </a:spcAft>
            </a:pPr>
            <a:r>
              <a:rPr lang="ru-RU" altLang="en-US" b="1" spc="150" dirty="0">
                <a:solidFill>
                  <a:srgbClr val="FF8200"/>
                </a:solidFill>
                <a:latin typeface="Calibri Light" panose="020F0302020204030204" pitchFamily="34" charset="0"/>
              </a:rPr>
              <a:t>ОЦЕНКА НАУКИ</a:t>
            </a:r>
          </a:p>
          <a:p>
            <a:pPr fontAlgn="base">
              <a:spcBef>
                <a:spcPct val="0"/>
              </a:spcBef>
              <a:spcAft>
                <a:spcPct val="0"/>
              </a:spcAft>
            </a:pPr>
            <a:endParaRPr lang="ru-RU" altLang="en-US" b="1" dirty="0">
              <a:solidFill>
                <a:srgbClr val="53565A"/>
              </a:solidFill>
              <a:latin typeface="Calibri Light" panose="020F0302020204030204" pitchFamily="34" charset="0"/>
            </a:endParaRPr>
          </a:p>
          <a:p>
            <a:pPr fontAlgn="base">
              <a:spcBef>
                <a:spcPct val="0"/>
              </a:spcBef>
              <a:spcAft>
                <a:spcPct val="0"/>
              </a:spcAft>
            </a:pPr>
            <a:endParaRPr lang="ru-RU" altLang="en-US" b="1" dirty="0">
              <a:solidFill>
                <a:srgbClr val="53565A"/>
              </a:solidFill>
              <a:latin typeface="Calibri Light" panose="020F0302020204030204" pitchFamily="34" charset="0"/>
            </a:endParaRPr>
          </a:p>
          <a:p>
            <a:pPr fontAlgn="base">
              <a:spcBef>
                <a:spcPct val="0"/>
              </a:spcBef>
              <a:spcAft>
                <a:spcPct val="0"/>
              </a:spcAft>
            </a:pPr>
            <a:endParaRPr lang="ru-RU" altLang="en-US" b="1" dirty="0">
              <a:solidFill>
                <a:srgbClr val="53565A"/>
              </a:solidFill>
              <a:latin typeface="Calibri Light" panose="020F0302020204030204" pitchFamily="34" charset="0"/>
            </a:endParaRPr>
          </a:p>
          <a:p>
            <a:pPr fontAlgn="base">
              <a:spcBef>
                <a:spcPct val="0"/>
              </a:spcBef>
              <a:spcAft>
                <a:spcPct val="0"/>
              </a:spcAft>
            </a:pPr>
            <a:endParaRPr lang="ru-RU" altLang="en-US" b="1" dirty="0">
              <a:solidFill>
                <a:srgbClr val="53565A"/>
              </a:solidFill>
              <a:latin typeface="Calibri Light" panose="020F0302020204030204" pitchFamily="34" charset="0"/>
            </a:endParaRPr>
          </a:p>
          <a:p>
            <a:pPr fontAlgn="base">
              <a:spcBef>
                <a:spcPct val="0"/>
              </a:spcBef>
              <a:spcAft>
                <a:spcPct val="0"/>
              </a:spcAft>
            </a:pPr>
            <a:endParaRPr lang="ru-RU" altLang="en-US" b="1" dirty="0">
              <a:solidFill>
                <a:srgbClr val="53565A"/>
              </a:solidFill>
              <a:latin typeface="Calibri Light" panose="020F0302020204030204" pitchFamily="34" charset="0"/>
            </a:endParaRPr>
          </a:p>
          <a:p>
            <a:pPr fontAlgn="base">
              <a:spcBef>
                <a:spcPct val="0"/>
              </a:spcBef>
              <a:spcAft>
                <a:spcPct val="0"/>
              </a:spcAft>
            </a:pPr>
            <a:endParaRPr lang="ru-RU" altLang="en-US" b="1" dirty="0">
              <a:solidFill>
                <a:srgbClr val="53565A"/>
              </a:solidFill>
              <a:latin typeface="Calibri Light" panose="020F0302020204030204" pitchFamily="34" charset="0"/>
            </a:endParaRPr>
          </a:p>
          <a:p>
            <a:pPr fontAlgn="base">
              <a:spcBef>
                <a:spcPct val="0"/>
              </a:spcBef>
              <a:spcAft>
                <a:spcPct val="0"/>
              </a:spcAft>
            </a:pPr>
            <a:endParaRPr lang="ru-RU" altLang="en-US" b="1" dirty="0">
              <a:solidFill>
                <a:srgbClr val="53565A"/>
              </a:solidFill>
              <a:latin typeface="Calibri Light" panose="020F0302020204030204" pitchFamily="34" charset="0"/>
            </a:endParaRPr>
          </a:p>
        </p:txBody>
      </p:sp>
      <p:sp>
        <p:nvSpPr>
          <p:cNvPr id="130050" name="Text Box 2"/>
          <p:cNvSpPr txBox="1">
            <a:spLocks noChangeArrowheads="1"/>
          </p:cNvSpPr>
          <p:nvPr/>
        </p:nvSpPr>
        <p:spPr bwMode="auto">
          <a:xfrm>
            <a:off x="307975" y="914400"/>
            <a:ext cx="44005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ru-RU" altLang="en-US" b="1" spc="150" dirty="0">
                <a:solidFill>
                  <a:srgbClr val="FF8200"/>
                </a:solidFill>
                <a:latin typeface="Calibri Light" panose="020F0302020204030204" pitchFamily="34" charset="0"/>
              </a:rPr>
              <a:t>ИНДЕКСАЦИЯ ЖУРНАЛОВ</a:t>
            </a:r>
          </a:p>
          <a:p>
            <a:pPr eaLnBrk="1" fontAlgn="base" hangingPunct="1">
              <a:spcBef>
                <a:spcPct val="0"/>
              </a:spcBef>
              <a:spcAft>
                <a:spcPct val="0"/>
              </a:spcAft>
            </a:pPr>
            <a:endParaRPr lang="ru-RU" altLang="en-US" dirty="0">
              <a:solidFill>
                <a:srgbClr val="53565A"/>
              </a:solidFill>
              <a:latin typeface="Calibri Light" panose="020F0302020204030204" pitchFamily="34" charset="0"/>
            </a:endParaRPr>
          </a:p>
          <a:p>
            <a:pPr eaLnBrk="1" fontAlgn="base" hangingPunct="1">
              <a:spcBef>
                <a:spcPct val="0"/>
              </a:spcBef>
              <a:spcAft>
                <a:spcPct val="0"/>
              </a:spcAft>
            </a:pPr>
            <a:endParaRPr lang="ru-RU" altLang="en-US" dirty="0">
              <a:solidFill>
                <a:srgbClr val="53565A"/>
              </a:solidFill>
              <a:latin typeface="Calibri Light" panose="020F0302020204030204" pitchFamily="34" charset="0"/>
            </a:endParaRPr>
          </a:p>
          <a:p>
            <a:pPr eaLnBrk="1" fontAlgn="base" hangingPunct="1">
              <a:spcBef>
                <a:spcPct val="0"/>
              </a:spcBef>
              <a:spcAft>
                <a:spcPct val="0"/>
              </a:spcAft>
            </a:pPr>
            <a:endParaRPr lang="ru-RU" altLang="en-US" dirty="0">
              <a:solidFill>
                <a:srgbClr val="53565A"/>
              </a:solidFill>
              <a:latin typeface="Calibri Light" panose="020F0302020204030204" pitchFamily="34" charset="0"/>
            </a:endParaRPr>
          </a:p>
          <a:p>
            <a:pPr eaLnBrk="1" fontAlgn="base" hangingPunct="1">
              <a:spcBef>
                <a:spcPct val="0"/>
              </a:spcBef>
              <a:spcAft>
                <a:spcPct val="0"/>
              </a:spcAft>
            </a:pPr>
            <a:endParaRPr lang="ru-RU" altLang="en-US" dirty="0">
              <a:solidFill>
                <a:srgbClr val="53565A"/>
              </a:solidFill>
              <a:latin typeface="Calibri Light" panose="020F0302020204030204" pitchFamily="34" charset="0"/>
            </a:endParaRPr>
          </a:p>
        </p:txBody>
      </p:sp>
      <p:sp>
        <p:nvSpPr>
          <p:cNvPr id="130051" name="Rectangle 3"/>
          <p:cNvSpPr>
            <a:spLocks noChangeArrowheads="1"/>
          </p:cNvSpPr>
          <p:nvPr/>
        </p:nvSpPr>
        <p:spPr bwMode="auto">
          <a:xfrm>
            <a:off x="325709" y="1327067"/>
            <a:ext cx="44926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GB" altLang="en-US" sz="1600" b="1" dirty="0">
                <a:solidFill>
                  <a:srgbClr val="53565A"/>
                </a:solidFill>
                <a:latin typeface="Calibri" panose="020F0502020204030204" pitchFamily="34" charset="0"/>
              </a:rPr>
              <a:t>22,800+</a:t>
            </a:r>
            <a:r>
              <a:rPr lang="en-GB" altLang="en-US" sz="1600" dirty="0">
                <a:solidFill>
                  <a:srgbClr val="53565A"/>
                </a:solidFill>
                <a:latin typeface="Calibri" panose="020F0502020204030204" pitchFamily="34" charset="0"/>
              </a:rPr>
              <a:t> </a:t>
            </a:r>
            <a:r>
              <a:rPr lang="ru-RU" altLang="en-US" sz="1600" dirty="0">
                <a:solidFill>
                  <a:srgbClr val="53565A"/>
                </a:solidFill>
                <a:latin typeface="Calibri" panose="020F0502020204030204" pitchFamily="34" charset="0"/>
              </a:rPr>
              <a:t>академических журналов</a:t>
            </a:r>
          </a:p>
          <a:p>
            <a:pPr eaLnBrk="1" fontAlgn="base" hangingPunct="1">
              <a:spcBef>
                <a:spcPct val="0"/>
              </a:spcBef>
              <a:spcAft>
                <a:spcPct val="0"/>
              </a:spcAft>
            </a:pPr>
            <a:r>
              <a:rPr lang="ru-RU" altLang="en-US" sz="1600" b="1" dirty="0">
                <a:solidFill>
                  <a:srgbClr val="53565A"/>
                </a:solidFill>
                <a:latin typeface="Calibri" panose="020F0502020204030204" pitchFamily="34" charset="0"/>
              </a:rPr>
              <a:t>5,</a:t>
            </a:r>
            <a:r>
              <a:rPr lang="en-GB" altLang="en-US" sz="1600" b="1" dirty="0">
                <a:solidFill>
                  <a:srgbClr val="53565A"/>
                </a:solidFill>
                <a:latin typeface="Calibri" panose="020F0502020204030204" pitchFamily="34" charset="0"/>
              </a:rPr>
              <a:t>000+</a:t>
            </a:r>
            <a:r>
              <a:rPr lang="en-GB" altLang="en-US" sz="1600" dirty="0">
                <a:solidFill>
                  <a:srgbClr val="53565A"/>
                </a:solidFill>
                <a:latin typeface="Calibri" panose="020F0502020204030204" pitchFamily="34" charset="0"/>
              </a:rPr>
              <a:t> </a:t>
            </a:r>
            <a:r>
              <a:rPr lang="ru-RU" altLang="en-US" sz="1600" dirty="0">
                <a:solidFill>
                  <a:srgbClr val="53565A"/>
                </a:solidFill>
                <a:latin typeface="Calibri" panose="020F0502020204030204" pitchFamily="34" charset="0"/>
              </a:rPr>
              <a:t>издательств из 105 стран</a:t>
            </a:r>
            <a:endParaRPr lang="en-GB" altLang="en-US" sz="1600" dirty="0">
              <a:solidFill>
                <a:srgbClr val="53565A"/>
              </a:solidFill>
              <a:latin typeface="Calibri" panose="020F0502020204030204" pitchFamily="34" charset="0"/>
            </a:endParaRPr>
          </a:p>
          <a:p>
            <a:pPr eaLnBrk="1" fontAlgn="base" hangingPunct="1">
              <a:spcBef>
                <a:spcPct val="0"/>
              </a:spcBef>
              <a:spcAft>
                <a:spcPct val="0"/>
              </a:spcAft>
            </a:pPr>
            <a:r>
              <a:rPr lang="ru-RU" altLang="en-US" sz="1600" b="1" dirty="0">
                <a:solidFill>
                  <a:srgbClr val="53565A"/>
                </a:solidFill>
                <a:latin typeface="Calibri" panose="020F0502020204030204" pitchFamily="34" charset="0"/>
              </a:rPr>
              <a:t>1</a:t>
            </a:r>
            <a:r>
              <a:rPr lang="en-GB" altLang="en-US" sz="1600" b="1" dirty="0">
                <a:solidFill>
                  <a:srgbClr val="53565A"/>
                </a:solidFill>
                <a:latin typeface="Calibri" panose="020F0502020204030204" pitchFamily="34" charset="0"/>
              </a:rPr>
              <a:t>45</a:t>
            </a:r>
            <a:r>
              <a:rPr lang="ru-RU" altLang="en-US" sz="1600" b="1" dirty="0">
                <a:solidFill>
                  <a:srgbClr val="53565A"/>
                </a:solidFill>
                <a:latin typeface="Calibri" panose="020F0502020204030204" pitchFamily="34" charset="0"/>
              </a:rPr>
              <a:t>,000+</a:t>
            </a:r>
            <a:r>
              <a:rPr lang="ru-RU" altLang="en-US" sz="1600" dirty="0">
                <a:solidFill>
                  <a:srgbClr val="53565A"/>
                </a:solidFill>
                <a:latin typeface="Calibri" panose="020F0502020204030204" pitchFamily="34" charset="0"/>
              </a:rPr>
              <a:t> книг</a:t>
            </a:r>
          </a:p>
          <a:p>
            <a:pPr eaLnBrk="1" fontAlgn="base" hangingPunct="1">
              <a:spcBef>
                <a:spcPct val="0"/>
              </a:spcBef>
              <a:spcAft>
                <a:spcPct val="0"/>
              </a:spcAft>
            </a:pPr>
            <a:r>
              <a:rPr lang="ru-RU" altLang="en-US" sz="1600" b="1" dirty="0">
                <a:solidFill>
                  <a:srgbClr val="53565A"/>
                </a:solidFill>
                <a:latin typeface="Calibri" panose="020F0502020204030204" pitchFamily="34" charset="0"/>
              </a:rPr>
              <a:t>2</a:t>
            </a:r>
            <a:r>
              <a:rPr lang="en-GB" altLang="en-US" sz="1600" b="1" dirty="0">
                <a:solidFill>
                  <a:srgbClr val="53565A"/>
                </a:solidFill>
                <a:latin typeface="Calibri" panose="020F0502020204030204" pitchFamily="34" charset="0"/>
              </a:rPr>
              <a:t>5</a:t>
            </a:r>
            <a:r>
              <a:rPr lang="ru-RU" altLang="en-US" sz="1600" b="1" dirty="0">
                <a:solidFill>
                  <a:srgbClr val="53565A"/>
                </a:solidFill>
                <a:latin typeface="Calibri" panose="020F0502020204030204" pitchFamily="34" charset="0"/>
              </a:rPr>
              <a:t>+</a:t>
            </a:r>
            <a:r>
              <a:rPr lang="en-GB" altLang="en-US" sz="1600" b="1" dirty="0">
                <a:solidFill>
                  <a:srgbClr val="53565A"/>
                </a:solidFill>
                <a:latin typeface="Calibri" panose="020F0502020204030204" pitchFamily="34" charset="0"/>
              </a:rPr>
              <a:t> </a:t>
            </a:r>
            <a:r>
              <a:rPr lang="ru-RU" altLang="en-US" sz="1600" b="1" dirty="0">
                <a:solidFill>
                  <a:srgbClr val="53565A"/>
                </a:solidFill>
                <a:latin typeface="Calibri" panose="020F0502020204030204" pitchFamily="34" charset="0"/>
              </a:rPr>
              <a:t>млн.</a:t>
            </a:r>
            <a:r>
              <a:rPr lang="ru-RU" altLang="en-US" sz="1600" dirty="0">
                <a:solidFill>
                  <a:srgbClr val="53565A"/>
                </a:solidFill>
                <a:latin typeface="Calibri" panose="020F0502020204030204" pitchFamily="34" charset="0"/>
              </a:rPr>
              <a:t> патентных записей</a:t>
            </a:r>
            <a:endParaRPr lang="en-GB" altLang="en-US" sz="1600" dirty="0">
              <a:solidFill>
                <a:srgbClr val="53565A"/>
              </a:solidFill>
              <a:latin typeface="Calibri" panose="020F0502020204030204" pitchFamily="34" charset="0"/>
            </a:endParaRPr>
          </a:p>
          <a:p>
            <a:pPr fontAlgn="auto">
              <a:spcBef>
                <a:spcPts val="0"/>
              </a:spcBef>
              <a:spcAft>
                <a:spcPts val="0"/>
              </a:spcAft>
              <a:buClr>
                <a:srgbClr val="046799"/>
              </a:buClr>
            </a:pPr>
            <a:r>
              <a:rPr lang="ru-RU" sz="1400" dirty="0">
                <a:solidFill>
                  <a:srgbClr val="53565A"/>
                </a:solidFill>
                <a:latin typeface="Calibri" panose="020F0502020204030204" pitchFamily="34" charset="0"/>
              </a:rPr>
              <a:t>Метрики журналов:</a:t>
            </a:r>
          </a:p>
          <a:p>
            <a:pPr fontAlgn="auto">
              <a:spcBef>
                <a:spcPts val="0"/>
              </a:spcBef>
              <a:spcAft>
                <a:spcPts val="0"/>
              </a:spcAft>
              <a:buClr>
                <a:srgbClr val="046799"/>
              </a:buClr>
            </a:pPr>
            <a:r>
              <a:rPr lang="en-US" sz="1400" dirty="0">
                <a:solidFill>
                  <a:srgbClr val="53565A"/>
                </a:solidFill>
                <a:latin typeface="Calibri" panose="020F0502020204030204" pitchFamily="34" charset="0"/>
              </a:rPr>
              <a:t>SNIP: The Source-Normalized Impact per Paper</a:t>
            </a:r>
            <a:endParaRPr lang="ru-RU" sz="1400" dirty="0">
              <a:solidFill>
                <a:srgbClr val="53565A"/>
              </a:solidFill>
              <a:latin typeface="Calibri" panose="020F0502020204030204" pitchFamily="34" charset="0"/>
            </a:endParaRPr>
          </a:p>
          <a:p>
            <a:pPr fontAlgn="auto">
              <a:spcBef>
                <a:spcPts val="0"/>
              </a:spcBef>
              <a:spcAft>
                <a:spcPts val="0"/>
              </a:spcAft>
              <a:buClr>
                <a:srgbClr val="046799"/>
              </a:buClr>
            </a:pPr>
            <a:r>
              <a:rPr lang="en-US" sz="1400" dirty="0">
                <a:solidFill>
                  <a:srgbClr val="53565A"/>
                </a:solidFill>
                <a:latin typeface="Calibri" panose="020F0502020204030204" pitchFamily="34" charset="0"/>
              </a:rPr>
              <a:t>SJR: The </a:t>
            </a:r>
            <a:r>
              <a:rPr lang="en-US" sz="1400" dirty="0" err="1">
                <a:solidFill>
                  <a:srgbClr val="53565A"/>
                </a:solidFill>
                <a:latin typeface="Calibri" panose="020F0502020204030204" pitchFamily="34" charset="0"/>
              </a:rPr>
              <a:t>SCImago</a:t>
            </a:r>
            <a:r>
              <a:rPr lang="en-US" sz="1400" dirty="0">
                <a:solidFill>
                  <a:srgbClr val="53565A"/>
                </a:solidFill>
                <a:latin typeface="Calibri" panose="020F0502020204030204" pitchFamily="34" charset="0"/>
              </a:rPr>
              <a:t> Journal Rank</a:t>
            </a:r>
            <a:endParaRPr lang="ru-RU" sz="1400" dirty="0">
              <a:solidFill>
                <a:srgbClr val="53565A"/>
              </a:solidFill>
              <a:latin typeface="Calibri" panose="020F0502020204030204" pitchFamily="34" charset="0"/>
            </a:endParaRPr>
          </a:p>
          <a:p>
            <a:pPr fontAlgn="auto">
              <a:spcBef>
                <a:spcPts val="0"/>
              </a:spcBef>
              <a:spcAft>
                <a:spcPts val="0"/>
              </a:spcAft>
              <a:buClr>
                <a:srgbClr val="046799"/>
              </a:buClr>
            </a:pPr>
            <a:r>
              <a:rPr lang="en-GB" sz="1400" dirty="0" err="1">
                <a:solidFill>
                  <a:srgbClr val="53565A"/>
                </a:solidFill>
                <a:latin typeface="Calibri" panose="020F0502020204030204" pitchFamily="34" charset="0"/>
              </a:rPr>
              <a:t>CiteScore</a:t>
            </a:r>
            <a:endParaRPr lang="ru-RU" sz="1400" dirty="0">
              <a:solidFill>
                <a:srgbClr val="53565A"/>
              </a:solidFill>
              <a:latin typeface="Calibri" panose="020F0502020204030204" pitchFamily="34" charset="0"/>
            </a:endParaRPr>
          </a:p>
          <a:p>
            <a:pPr fontAlgn="auto">
              <a:spcBef>
                <a:spcPts val="0"/>
              </a:spcBef>
              <a:spcAft>
                <a:spcPts val="0"/>
              </a:spcAft>
              <a:buClr>
                <a:srgbClr val="046799"/>
              </a:buClr>
            </a:pPr>
            <a:endParaRPr lang="ru-RU" sz="1600" dirty="0">
              <a:solidFill>
                <a:srgbClr val="53565A"/>
              </a:solidFill>
              <a:latin typeface="Calibri" panose="020F0502020204030204" pitchFamily="34" charset="0"/>
            </a:endParaRPr>
          </a:p>
          <a:p>
            <a:pPr eaLnBrk="1" fontAlgn="base" hangingPunct="1">
              <a:spcBef>
                <a:spcPct val="0"/>
              </a:spcBef>
              <a:spcAft>
                <a:spcPct val="0"/>
              </a:spcAft>
            </a:pPr>
            <a:endParaRPr lang="ru-RU" altLang="en-US" dirty="0">
              <a:solidFill>
                <a:srgbClr val="53565A"/>
              </a:solidFill>
              <a:latin typeface="Calibri" panose="020F0502020204030204" pitchFamily="34" charset="0"/>
            </a:endParaRPr>
          </a:p>
        </p:txBody>
      </p:sp>
      <p:sp>
        <p:nvSpPr>
          <p:cNvPr id="2" name="AutoShape 2" descr="data:image/jpeg;base64,/9j/4AAQSkZJRgABAQAAAQABAAD/2wCEAAkGBxQSEhUUExQWFBQWGRsbFhgXFR8YGBkaGh4YGBwZHxgdHSggGB0lHR0cITMhKikrLjIuHB8zODUtNygtLysBCgoKDg0OGxAQGywkICQvLCw0MjQsLCw0LC8sLCwsLCwsLCwsLCwsLCwsLCwsLCwsLCwsLCwsLCwsLCwsLCwsLP/AABEIAFQBFQMBEQACEQEDEQH/xAAcAAACAgMBAQAAAAAAAAAAAAAABwUGAQQIAwL/xABDEAACAQMABwUEBggFBAMAAAABAgMABBEFBgcSITFRE0FhcYEikaGxMkJScpKyIzQ1YnOCosEUM0PR4URTY/AVJCX/xAAaAQEAAwEBAQAAAAAAAAAAAAAAAwQFAgEG/8QALBEAAgIBAwMCBgMBAQEAAAAAAAECAxEEEjEhMkEFMxMiUWFxgRRCUpGxFf/aAAwDAQACEQMRAD8Ab2sGnIrOIyzHA5KB9Jm+yB1rqMXJ4RHbbGuO6QnNP7Qru5JCN/h4+5Yz7Xq/MnyxVuNMV9zHt1tk+OiKpLKzHLMWPUkk+81LjBUbb5Pez0jLEcxSyR/dcr8jXjinydRslHteC86qbS5kdY7siSMkDtMYdM95xwYde+oZ0LGYl6jXSTxPqhwCqhrmaAKAKAKAKAKAKAKAKAKAKAKAKAKAKAKAKAKAKAKAKAKAKAKAKAKAKAKAKAQu0jTZubxxn9HCTGg7sg4Y+pHwFXqY7YmFrLd9jXhdCq1IVC6aM2aXkqB23IsjIVyd71AHCoXfFF2GhsksvoaWltQr6AZ7Iyr1i9v+ke18K6jbFnFmjth4z+DS0DqzcXUyxrG6jI33ZCFQd5JI547uZr2U1FZOKtPOyWMHREaAAAcgMD0qgfQo+qAKAwTQADQGaAKAKAwTQADQGaAKAKAKAKAwTQADQGaAKAKAKAKAKAKAKAKAKAxvDrQGaAKA5ivc9o+ee+2fPJzWkuD5mfc8n3oq5EU0UjLvKjqxXqFIJFeSWVg9rltkm/DOidEacgul3oJVfqAfaXwK81NUJRceT6Gu2E1mLJGuSQKAKA8rm4WNWd2CooyzE4AA7yaJZPG0llij1q2myyMUtP0UY/1CPbbxGfoD41bhQl3GTfr5N4r4KJdXskpzJI7nqzE/M1MklwUJTlLlmbXSEsRzHK6H91yPkaNJ8nsZyjwy/ak7RJu2SG6PaI7BQ5GHUk4GSOBXNQWUrGUX9NrZblGfkblVTWFrrptK7NjDZ7rMODSniAeijkT4nh51Yrpz1kZup1217YC00hpiec5lmkfzY493IVZUUuEZs7Zz7ma9tdyRnMbsh6qxX5V60nycxk48PBd9V9pU8LBLn9NF3t/qL45+sPA8fGoJ0J8F2nXSi8T6ob9hepNGskbB0YZUj/3n4VVaaeGa8ZKSyiM1z0w1pZyzJxcABM8t5iFB9M59K6rjulgj1Fvw63JCIfT90X7Q3Eu/nOe0I+GcY8Ku7I8YMJ32N53Mtl5tOuGtY40ws+CJZcdDgFRyBI4k9eVRKhbs+C3LXz2JLnyyk3d9JKd6SR3J72Yn51MklwUZTlLueTY0bpq4tyDFM6Y7gx3fwngaOKfJ1C2cO1jZ1C19F2RBcbqT/VI4LJjoO5sd3f3dKqW1beq4NbS6v4nyy5/9L3UJeEntF1qnkupIUkaOKJt0BCVLEfSLEc+OfDGKuVVrbkxdXqJuxxTwkbWzDWmYXSW8sjSRy5A3ySVYAsCCeODjGPEV5dWtuUd6LUT37JPKY4qqGuamlr0QQyyniI0ZvwgmvUsvBzOW2Ll9DnzSGsl1NIZHnkBJyArlVXwABwKvqEUsYPn56iyTy2xtbL9YZLuB1mO88RA3u9lIyCfHmKq3QUX0NbR3OyHzcoldcdZ47CHfYb0jcI06nqeijvNcVwc2S6i9VRy+RLaZ1tu7okyTMB9hCUUeGAePrmrka4xMWzU2T5ZDLIQcgkHrnj767ICd0PrleWxG5MzKPqSEup8OJyPQiuJVRkWK9VbDhjo1Q1jS/g7RRusDuyLnO63ge8HmKpzg4vBtUXK2O5Co2latvbXLSqpMMzFg3crHiynoc8R4HwNWqZ7lgydZQ4T3LhlOqUpn3FIVIZSVYciDgj1FOT1Np5RZdFa/X0GMS9ov2ZRvD38G+NRypiyzDWWx85GLqttHguSI5h2Ep4DJyjHoG7j4Gq86XHqjRo1sLOkujLvUJdFNte1iJcWiHCqA0uO9jxVfIDj5kdKtUQ/szK197z8NfsWlWTML5q7synnQSTOIFbiqlcvjqR9Xy51Xnek8Iv06CU1mTwe+ldlM6DMEqS/ut7Deh5fKkdQvJ1Z6fJdYvJ46o7P7o3Mb3EfZRRsHOWUlipyFAUnmRxPSll0dvQ80+jnvTmsJFv2q6wm2txDGcST5GRzVB9I+Gc499RUw3PLLetu2Q2rliTq4YhbtU9Qp71e1JEUPczDJbHPdXp41FO1R6FyjRytW59ESumtlc0aF4JBMQMlCu6x8uOCfCuY3pvqS2enySzF5F6wwcHgRzBqczi/7JdYjFP8A4Vz+jlzuZ+rJjP8AUBjzx1qC+GVuNDQX4lsfDLptW/Z0n3k/MKho7y5rvZf6EXV0wzc0ToyW5lWKFd527u4DvJPcB1ryUlFZZ3XXKyW2IwodkbbntXID9AmVz55zVf8AkfY0V6d06y6lH1k1emspezmHPijj6LjqD16ip4TUllFG6mVUsSI2CZkZXUlWUgqRzBHEGun1Ik2nlHRWqulxd2sU/ew9odGU7rD3g+mKz5x2ywfRU2fEgpCK1y/X7r+M/wAzV2vtRh6r3pfk2dn37Rtvvn8rV5b2M90nvROgqon0BDa5/qF1/Bk/Ka6h3Iiv9uX4ZzpWgfODV2J/RufNPk1VtR4NX07iRW9q960mkHQnhEqKB5qHJ/q+FSULEclfXzbtx9CtaH0ebieOFSAZGCgnkM99SSltWSrXBzkoryMufZGm77Fy2/8AvIN0nyByPjVZah/Q036dHHSRS9L6j3tu2DC0i9zRAuD6DiPUVNG2L8lKzSWwfGfwMzZhq7Ja27mYFXlYNud6qBgZ6HmcVXumpPoaejpdcPm5Zb7q1SVCkih0bgVYZB9KhTwW3FNYYv8ATWymFyWtpDEfsN7a+h+kPeasR1D8mfZ6fB9jwUrSmz6+g49l2q/aibe/p4N8KmV0WU56K2PjJWZIypIYFSOYIwR6VIVWmujPih4O3ZXrC1zbtHIcyQEDJ5sh+iT1IwR7utU7obXlG3ornZDD5Qo9Ybsy3U8h+tI3uyQPhirUFiKRk3S3WN/clNnmjFuL+JWGVTMjDrucQPLexXNssRJNHXvtWfHUf9UTfCgCgEXtWui+kHHdGiIPdvH4sau0LETD10s2lY0ba9rNFH/3HRPxMF/vUknhZK1cd0kvqdLWtusaKiDCqAFHQDhWc3k+kSSWEetD0RW1PRohv2KjAlRZMDqSyt8Vz61dpeYmHroKNvTz1KxYXBjljcHBR1YHyINSNZWCrB7ZJjq2ovvaMc9WjPvYVUp7za1rzQ/0I2rhhjc2L6OUQyz49pn3AegUAn4n4VV1D64Nf0+GIOQyKrmiVLaho0TWEjY9uLDqemCN7+nPwqWmWJFXWQ3VP7CIq6YI4Ni9yTbzIeSSZH8wGflVTULqbHp0swa+4uNcv1+6/jP8zVivtRnar3pfk2dn37Rtvvn8rV5b2M90nvROgqon0BDa5/qF1/Bk/Ka6h3Iiv9uX4ZzpWgfODV2J/RufNPk1VtR4NX03iRG7XtBMk4ulBMcgAc/ZdRgZ6ZAHurqifTaR6+lqW9cMX0blSCpIIOQRwIPWpzPTaeUX3QO1G4iAW4UTqPrfRk9Tyb3DzqCVCfBfq1849J9Riava5Wt57Mcm7Jj/AC3G63p3N6Gq8q5R5NCrU12dE+pYa4LAUAUAUBSNquiYXs3mZQJY8br8ickDdPUGpqZNSwUtbXF1uT5QkquGIMPYux/xMw7jFx/EKg1HCNH07uZR9LQlJ5VPNZHB9GNTReUijYsTa+5Ytl16ItIR73ASBkHmeI+Ix61HcswLGhmo2rPnoPeqRuhQBQCF2nQldIzZ+sFYeRUVepfyGFrVi5kFoS5EVzBIeSSxsfJWVj8q7ksxaIKpbZxf3OllbIyOIPKs4+kM0Ak9r92Hvgo/04lVvvEs/wAmFXKF8pi+oSTt/CKVBHvMqjmSB7zipn0KUVl4HbtOTd0Ww6GIe4gVTp7za1vsf8EfVwxBxbGbwNayxfWSTex4MB/cGqmoXzZNn0+Wa2vuMKoC+VvaJeiLR9wTzddweJc7vyJPpUlSzNFfVT21NnP9Xj58bexSM9jcN3F1A9B/zVXUco1/Tl8j/Ivdcv1+6/jP8zU9fajP1XvS/Js7Pv2jbffP5Wpb2M90nvROgqoH0BDa5/qF1/Bk/Ka6h3Iiv9uX4ZzpWgfODV2J/RufNPk1VtR4NX03iQyrm3WRSjqGRhhlIyCPKqyeDSaTWGLnWDZUjZa0fcP/AG5CSvkG4keuasR1D/sZ1vp6fWDwLzTWrV1af58TKv2h7SH+YcKsRnGXBn2UWV9yItWIIIOCORHAiuiFdBx7PNdBNAyXLjtIsDfPN1OcE9SMYPpVS2vD6GzpNVujib6ooun9fLueZmjmeKME9mqHd9nuJI4knxqaNMUupRt1lkpfK8I2tEbTLyLhIVnX98brfiXHxBryVEXwdV6+yPd1LPHtchx7VvIG8GUj31H/AB39S1/9GH0ZTdctdpb/AAm72UKnO4Dkse4se/HSpq6lAp6nVSt6cIqtSFQbexnRJSKW4YY7QhU8VXJJ8iTj+U1V1EsvBr+n1tRc35K1tW0KYLvtgP0c/EHu3xwYfI+tSUSzHBW11TjZu8MpcblSCCQQQQRzBHEGpiknh5Q2dXNqURQLdhlkHAuq7yt4kDiD5A1VnQ8/Ka1Wvi1ifJsaV2rW6DEEbyt1Ybi/H2vhXkaJPk6n6hBdqyaurG04zTrFcRqgkYKrITwY8ACD3E8M+Nezowso4p1+6W2S5PjbJoMsI7tRndHZyfdySp95I9RXunl/U89QqylNCpqyZQy9S9pKwxLDdhiE4JIoyd3uDDmcdRn+9V7KMvMTT0+uUY7bP+kzpnalbIh/w4eWQj2cqVQHxzxPkBXEaJPkms19aXy9WKG8unldpJDvO5JYnvJq2lhYRkSk5PLLLs20Gbm8RiP0cJDue7I+ivq3wBqO6W2JZ0dW+zPhDJ2rfs6T7yfmFVqO80dd7L/Qi6umGTGq2sEljOJU4g8HTuZenge8H/muZwUlgmoudUtyGtDtQsSm8xkVvsdmSc+Y9n41V+BI1Vr6msi7151xa/cKoKQJxVTzJ+03+1WK69hn6nVO54XBVgKkKh0DqDoY2tlGjDEjZd/Bm449BgehqjbLdLJ9Bpa/h1pPkUe0exMOkJ8jg5EinqGGT/VvD0q1U8wRk6yO25kHou+aCaOZPpRsGHp3evKu5LKwQVzcJKS8Dy0Pr7ZToGMywtj2kkO6QfAngw8RVKVUk+Dcr1dU1nOPyVbaJr3DJA1tbN2hfhI4HsheZAP1ieWeWM1LVU08sq6vVxcXCArKsmUOPY1YlLaSUj/Mf2fJRj55qpe/mwbPp8MVt/UretG0e6M7rbOIokYqPYVi2OG8d4HGegqSFMcdStfrrN7UOiRI6ubVSMLeJn/yRj8yf7e6uZ6f/JJT6h4sX7LPe6+6OMTb0okBB9js2JbwwV4etRqqeSzLV045yIuVgWJAwCTgdB3CrqMNtN9CW1d0LNc7/Y59jd3seO9j5GuJyUeSamqc87SZ1x1EntpGeJDLASSpQZZB9ll58Otc12prryTajRzg8xWUU2pSkFAFAXXVDZ/NcsHmUwwczng7+Cju8zUNlyXBd0+jlN5l0Q6rW2WNFRFCooAUDkAKpt5NqKUVhGlp/Q0d5C0Mo4HkRzVu5h4iuoycXlHFtUbI7ZCM1m1SuLJj2i70fdKoypHj9k+B+NXYWKRh3aadXPH1ICuyuFeguOoWqE1zPHKylIEZWLMMb26QwVeueHHpUNtiSx5Lml00pyUnwO26tlkRkdQyMCGU8iDzFUk8G20msMSmuOoM1qzPCplt+YI4sngw7wOvvxVyu1S6PkxdRo5VvMeqKZUxSCgJnV3Vi4vWAiT2c+1I3BF9e8+AridijyT06edr6IemrGgI7KERR8Tzdzzdup/sKpTm5PLNymmNUdqIbav+zpPvJ+YV3T3kGu9l/oRdXTDN7/4mbsBcBCYclSw4gEYzn7PPnXm5ZwSfClt346GjXpGfSKSQACSeAA4knoB30CWeBnbPdQWDrc3a4C8Y4jzJ7mYd2OYFVrbvETU0mjae+f8AwalVjUKtr5qmL+IFSFnj/wAtjyI70Pgevcakrs2MranTq6P3QkNKaLltn3Jo2jbxHA+IPIjyq7GSl1RhzrlB4kjTr04CgLPqnqXPesp3THB9aRhjI/dH1j8KjnaolqjSzteeEPXR9kkEaRRjdRAFUeA+Z781SbbeWbkYqKUUKLXnUGaKV5rdTJCxLFV4uhPEjd716EVartTWGZOp0clJyh1RQWGCQeBHMHmKnM/GDFAb2iNETXT9nAhdu/HIeJPICvJSUV1JK6pWPEUPfUzVtbG3EeQ0je1Iw5Fug8ByFUbJ7nk3dPQqoY8k/XBOR99oS2mOZYIpD1aNSffjNeqUlwyOVUJcpEc2pFgf+mT0yPka6+LP6nH8Wr/KN2w1dtYDmK3iRh9YIN78R4/GvHOT5Z1GmuPCRKVyShQBQGGUEYIyKAhLnU+xkOWtYs/uruflxXfxJfUhenqf9UellqtZxHKW0QI5EoGI8i2SKOcn5EaK48RRMCuCYKAKAib/AFZtJjvSW8TMebbgDHzIwTXSnJcMilRXLq4o17fU2xQ5FrF/Mu/8GzXvxJfU5WmqX9UTkcYUAKAAOQAwB6VwTJYPqh6U/av+zpPvJ+YVLT3lPXey/wBCLq6YY7NkIzo8g8R2r/Jap395t6D2v2Td1qfYyHLWsWf3V3Py4rhWSXknenqfVxRt6N0BbW5zDBHG32gg3vxc68c5PlnUKoQ7USVckgUAUB43Vqkq7siLIp5q6hh7jwom1weSipLDWSFl1KsGOTax+gK/AEV38Sf1If41X+UbFnqrZxHKW0QI5EoGI8ic4rxzk/J7GiuPEUS4FckxmgCgI7SGgrafjNBFIerIC34uddKTXDI51Qn3JGgmpNgDkWsfrkj3E4r34k/qcfxqv8omrW1SJd2NFjUclRQoHoOFctt8kyiorCR7V4ehQBQBQBQBQBQBQBQBQBQBQBQBQBQBQBQBQFQ2rD/86TwZPzCpae8p672X+hFVeMMd2yEf/Q85Xx/SKpX95t6D2v2XaoS6FAFAFAFAFAFAFAFAFAFAFAFAFAFAFAFAFAFAFAFAFAFAFAFAFAFAFAFAFAFAFAa9/ZpNG8Ug3kcEMPA16nh5RzKKksMRE+gIxpEWoL9mXC5yN7B8cY+FXVN7NxhOmPxtngeui7CO3iSKJd1EGFHxJ8STknzqk228s3YQUIqMeDarw6CgCgCgCgCgCgCgCgCgCgCgCgCgC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53565A"/>
              </a:solidFill>
            </a:endParaRPr>
          </a:p>
        </p:txBody>
      </p:sp>
      <p:pic>
        <p:nvPicPr>
          <p:cNvPr id="4" name="Picture 3"/>
          <p:cNvPicPr>
            <a:picLocks noChangeAspect="1"/>
          </p:cNvPicPr>
          <p:nvPr/>
        </p:nvPicPr>
        <p:blipFill>
          <a:blip r:embed="rId12"/>
          <a:stretch>
            <a:fillRect/>
          </a:stretch>
        </p:blipFill>
        <p:spPr>
          <a:xfrm>
            <a:off x="5133224" y="734384"/>
            <a:ext cx="3708958" cy="2094541"/>
          </a:xfrm>
          <a:prstGeom prst="rect">
            <a:avLst/>
          </a:prstGeom>
        </p:spPr>
      </p:pic>
      <p:pic>
        <p:nvPicPr>
          <p:cNvPr id="6" name="Picture 5"/>
          <p:cNvPicPr>
            <a:picLocks noChangeAspect="1"/>
          </p:cNvPicPr>
          <p:nvPr/>
        </p:nvPicPr>
        <p:blipFill>
          <a:blip r:embed="rId13"/>
          <a:stretch>
            <a:fillRect/>
          </a:stretch>
        </p:blipFill>
        <p:spPr>
          <a:xfrm>
            <a:off x="5448512" y="2878719"/>
            <a:ext cx="3473727" cy="2455281"/>
          </a:xfrm>
          <a:prstGeom prst="rect">
            <a:avLst/>
          </a:prstGeom>
        </p:spPr>
      </p:pic>
      <p:sp>
        <p:nvSpPr>
          <p:cNvPr id="7" name="TextBox 6"/>
          <p:cNvSpPr txBox="1"/>
          <p:nvPr/>
        </p:nvSpPr>
        <p:spPr>
          <a:xfrm>
            <a:off x="347275" y="441996"/>
            <a:ext cx="4681728" cy="584775"/>
          </a:xfrm>
          <a:prstGeom prst="rect">
            <a:avLst/>
          </a:prstGeom>
          <a:noFill/>
        </p:spPr>
        <p:txBody>
          <a:bodyPr wrap="square" rtlCol="0">
            <a:spAutoFit/>
          </a:bodyPr>
          <a:lstStyle/>
          <a:p>
            <a:pPr fontAlgn="base">
              <a:spcBef>
                <a:spcPct val="0"/>
              </a:spcBef>
              <a:spcAft>
                <a:spcPct val="0"/>
              </a:spcAft>
            </a:pPr>
            <a:r>
              <a:rPr lang="en-GB" sz="3200" b="1" dirty="0">
                <a:solidFill>
                  <a:schemeClr val="accent1"/>
                </a:solidFill>
                <a:latin typeface="Calibri" panose="020F0502020204030204" pitchFamily="34" charset="0"/>
              </a:rPr>
              <a:t>SCOPUS</a:t>
            </a:r>
            <a:endParaRPr lang="en-GB" dirty="0">
              <a:solidFill>
                <a:schemeClr val="accent1"/>
              </a:solidFill>
              <a:latin typeface="Calibri" panose="020F0502020204030204" pitchFamily="34" charset="0"/>
            </a:endParaRPr>
          </a:p>
        </p:txBody>
      </p:sp>
      <p:grpSp>
        <p:nvGrpSpPr>
          <p:cNvPr id="9" name="Group 8"/>
          <p:cNvGrpSpPr/>
          <p:nvPr/>
        </p:nvGrpSpPr>
        <p:grpSpPr>
          <a:xfrm>
            <a:off x="553348" y="5879255"/>
            <a:ext cx="7083319" cy="990233"/>
            <a:chOff x="553348" y="5879255"/>
            <a:chExt cx="7083319" cy="990233"/>
          </a:xfrm>
        </p:grpSpPr>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3348" y="6048218"/>
              <a:ext cx="1289021" cy="630644"/>
            </a:xfrm>
            <a:prstGeom prst="rect">
              <a:avLst/>
            </a:prstGeom>
          </p:spPr>
        </p:pic>
        <p:pic>
          <p:nvPicPr>
            <p:cNvPr id="25" name="Picture 2" descr="http://www.uzh.ch/about/portrait/rankings/news/qsranking2014/world-university-rankings.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35931" y="6073808"/>
              <a:ext cx="2073476" cy="59721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ttps://press.esmt.org/sites/default/files/styles/full_width/public/ft-mba-2014.png?itok=V08ln9m_"/>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r="76623"/>
            <a:stretch/>
          </p:blipFill>
          <p:spPr bwMode="auto">
            <a:xfrm>
              <a:off x="4387635" y="5879255"/>
              <a:ext cx="794323" cy="99023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http://upload.wikimedia.org/wikipedia/en/d/da/Sjtu-logo-standard-red.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486400" y="5908965"/>
              <a:ext cx="850498" cy="85049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www.usnews.com/cmsmedia/5e/14/3fed9d274839b5bfe1f2bcba2d09/141027-ar-badge-large-design.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29400" y="5924976"/>
              <a:ext cx="1007267" cy="89879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379115" y="5619304"/>
            <a:ext cx="3360215" cy="369332"/>
          </a:xfrm>
          <a:prstGeom prst="rect">
            <a:avLst/>
          </a:prstGeom>
        </p:spPr>
        <p:txBody>
          <a:bodyPr wrap="none">
            <a:spAutoFit/>
          </a:bodyPr>
          <a:lstStyle/>
          <a:p>
            <a:pPr fontAlgn="base">
              <a:spcBef>
                <a:spcPct val="0"/>
              </a:spcBef>
              <a:spcAft>
                <a:spcPct val="0"/>
              </a:spcAft>
            </a:pPr>
            <a:r>
              <a:rPr lang="ru-RU" altLang="en-US" b="1" spc="150" dirty="0">
                <a:solidFill>
                  <a:srgbClr val="FF8200"/>
                </a:solidFill>
                <a:latin typeface="Calibri Light" panose="020F0302020204030204" pitchFamily="34" charset="0"/>
              </a:rPr>
              <a:t>АКАДЕМИЧЕСКИЕ РЕЙТИНГИ</a:t>
            </a:r>
          </a:p>
        </p:txBody>
      </p:sp>
      <p:pic>
        <p:nvPicPr>
          <p:cNvPr id="1026" name="Picture 2" descr="C:\Users\yakshonakg\Desktop\16-03-2017 08-45-32.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09407" y="1026771"/>
            <a:ext cx="723900"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7689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Как узнать, индексируется ли журнал в Scopus?</a:t>
            </a:r>
            <a:endParaRPr lang="en-US" dirty="0"/>
          </a:p>
        </p:txBody>
      </p:sp>
      <p:sp>
        <p:nvSpPr>
          <p:cNvPr id="3" name="Content Placeholder 2"/>
          <p:cNvSpPr>
            <a:spLocks noGrp="1"/>
          </p:cNvSpPr>
          <p:nvPr>
            <p:ph idx="1"/>
          </p:nvPr>
        </p:nvSpPr>
        <p:spPr>
          <a:xfrm>
            <a:off x="457198" y="1371600"/>
            <a:ext cx="8238319" cy="5026656"/>
          </a:xfrm>
        </p:spPr>
        <p:txBody>
          <a:bodyPr/>
          <a:lstStyle/>
          <a:p>
            <a:r>
              <a:rPr lang="ru-RU" dirty="0">
                <a:solidFill>
                  <a:schemeClr val="tx2"/>
                </a:solidFill>
              </a:rPr>
              <a:t>На сайте журнала</a:t>
            </a:r>
          </a:p>
          <a:p>
            <a:r>
              <a:rPr lang="ru-RU" dirty="0">
                <a:solidFill>
                  <a:schemeClr val="tx2"/>
                </a:solidFill>
              </a:rPr>
              <a:t>По списку, найденному на сайте отличном от </a:t>
            </a:r>
            <a:r>
              <a:rPr lang="en-US" dirty="0">
                <a:solidFill>
                  <a:schemeClr val="tx2"/>
                </a:solidFill>
              </a:rPr>
              <a:t>Elsevier </a:t>
            </a:r>
            <a:r>
              <a:rPr lang="ru-RU" dirty="0">
                <a:solidFill>
                  <a:schemeClr val="tx2"/>
                </a:solidFill>
              </a:rPr>
              <a:t>и </a:t>
            </a:r>
            <a:r>
              <a:rPr lang="en-US" dirty="0">
                <a:solidFill>
                  <a:schemeClr val="tx2"/>
                </a:solidFill>
              </a:rPr>
              <a:t>Scopus</a:t>
            </a:r>
          </a:p>
          <a:p>
            <a:r>
              <a:rPr lang="ru-RU" dirty="0">
                <a:solidFill>
                  <a:srgbClr val="00B050"/>
                </a:solidFill>
              </a:rPr>
              <a:t>На сайте </a:t>
            </a:r>
            <a:r>
              <a:rPr lang="en-US" dirty="0">
                <a:solidFill>
                  <a:srgbClr val="00B050"/>
                </a:solidFill>
              </a:rPr>
              <a:t>Elsevier.com, Elsevier.ru – </a:t>
            </a:r>
            <a:r>
              <a:rPr lang="ru-RU" dirty="0">
                <a:solidFill>
                  <a:srgbClr val="00B050"/>
                </a:solidFill>
              </a:rPr>
              <a:t>в открытом доступе в </a:t>
            </a:r>
            <a:r>
              <a:rPr lang="en-US" dirty="0">
                <a:solidFill>
                  <a:srgbClr val="00B050"/>
                </a:solidFill>
              </a:rPr>
              <a:t>XLS</a:t>
            </a:r>
            <a:endParaRPr lang="ru-RU" dirty="0">
              <a:solidFill>
                <a:srgbClr val="00B050"/>
              </a:solidFill>
            </a:endParaRPr>
          </a:p>
          <a:p>
            <a:r>
              <a:rPr lang="ru-RU" dirty="0">
                <a:solidFill>
                  <a:srgbClr val="00B050"/>
                </a:solidFill>
              </a:rPr>
              <a:t>На сайте </a:t>
            </a:r>
            <a:r>
              <a:rPr lang="en-US" dirty="0">
                <a:solidFill>
                  <a:srgbClr val="00B050"/>
                </a:solidFill>
              </a:rPr>
              <a:t>Scopus.com, </a:t>
            </a:r>
            <a:r>
              <a:rPr lang="ru-RU" dirty="0">
                <a:solidFill>
                  <a:srgbClr val="00B050"/>
                </a:solidFill>
              </a:rPr>
              <a:t>раздел источники, доступно без подписки</a:t>
            </a:r>
            <a:endParaRPr lang="en-US" dirty="0">
              <a:solidFill>
                <a:srgbClr val="00B050"/>
              </a:solidFill>
            </a:endParaRPr>
          </a:p>
        </p:txBody>
      </p:sp>
      <p:pic>
        <p:nvPicPr>
          <p:cNvPr id="4" name="Picture 3"/>
          <p:cNvPicPr>
            <a:picLocks noChangeAspect="1"/>
          </p:cNvPicPr>
          <p:nvPr/>
        </p:nvPicPr>
        <p:blipFill>
          <a:blip r:embed="rId3"/>
          <a:stretch>
            <a:fillRect/>
          </a:stretch>
        </p:blipFill>
        <p:spPr>
          <a:xfrm>
            <a:off x="457198" y="3124200"/>
            <a:ext cx="8344852" cy="3274056"/>
          </a:xfrm>
          <a:prstGeom prst="rect">
            <a:avLst/>
          </a:prstGeom>
          <a:noFill/>
          <a:ln w="9525">
            <a:solidFill>
              <a:srgbClr val="006699"/>
            </a:solidFill>
            <a:miter lim="800000"/>
            <a:headEnd/>
            <a:tailEnd/>
          </a:ln>
          <a:effectLst/>
        </p:spPr>
      </p:pic>
      <p:sp>
        <p:nvSpPr>
          <p:cNvPr id="5" name="Rectangle 4"/>
          <p:cNvSpPr/>
          <p:nvPr/>
        </p:nvSpPr>
        <p:spPr>
          <a:xfrm>
            <a:off x="4343401" y="3657600"/>
            <a:ext cx="914400" cy="2915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en-GB" sz="1400" dirty="0">
              <a:solidFill>
                <a:schemeClr val="tx1"/>
              </a:solidFill>
            </a:endParaRPr>
          </a:p>
        </p:txBody>
      </p:sp>
    </p:spTree>
    <p:extLst>
      <p:ext uri="{BB962C8B-B14F-4D97-AF65-F5344CB8AC3E}">
        <p14:creationId xmlns:p14="http://schemas.microsoft.com/office/powerpoint/2010/main" val="326693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a:xfrm>
            <a:off x="230041" y="484359"/>
            <a:ext cx="8761559" cy="353842"/>
          </a:xfrm>
        </p:spPr>
        <p:txBody>
          <a:bodyPr>
            <a:normAutofit fontScale="90000"/>
          </a:bodyPr>
          <a:lstStyle/>
          <a:p>
            <a:pPr eaLnBrk="1" hangingPunct="1"/>
            <a:r>
              <a:rPr lang="ru-RU" altLang="en-US" dirty="0"/>
              <a:t>Журналы </a:t>
            </a:r>
            <a:r>
              <a:rPr lang="en-GB" altLang="en-US" dirty="0"/>
              <a:t>Elsevier - </a:t>
            </a:r>
            <a:r>
              <a:rPr lang="ru-RU" altLang="en-US" dirty="0"/>
              <a:t>акцент на востребованность и качество</a:t>
            </a:r>
            <a:endParaRPr lang="en-GB" altLang="en-US" dirty="0"/>
          </a:p>
        </p:txBody>
      </p:sp>
      <p:sp>
        <p:nvSpPr>
          <p:cNvPr id="2" name="Content Placeholder 1"/>
          <p:cNvSpPr>
            <a:spLocks noGrp="1"/>
          </p:cNvSpPr>
          <p:nvPr>
            <p:ph idx="1"/>
          </p:nvPr>
        </p:nvSpPr>
        <p:spPr>
          <a:xfrm>
            <a:off x="487277" y="4925885"/>
            <a:ext cx="8247085" cy="1389347"/>
          </a:xfrm>
        </p:spPr>
        <p:txBody>
          <a:bodyPr numCol="2">
            <a:noAutofit/>
          </a:bodyPr>
          <a:lstStyle/>
          <a:p>
            <a:pPr marL="91440" lvl="1" indent="-231775">
              <a:spcBef>
                <a:spcPts val="0"/>
              </a:spcBef>
              <a:buClr>
                <a:srgbClr val="FF8200"/>
              </a:buClr>
              <a:buSzPct val="140000"/>
              <a:buFont typeface="Arial" pitchFamily="34" charset="0"/>
              <a:buChar char="•"/>
              <a:defRPr/>
            </a:pPr>
            <a:r>
              <a:rPr lang="ru-RU" sz="1600" kern="1200" dirty="0">
                <a:solidFill>
                  <a:schemeClr val="tx1"/>
                </a:solidFill>
                <a:latin typeface="Arial Narrow" pitchFamily="34" charset="0"/>
              </a:rPr>
              <a:t>Более </a:t>
            </a:r>
            <a:r>
              <a:rPr lang="ru-RU" sz="1600" b="1" kern="1200" dirty="0">
                <a:solidFill>
                  <a:schemeClr val="tx1"/>
                </a:solidFill>
                <a:latin typeface="Arial Narrow" pitchFamily="34" charset="0"/>
              </a:rPr>
              <a:t>20 скачиваний в секунду</a:t>
            </a:r>
          </a:p>
          <a:p>
            <a:pPr marL="91440" lvl="1" indent="-231775">
              <a:spcBef>
                <a:spcPts val="0"/>
              </a:spcBef>
              <a:buClr>
                <a:srgbClr val="FF8200"/>
              </a:buClr>
              <a:buSzPct val="140000"/>
              <a:buFont typeface="Arial" pitchFamily="34" charset="0"/>
              <a:buChar char="•"/>
              <a:defRPr/>
            </a:pPr>
            <a:r>
              <a:rPr lang="ru-RU" sz="1600" b="1" kern="1200" dirty="0" smtClean="0">
                <a:solidFill>
                  <a:schemeClr val="tx1"/>
                </a:solidFill>
                <a:latin typeface="Arial Narrow" pitchFamily="34" charset="0"/>
              </a:rPr>
              <a:t>Более </a:t>
            </a:r>
            <a:r>
              <a:rPr lang="ru-RU" sz="1600" b="1" kern="1200" dirty="0">
                <a:solidFill>
                  <a:schemeClr val="tx1"/>
                </a:solidFill>
                <a:latin typeface="Arial Narrow" pitchFamily="34" charset="0"/>
              </a:rPr>
              <a:t>15 млн пользователей </a:t>
            </a:r>
            <a:r>
              <a:rPr lang="ru-RU" sz="1600" kern="1200" dirty="0">
                <a:solidFill>
                  <a:schemeClr val="tx1"/>
                </a:solidFill>
                <a:latin typeface="Arial Narrow" pitchFamily="34" charset="0"/>
              </a:rPr>
              <a:t>по всему миру</a:t>
            </a:r>
          </a:p>
          <a:p>
            <a:pPr marL="91440" lvl="1" indent="-231775">
              <a:spcBef>
                <a:spcPts val="0"/>
              </a:spcBef>
              <a:buClr>
                <a:srgbClr val="FF8200"/>
              </a:buClr>
              <a:buSzPct val="140000"/>
              <a:buFont typeface="Arial" pitchFamily="34" charset="0"/>
              <a:buChar char="•"/>
              <a:defRPr/>
            </a:pPr>
            <a:r>
              <a:rPr lang="en-US" sz="1600" b="1" kern="1200" dirty="0" smtClean="0">
                <a:solidFill>
                  <a:schemeClr val="tx1"/>
                </a:solidFill>
                <a:latin typeface="Arial Narrow" pitchFamily="34" charset="0"/>
              </a:rPr>
              <a:t>&gt;</a:t>
            </a:r>
            <a:r>
              <a:rPr lang="en-US" sz="1600" b="1" kern="1200" dirty="0">
                <a:solidFill>
                  <a:schemeClr val="tx1"/>
                </a:solidFill>
                <a:latin typeface="Arial Narrow" pitchFamily="34" charset="0"/>
              </a:rPr>
              <a:t>23% </a:t>
            </a:r>
            <a:r>
              <a:rPr lang="ru-RU" sz="1600" kern="1200" dirty="0">
                <a:solidFill>
                  <a:schemeClr val="tx1"/>
                </a:solidFill>
                <a:latin typeface="Arial Narrow" pitchFamily="34" charset="0"/>
              </a:rPr>
              <a:t>всех опубликованных в мире научных статей</a:t>
            </a:r>
            <a:r>
              <a:rPr lang="en-US" sz="1600" kern="1200" dirty="0">
                <a:solidFill>
                  <a:schemeClr val="tx1"/>
                </a:solidFill>
                <a:latin typeface="Arial Narrow" pitchFamily="34" charset="0"/>
              </a:rPr>
              <a:t>*</a:t>
            </a:r>
          </a:p>
          <a:p>
            <a:pPr marL="91440" lvl="1" indent="-231775">
              <a:spcBef>
                <a:spcPts val="0"/>
              </a:spcBef>
              <a:buClr>
                <a:srgbClr val="FF8200"/>
              </a:buClr>
              <a:buSzPct val="140000"/>
              <a:buFont typeface="Arial" pitchFamily="34" charset="0"/>
              <a:buChar char="•"/>
              <a:defRPr/>
            </a:pPr>
            <a:r>
              <a:rPr lang="en-US" sz="1600" b="1" kern="1200" dirty="0" smtClean="0">
                <a:solidFill>
                  <a:schemeClr val="tx1"/>
                </a:solidFill>
                <a:latin typeface="Arial Narrow" pitchFamily="34" charset="0"/>
              </a:rPr>
              <a:t>21</a:t>
            </a:r>
            <a:r>
              <a:rPr lang="en-US" sz="1600" b="1" kern="1200" dirty="0">
                <a:solidFill>
                  <a:schemeClr val="tx1"/>
                </a:solidFill>
                <a:latin typeface="Arial Narrow" pitchFamily="34" charset="0"/>
              </a:rPr>
              <a:t>% </a:t>
            </a:r>
            <a:r>
              <a:rPr lang="ru-RU" sz="1600" b="1" kern="1200" dirty="0">
                <a:solidFill>
                  <a:schemeClr val="tx1"/>
                </a:solidFill>
                <a:latin typeface="Arial Narrow" pitchFamily="34" charset="0"/>
              </a:rPr>
              <a:t>среди </a:t>
            </a:r>
            <a:r>
              <a:rPr lang="en-US" sz="1600" b="1" kern="1200" dirty="0">
                <a:solidFill>
                  <a:schemeClr val="tx1"/>
                </a:solidFill>
                <a:latin typeface="Arial Narrow" pitchFamily="34" charset="0"/>
              </a:rPr>
              <a:t>1% </a:t>
            </a:r>
            <a:r>
              <a:rPr lang="ru-RU" sz="1600" b="1" kern="1200" dirty="0">
                <a:solidFill>
                  <a:schemeClr val="tx1"/>
                </a:solidFill>
                <a:latin typeface="Arial Narrow" pitchFamily="34" charset="0"/>
              </a:rPr>
              <a:t>наиболее цитируемых статей </a:t>
            </a:r>
            <a:endParaRPr lang="en-US" sz="1600" kern="1200" dirty="0">
              <a:solidFill>
                <a:schemeClr val="tx1"/>
              </a:solidFill>
              <a:latin typeface="Arial Narrow" pitchFamily="34" charset="0"/>
            </a:endParaRPr>
          </a:p>
          <a:p>
            <a:pPr marL="91440" lvl="1" indent="-231775">
              <a:spcBef>
                <a:spcPts val="0"/>
              </a:spcBef>
              <a:buClr>
                <a:srgbClr val="FF8200"/>
              </a:buClr>
              <a:buSzPct val="140000"/>
              <a:buFont typeface="Arial" pitchFamily="34" charset="0"/>
              <a:buChar char="•"/>
              <a:defRPr/>
            </a:pPr>
            <a:endParaRPr lang="ru-RU" sz="1600" kern="1200" dirty="0">
              <a:solidFill>
                <a:schemeClr val="tx1"/>
              </a:solidFill>
              <a:latin typeface="Arial Narrow" pitchFamily="34" charset="0"/>
            </a:endParaRPr>
          </a:p>
          <a:p>
            <a:pPr marL="91440" lvl="1" indent="-231775">
              <a:spcBef>
                <a:spcPts val="0"/>
              </a:spcBef>
              <a:buClr>
                <a:srgbClr val="FF8200"/>
              </a:buClr>
              <a:buSzPct val="140000"/>
              <a:buFont typeface="Arial" pitchFamily="34" charset="0"/>
              <a:buChar char="•"/>
              <a:defRPr/>
            </a:pPr>
            <a:r>
              <a:rPr lang="ru-RU" sz="1600" b="1" kern="1200" dirty="0">
                <a:solidFill>
                  <a:schemeClr val="tx1"/>
                </a:solidFill>
                <a:latin typeface="Arial Narrow" pitchFamily="34" charset="0"/>
              </a:rPr>
              <a:t>61 журнал </a:t>
            </a:r>
            <a:r>
              <a:rPr lang="en-GB" sz="1600" b="1" kern="1200" dirty="0">
                <a:solidFill>
                  <a:schemeClr val="tx1"/>
                </a:solidFill>
                <a:latin typeface="Arial Narrow" pitchFamily="34" charset="0"/>
              </a:rPr>
              <a:t>Elsevier </a:t>
            </a:r>
            <a:r>
              <a:rPr lang="ru-RU" sz="1600" b="1" kern="1200" dirty="0">
                <a:solidFill>
                  <a:schemeClr val="tx1"/>
                </a:solidFill>
                <a:latin typeface="Arial Narrow" pitchFamily="34" charset="0"/>
              </a:rPr>
              <a:t>занимает первое место </a:t>
            </a:r>
            <a:r>
              <a:rPr lang="ru-RU" sz="1600" kern="1200" dirty="0">
                <a:solidFill>
                  <a:schemeClr val="tx1"/>
                </a:solidFill>
                <a:latin typeface="Arial Narrow" pitchFamily="34" charset="0"/>
              </a:rPr>
              <a:t>в своей научной категории по импакт-фактору</a:t>
            </a:r>
          </a:p>
          <a:p>
            <a:pPr marL="91440" lvl="1" indent="-231775">
              <a:spcBef>
                <a:spcPts val="0"/>
              </a:spcBef>
              <a:buClr>
                <a:srgbClr val="FF8200"/>
              </a:buClr>
              <a:buSzPct val="140000"/>
              <a:buFont typeface="Arial" pitchFamily="34" charset="0"/>
              <a:buChar char="•"/>
              <a:defRPr/>
            </a:pPr>
            <a:r>
              <a:rPr lang="ru-RU" sz="1600" kern="1200" dirty="0" smtClean="0">
                <a:solidFill>
                  <a:schemeClr val="tx1"/>
                </a:solidFill>
                <a:latin typeface="Arial Narrow" pitchFamily="34" charset="0"/>
              </a:rPr>
              <a:t>В</a:t>
            </a:r>
            <a:r>
              <a:rPr lang="en-US" sz="1600" kern="1200" dirty="0" smtClean="0">
                <a:solidFill>
                  <a:schemeClr val="tx1"/>
                </a:solidFill>
                <a:latin typeface="Arial Narrow" pitchFamily="34" charset="0"/>
              </a:rPr>
              <a:t> </a:t>
            </a:r>
            <a:r>
              <a:rPr lang="en-US" sz="1600" kern="1200" dirty="0">
                <a:solidFill>
                  <a:schemeClr val="tx1"/>
                </a:solidFill>
                <a:latin typeface="Arial Narrow" pitchFamily="34" charset="0"/>
              </a:rPr>
              <a:t>2014</a:t>
            </a:r>
            <a:r>
              <a:rPr lang="ru-RU" sz="1600" kern="1200" dirty="0">
                <a:solidFill>
                  <a:schemeClr val="tx1"/>
                </a:solidFill>
                <a:latin typeface="Arial Narrow" pitchFamily="34" charset="0"/>
              </a:rPr>
              <a:t> году </a:t>
            </a:r>
            <a:r>
              <a:rPr lang="en-US" sz="1600" b="1" kern="1200" dirty="0">
                <a:solidFill>
                  <a:schemeClr val="tx1"/>
                </a:solidFill>
                <a:latin typeface="Arial Narrow" pitchFamily="34" charset="0"/>
              </a:rPr>
              <a:t>103 </a:t>
            </a:r>
            <a:r>
              <a:rPr lang="ru-RU" sz="1600" b="1" kern="1200" dirty="0">
                <a:solidFill>
                  <a:schemeClr val="tx1"/>
                </a:solidFill>
                <a:latin typeface="Arial Narrow" pitchFamily="34" charset="0"/>
              </a:rPr>
              <a:t>новых журнала</a:t>
            </a:r>
          </a:p>
          <a:p>
            <a:pPr marL="91440" lvl="1" indent="-457200">
              <a:spcBef>
                <a:spcPts val="0"/>
              </a:spcBef>
              <a:buClr>
                <a:srgbClr val="FF8200"/>
              </a:buClr>
              <a:buSzPct val="140000"/>
              <a:buFont typeface="Arial" pitchFamily="34" charset="0"/>
              <a:buChar char="•"/>
              <a:defRPr/>
            </a:pPr>
            <a:endParaRPr lang="ru-RU" sz="2000" kern="1200" dirty="0">
              <a:solidFill>
                <a:schemeClr val="tx1"/>
              </a:solidFill>
              <a:latin typeface="Arial Narrow" pitchFamily="34" charset="0"/>
              <a:ea typeface="+mn-ea"/>
              <a:cs typeface="+mn-cs"/>
            </a:endParaRPr>
          </a:p>
        </p:txBody>
      </p:sp>
      <p:sp>
        <p:nvSpPr>
          <p:cNvPr id="6" name="TextBox 5"/>
          <p:cNvSpPr txBox="1"/>
          <p:nvPr/>
        </p:nvSpPr>
        <p:spPr>
          <a:xfrm>
            <a:off x="6592868" y="6596390"/>
            <a:ext cx="2551132" cy="261610"/>
          </a:xfrm>
          <a:prstGeom prst="rect">
            <a:avLst/>
          </a:prstGeom>
          <a:noFill/>
        </p:spPr>
        <p:txBody>
          <a:bodyPr wrap="square" rtlCol="0">
            <a:spAutoFit/>
          </a:bodyPr>
          <a:lstStyle/>
          <a:p>
            <a:pPr algn="r"/>
            <a:r>
              <a:rPr lang="en-US" sz="1050" dirty="0"/>
              <a:t>*</a:t>
            </a:r>
            <a:r>
              <a:rPr lang="ru-RU" sz="1050" dirty="0"/>
              <a:t>по данным </a:t>
            </a:r>
            <a:r>
              <a:rPr lang="en-GB" sz="1050" dirty="0"/>
              <a:t>Scopus</a:t>
            </a:r>
            <a:endParaRPr lang="en-US" sz="1050" dirty="0"/>
          </a:p>
        </p:txBody>
      </p:sp>
      <p:pic>
        <p:nvPicPr>
          <p:cNvPr id="23818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418" y="968552"/>
            <a:ext cx="3259536" cy="342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92"/>
          <p:cNvGrpSpPr>
            <a:grpSpLocks/>
          </p:cNvGrpSpPr>
          <p:nvPr/>
        </p:nvGrpSpPr>
        <p:grpSpPr bwMode="auto">
          <a:xfrm>
            <a:off x="3657601" y="1175830"/>
            <a:ext cx="6248400" cy="3548570"/>
            <a:chOff x="2663641" y="1812721"/>
            <a:chExt cx="8312283" cy="4174575"/>
          </a:xfrm>
        </p:grpSpPr>
        <p:sp>
          <p:nvSpPr>
            <p:cNvPr id="8" name="TextBox 82"/>
            <p:cNvSpPr txBox="1">
              <a:spLocks noChangeArrowheads="1"/>
            </p:cNvSpPr>
            <p:nvPr/>
          </p:nvSpPr>
          <p:spPr bwMode="auto">
            <a:xfrm>
              <a:off x="8587831" y="4786230"/>
              <a:ext cx="23880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2000">
                  <a:solidFill>
                    <a:srgbClr val="53565A"/>
                  </a:solidFill>
                  <a:latin typeface="Arial" panose="020B0604020202020204" pitchFamily="34" charset="0"/>
                  <a:cs typeface="Arial" panose="020B0604020202020204" pitchFamily="34" charset="0"/>
                </a:defRPr>
              </a:lvl1pPr>
              <a:lvl2pPr marL="742950" indent="-285750">
                <a:spcBef>
                  <a:spcPct val="20000"/>
                </a:spcBef>
                <a:buSzPct val="80000"/>
                <a:buFont typeface="Arial" panose="020B0604020202020204" pitchFamily="34" charset="0"/>
                <a:buChar char="-"/>
                <a:defRPr>
                  <a:solidFill>
                    <a:srgbClr val="53565A"/>
                  </a:solidFill>
                  <a:latin typeface="Arial" panose="020B0604020202020204" pitchFamily="34" charset="0"/>
                  <a:cs typeface="Arial" panose="020B0604020202020204" pitchFamily="34" charset="0"/>
                </a:defRPr>
              </a:lvl2pPr>
              <a:lvl3pPr marL="11430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3pPr>
              <a:lvl4pPr marL="16002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4pPr>
              <a:lvl5pPr marL="20574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9pPr>
            </a:lstStyle>
            <a:p>
              <a:pPr>
                <a:spcBef>
                  <a:spcPct val="0"/>
                </a:spcBef>
                <a:buFontTx/>
                <a:buNone/>
              </a:pPr>
              <a:r>
                <a:rPr lang="en-US" altLang="en-US" sz="1500" b="1">
                  <a:solidFill>
                    <a:schemeClr val="tx2"/>
                  </a:solidFill>
                </a:rPr>
                <a:t>Elsevier</a:t>
              </a:r>
            </a:p>
          </p:txBody>
        </p:sp>
        <p:sp>
          <p:nvSpPr>
            <p:cNvPr id="9" name="TextBox 83"/>
            <p:cNvSpPr txBox="1">
              <a:spLocks noChangeArrowheads="1"/>
            </p:cNvSpPr>
            <p:nvPr/>
          </p:nvSpPr>
          <p:spPr bwMode="auto">
            <a:xfrm>
              <a:off x="8587831" y="3922764"/>
              <a:ext cx="2388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2000">
                  <a:solidFill>
                    <a:srgbClr val="53565A"/>
                  </a:solidFill>
                  <a:latin typeface="Arial" panose="020B0604020202020204" pitchFamily="34" charset="0"/>
                  <a:cs typeface="Arial" panose="020B0604020202020204" pitchFamily="34" charset="0"/>
                </a:defRPr>
              </a:lvl1pPr>
              <a:lvl2pPr marL="742950" indent="-285750">
                <a:spcBef>
                  <a:spcPct val="20000"/>
                </a:spcBef>
                <a:buSzPct val="80000"/>
                <a:buFont typeface="Arial" panose="020B0604020202020204" pitchFamily="34" charset="0"/>
                <a:buChar char="-"/>
                <a:defRPr>
                  <a:solidFill>
                    <a:srgbClr val="53565A"/>
                  </a:solidFill>
                  <a:latin typeface="Arial" panose="020B0604020202020204" pitchFamily="34" charset="0"/>
                  <a:cs typeface="Arial" panose="020B0604020202020204" pitchFamily="34" charset="0"/>
                </a:defRPr>
              </a:lvl2pPr>
              <a:lvl3pPr marL="11430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3pPr>
              <a:lvl4pPr marL="16002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4pPr>
              <a:lvl5pPr marL="20574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9pPr>
            </a:lstStyle>
            <a:p>
              <a:pPr>
                <a:spcBef>
                  <a:spcPct val="0"/>
                </a:spcBef>
                <a:buFontTx/>
                <a:buNone/>
              </a:pPr>
              <a:r>
                <a:rPr lang="ru-RU" altLang="en-US" sz="1200">
                  <a:solidFill>
                    <a:schemeClr val="tx1"/>
                  </a:solidFill>
                </a:rPr>
                <a:t>Компания</a:t>
              </a:r>
              <a:r>
                <a:rPr lang="en-US" altLang="en-US" sz="1200">
                  <a:solidFill>
                    <a:schemeClr val="tx1"/>
                  </a:solidFill>
                </a:rPr>
                <a:t> A</a:t>
              </a:r>
            </a:p>
          </p:txBody>
        </p:sp>
        <p:sp>
          <p:nvSpPr>
            <p:cNvPr id="10" name="TextBox 86"/>
            <p:cNvSpPr txBox="1">
              <a:spLocks noChangeArrowheads="1"/>
            </p:cNvSpPr>
            <p:nvPr/>
          </p:nvSpPr>
          <p:spPr bwMode="auto">
            <a:xfrm>
              <a:off x="8587831" y="3502588"/>
              <a:ext cx="2388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2000">
                  <a:solidFill>
                    <a:srgbClr val="53565A"/>
                  </a:solidFill>
                  <a:latin typeface="Arial" panose="020B0604020202020204" pitchFamily="34" charset="0"/>
                  <a:cs typeface="Arial" panose="020B0604020202020204" pitchFamily="34" charset="0"/>
                </a:defRPr>
              </a:lvl1pPr>
              <a:lvl2pPr marL="742950" indent="-285750">
                <a:spcBef>
                  <a:spcPct val="20000"/>
                </a:spcBef>
                <a:buSzPct val="80000"/>
                <a:buFont typeface="Arial" panose="020B0604020202020204" pitchFamily="34" charset="0"/>
                <a:buChar char="-"/>
                <a:defRPr>
                  <a:solidFill>
                    <a:srgbClr val="53565A"/>
                  </a:solidFill>
                  <a:latin typeface="Arial" panose="020B0604020202020204" pitchFamily="34" charset="0"/>
                  <a:cs typeface="Arial" panose="020B0604020202020204" pitchFamily="34" charset="0"/>
                </a:defRPr>
              </a:lvl2pPr>
              <a:lvl3pPr marL="11430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3pPr>
              <a:lvl4pPr marL="16002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4pPr>
              <a:lvl5pPr marL="20574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9pPr>
            </a:lstStyle>
            <a:p>
              <a:pPr>
                <a:spcBef>
                  <a:spcPct val="0"/>
                </a:spcBef>
                <a:buFontTx/>
                <a:buNone/>
              </a:pPr>
              <a:r>
                <a:rPr lang="ru-RU" altLang="en-US" sz="1200">
                  <a:solidFill>
                    <a:schemeClr val="tx1"/>
                  </a:solidFill>
                </a:rPr>
                <a:t>Компания Б</a:t>
              </a:r>
              <a:endParaRPr lang="en-US" altLang="en-US" sz="1200">
                <a:solidFill>
                  <a:schemeClr val="tx1"/>
                </a:solidFill>
              </a:endParaRPr>
            </a:p>
          </p:txBody>
        </p:sp>
        <p:sp>
          <p:nvSpPr>
            <p:cNvPr id="11" name="TextBox 87"/>
            <p:cNvSpPr txBox="1">
              <a:spLocks noChangeArrowheads="1"/>
            </p:cNvSpPr>
            <p:nvPr/>
          </p:nvSpPr>
          <p:spPr bwMode="auto">
            <a:xfrm>
              <a:off x="8587831" y="3226997"/>
              <a:ext cx="2388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2000">
                  <a:solidFill>
                    <a:srgbClr val="53565A"/>
                  </a:solidFill>
                  <a:latin typeface="Arial" panose="020B0604020202020204" pitchFamily="34" charset="0"/>
                  <a:cs typeface="Arial" panose="020B0604020202020204" pitchFamily="34" charset="0"/>
                </a:defRPr>
              </a:lvl1pPr>
              <a:lvl2pPr marL="742950" indent="-285750">
                <a:spcBef>
                  <a:spcPct val="20000"/>
                </a:spcBef>
                <a:buSzPct val="80000"/>
                <a:buFont typeface="Arial" panose="020B0604020202020204" pitchFamily="34" charset="0"/>
                <a:buChar char="-"/>
                <a:defRPr>
                  <a:solidFill>
                    <a:srgbClr val="53565A"/>
                  </a:solidFill>
                  <a:latin typeface="Arial" panose="020B0604020202020204" pitchFamily="34" charset="0"/>
                  <a:cs typeface="Arial" panose="020B0604020202020204" pitchFamily="34" charset="0"/>
                </a:defRPr>
              </a:lvl2pPr>
              <a:lvl3pPr marL="11430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3pPr>
              <a:lvl4pPr marL="16002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4pPr>
              <a:lvl5pPr marL="20574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9pPr>
            </a:lstStyle>
            <a:p>
              <a:pPr>
                <a:spcBef>
                  <a:spcPct val="0"/>
                </a:spcBef>
                <a:buFontTx/>
                <a:buNone/>
              </a:pPr>
              <a:r>
                <a:rPr lang="ru-RU" altLang="en-US" sz="1200">
                  <a:solidFill>
                    <a:schemeClr val="tx1"/>
                  </a:solidFill>
                </a:rPr>
                <a:t>Компания В</a:t>
              </a:r>
              <a:endParaRPr lang="en-US" altLang="en-US" sz="1200">
                <a:solidFill>
                  <a:schemeClr val="tx1"/>
                </a:solidFill>
              </a:endParaRPr>
            </a:p>
          </p:txBody>
        </p:sp>
        <p:sp>
          <p:nvSpPr>
            <p:cNvPr id="12" name="TextBox 88"/>
            <p:cNvSpPr txBox="1">
              <a:spLocks noChangeArrowheads="1"/>
            </p:cNvSpPr>
            <p:nvPr/>
          </p:nvSpPr>
          <p:spPr bwMode="auto">
            <a:xfrm>
              <a:off x="8587831" y="2342945"/>
              <a:ext cx="2388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2000">
                  <a:solidFill>
                    <a:srgbClr val="53565A"/>
                  </a:solidFill>
                  <a:latin typeface="Arial" panose="020B0604020202020204" pitchFamily="34" charset="0"/>
                  <a:cs typeface="Arial" panose="020B0604020202020204" pitchFamily="34" charset="0"/>
                </a:defRPr>
              </a:lvl1pPr>
              <a:lvl2pPr marL="742950" indent="-285750">
                <a:spcBef>
                  <a:spcPct val="20000"/>
                </a:spcBef>
                <a:buSzPct val="80000"/>
                <a:buFont typeface="Arial" panose="020B0604020202020204" pitchFamily="34" charset="0"/>
                <a:buChar char="-"/>
                <a:defRPr>
                  <a:solidFill>
                    <a:srgbClr val="53565A"/>
                  </a:solidFill>
                  <a:latin typeface="Arial" panose="020B0604020202020204" pitchFamily="34" charset="0"/>
                  <a:cs typeface="Arial" panose="020B0604020202020204" pitchFamily="34" charset="0"/>
                </a:defRPr>
              </a:lvl2pPr>
              <a:lvl3pPr marL="11430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3pPr>
              <a:lvl4pPr marL="16002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4pPr>
              <a:lvl5pPr marL="20574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9pPr>
            </a:lstStyle>
            <a:p>
              <a:pPr>
                <a:spcBef>
                  <a:spcPct val="0"/>
                </a:spcBef>
                <a:buFontTx/>
                <a:buNone/>
              </a:pPr>
              <a:r>
                <a:rPr lang="ru-RU" altLang="en-US" sz="1200">
                  <a:solidFill>
                    <a:schemeClr val="tx1"/>
                  </a:solidFill>
                </a:rPr>
                <a:t>Прочие</a:t>
              </a:r>
              <a:endParaRPr lang="en-US" altLang="en-US" sz="1200">
                <a:solidFill>
                  <a:schemeClr val="tx1"/>
                </a:solidFill>
              </a:endParaRPr>
            </a:p>
          </p:txBody>
        </p:sp>
        <p:grpSp>
          <p:nvGrpSpPr>
            <p:cNvPr id="13" name="Group 91"/>
            <p:cNvGrpSpPr>
              <a:grpSpLocks/>
            </p:cNvGrpSpPr>
            <p:nvPr/>
          </p:nvGrpSpPr>
          <p:grpSpPr bwMode="auto">
            <a:xfrm>
              <a:off x="2663641" y="1812721"/>
              <a:ext cx="6054497" cy="4174575"/>
              <a:chOff x="2663641" y="1812721"/>
              <a:chExt cx="6054497" cy="4174575"/>
            </a:xfrm>
          </p:grpSpPr>
          <p:grpSp>
            <p:nvGrpSpPr>
              <p:cNvPr id="15" name="Group 55"/>
              <p:cNvGrpSpPr>
                <a:grpSpLocks/>
              </p:cNvGrpSpPr>
              <p:nvPr/>
            </p:nvGrpSpPr>
            <p:grpSpPr bwMode="auto">
              <a:xfrm>
                <a:off x="3034800" y="1812721"/>
                <a:ext cx="1911597" cy="3828093"/>
                <a:chOff x="3734444" y="2230839"/>
                <a:chExt cx="1590739" cy="3185554"/>
              </a:xfrm>
            </p:grpSpPr>
            <p:sp>
              <p:nvSpPr>
                <p:cNvPr id="36" name="Rectangle 35"/>
                <p:cNvSpPr/>
                <p:nvPr/>
              </p:nvSpPr>
              <p:spPr>
                <a:xfrm rot="16200000">
                  <a:off x="4204920" y="4268927"/>
                  <a:ext cx="648290" cy="15768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7" name="Rectangle 36"/>
                <p:cNvSpPr/>
                <p:nvPr/>
              </p:nvSpPr>
              <p:spPr>
                <a:xfrm rot="16200000" flipH="1">
                  <a:off x="4307617" y="3724787"/>
                  <a:ext cx="441443" cy="15753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8" name="Rectangle 37"/>
                <p:cNvSpPr/>
                <p:nvPr/>
              </p:nvSpPr>
              <p:spPr>
                <a:xfrm rot="16200000" flipH="1">
                  <a:off x="4441942" y="3418930"/>
                  <a:ext cx="172794" cy="157536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9" name="Rectangle 38"/>
                <p:cNvSpPr/>
                <p:nvPr/>
              </p:nvSpPr>
              <p:spPr>
                <a:xfrm rot="16200000" flipH="1">
                  <a:off x="4452663" y="3256857"/>
                  <a:ext cx="151352" cy="1575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0" name="Rectangle 39"/>
                <p:cNvSpPr/>
                <p:nvPr/>
              </p:nvSpPr>
              <p:spPr>
                <a:xfrm rot="16200000" flipH="1">
                  <a:off x="3659327" y="2312169"/>
                  <a:ext cx="1738024" cy="15753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1" name="TextBox 40"/>
                <p:cNvSpPr txBox="1"/>
                <p:nvPr/>
              </p:nvSpPr>
              <p:spPr>
                <a:xfrm>
                  <a:off x="3749369" y="2908139"/>
                  <a:ext cx="1560844" cy="282523"/>
                </a:xfrm>
                <a:prstGeom prst="rect">
                  <a:avLst/>
                </a:prstGeom>
                <a:noFill/>
              </p:spPr>
              <p:txBody>
                <a:bodyPr>
                  <a:spAutoFit/>
                </a:bodyPr>
                <a:lstStyle/>
                <a:p>
                  <a:pPr algn="ctr">
                    <a:defRPr/>
                  </a:pPr>
                  <a:r>
                    <a:rPr lang="en-US" sz="1050" b="1" dirty="0">
                      <a:latin typeface="Arial" charset="0"/>
                      <a:ea typeface="Arial" charset="0"/>
                      <a:cs typeface="Arial" charset="0"/>
                    </a:rPr>
                    <a:t>60%</a:t>
                  </a:r>
                </a:p>
              </p:txBody>
            </p:sp>
            <p:sp>
              <p:nvSpPr>
                <p:cNvPr id="42" name="TextBox 41"/>
                <p:cNvSpPr txBox="1"/>
                <p:nvPr/>
              </p:nvSpPr>
              <p:spPr>
                <a:xfrm>
                  <a:off x="3759532" y="3917151"/>
                  <a:ext cx="1562296" cy="281262"/>
                </a:xfrm>
                <a:prstGeom prst="rect">
                  <a:avLst/>
                </a:prstGeom>
                <a:noFill/>
              </p:spPr>
              <p:txBody>
                <a:bodyPr>
                  <a:spAutoFit/>
                </a:bodyPr>
                <a:lstStyle/>
                <a:p>
                  <a:pPr algn="ctr">
                    <a:defRPr/>
                  </a:pPr>
                  <a:r>
                    <a:rPr lang="en-US" sz="1050" b="1" dirty="0">
                      <a:solidFill>
                        <a:schemeClr val="bg1"/>
                      </a:solidFill>
                      <a:latin typeface="Arial" charset="0"/>
                      <a:ea typeface="Arial" charset="0"/>
                      <a:cs typeface="Arial" charset="0"/>
                    </a:rPr>
                    <a:t>4%</a:t>
                  </a:r>
                </a:p>
              </p:txBody>
            </p:sp>
            <p:sp>
              <p:nvSpPr>
                <p:cNvPr id="43" name="TextBox 42"/>
                <p:cNvSpPr txBox="1"/>
                <p:nvPr/>
              </p:nvSpPr>
              <p:spPr>
                <a:xfrm>
                  <a:off x="3749369" y="4071026"/>
                  <a:ext cx="1575363" cy="281262"/>
                </a:xfrm>
                <a:prstGeom prst="rect">
                  <a:avLst/>
                </a:prstGeom>
                <a:noFill/>
              </p:spPr>
              <p:txBody>
                <a:bodyPr>
                  <a:spAutoFit/>
                </a:bodyPr>
                <a:lstStyle/>
                <a:p>
                  <a:pPr algn="ctr">
                    <a:defRPr/>
                  </a:pPr>
                  <a:r>
                    <a:rPr lang="en-US" sz="1050" b="1" dirty="0">
                      <a:solidFill>
                        <a:schemeClr val="bg1"/>
                      </a:solidFill>
                      <a:latin typeface="Arial" charset="0"/>
                      <a:ea typeface="Arial" charset="0"/>
                      <a:cs typeface="Arial" charset="0"/>
                    </a:rPr>
                    <a:t>6%</a:t>
                  </a:r>
                </a:p>
              </p:txBody>
            </p:sp>
            <p:sp>
              <p:nvSpPr>
                <p:cNvPr id="44" name="TextBox 43"/>
                <p:cNvSpPr txBox="1"/>
                <p:nvPr/>
              </p:nvSpPr>
              <p:spPr>
                <a:xfrm>
                  <a:off x="4227059" y="4889587"/>
                  <a:ext cx="590943" cy="332974"/>
                </a:xfrm>
                <a:prstGeom prst="rect">
                  <a:avLst/>
                </a:prstGeom>
                <a:noFill/>
              </p:spPr>
              <p:txBody>
                <a:bodyPr lIns="0" rIns="0">
                  <a:spAutoFit/>
                </a:bodyPr>
                <a:lstStyle/>
                <a:p>
                  <a:pPr algn="ctr">
                    <a:defRPr/>
                  </a:pPr>
                  <a:r>
                    <a:rPr lang="en-US" sz="1350" b="1" dirty="0">
                      <a:solidFill>
                        <a:schemeClr val="bg1"/>
                      </a:solidFill>
                      <a:latin typeface="Arial" charset="0"/>
                      <a:ea typeface="Arial" charset="0"/>
                      <a:cs typeface="Arial" charset="0"/>
                    </a:rPr>
                    <a:t>17%</a:t>
                  </a:r>
                </a:p>
              </p:txBody>
            </p:sp>
            <p:cxnSp>
              <p:nvCxnSpPr>
                <p:cNvPr id="45" name="Straight Connector 44"/>
                <p:cNvCxnSpPr/>
                <p:nvPr/>
              </p:nvCxnSpPr>
              <p:spPr>
                <a:xfrm flipH="1" flipV="1">
                  <a:off x="4102192" y="5416796"/>
                  <a:ext cx="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4576979" y="5331030"/>
                  <a:ext cx="0"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734849" y="4363639"/>
                  <a:ext cx="1575363" cy="282523"/>
                </a:xfrm>
                <a:prstGeom prst="rect">
                  <a:avLst/>
                </a:prstGeom>
                <a:noFill/>
              </p:spPr>
              <p:txBody>
                <a:bodyPr>
                  <a:spAutoFit/>
                </a:bodyPr>
                <a:lstStyle/>
                <a:p>
                  <a:pPr algn="ctr">
                    <a:defRPr/>
                  </a:pPr>
                  <a:r>
                    <a:rPr lang="en-US" sz="1050" b="1" dirty="0">
                      <a:solidFill>
                        <a:schemeClr val="bg1"/>
                      </a:solidFill>
                      <a:latin typeface="Arial" charset="0"/>
                      <a:ea typeface="Arial" charset="0"/>
                      <a:cs typeface="Arial" charset="0"/>
                    </a:rPr>
                    <a:t>13%</a:t>
                  </a:r>
                </a:p>
              </p:txBody>
            </p:sp>
          </p:grpSp>
          <p:grpSp>
            <p:nvGrpSpPr>
              <p:cNvPr id="16" name="Group 69"/>
              <p:cNvGrpSpPr>
                <a:grpSpLocks/>
              </p:cNvGrpSpPr>
              <p:nvPr/>
            </p:nvGrpSpPr>
            <p:grpSpPr bwMode="auto">
              <a:xfrm>
                <a:off x="6516084" y="1812722"/>
                <a:ext cx="1911597" cy="3828092"/>
                <a:chOff x="5862178" y="1906840"/>
                <a:chExt cx="1911597" cy="3828092"/>
              </a:xfrm>
            </p:grpSpPr>
            <p:sp>
              <p:nvSpPr>
                <p:cNvPr id="24" name="Rectangle 23"/>
                <p:cNvSpPr/>
                <p:nvPr/>
              </p:nvSpPr>
              <p:spPr>
                <a:xfrm rot="16200000">
                  <a:off x="6213800" y="4140908"/>
                  <a:ext cx="1211018" cy="18931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5" name="Rectangle 24"/>
                <p:cNvSpPr/>
                <p:nvPr/>
              </p:nvSpPr>
              <p:spPr>
                <a:xfrm rot="16200000" flipH="1">
                  <a:off x="6542355" y="3260191"/>
                  <a:ext cx="548672" cy="18948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6" name="Rectangle 25"/>
                <p:cNvSpPr/>
                <p:nvPr/>
              </p:nvSpPr>
              <p:spPr>
                <a:xfrm rot="16200000" flipH="1">
                  <a:off x="6637085" y="2816857"/>
                  <a:ext cx="359213" cy="189486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7" name="Rectangle 26"/>
                <p:cNvSpPr/>
                <p:nvPr/>
              </p:nvSpPr>
              <p:spPr>
                <a:xfrm rot="16200000" flipH="1">
                  <a:off x="6724994" y="2545552"/>
                  <a:ext cx="183396" cy="18948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8" name="Rectangle 27"/>
                <p:cNvSpPr/>
                <p:nvPr/>
              </p:nvSpPr>
              <p:spPr>
                <a:xfrm rot="16200000" flipH="1">
                  <a:off x="6067952" y="1708146"/>
                  <a:ext cx="1497480" cy="18948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9" name="TextBox 28"/>
                <p:cNvSpPr txBox="1"/>
                <p:nvPr/>
              </p:nvSpPr>
              <p:spPr>
                <a:xfrm>
                  <a:off x="5879727" y="2438839"/>
                  <a:ext cx="1877417" cy="339510"/>
                </a:xfrm>
                <a:prstGeom prst="rect">
                  <a:avLst/>
                </a:prstGeom>
                <a:noFill/>
              </p:spPr>
              <p:txBody>
                <a:bodyPr>
                  <a:spAutoFit/>
                </a:bodyPr>
                <a:lstStyle/>
                <a:p>
                  <a:pPr algn="ctr">
                    <a:defRPr/>
                  </a:pPr>
                  <a:r>
                    <a:rPr lang="en-US" sz="1050" b="1" dirty="0">
                      <a:latin typeface="Arial" charset="0"/>
                      <a:ea typeface="Arial" charset="0"/>
                      <a:cs typeface="Arial" charset="0"/>
                    </a:rPr>
                    <a:t>48%</a:t>
                  </a:r>
                </a:p>
              </p:txBody>
            </p:sp>
            <p:sp>
              <p:nvSpPr>
                <p:cNvPr id="30" name="TextBox 29"/>
                <p:cNvSpPr txBox="1"/>
                <p:nvPr/>
              </p:nvSpPr>
              <p:spPr>
                <a:xfrm>
                  <a:off x="5895431" y="3352786"/>
                  <a:ext cx="1879162" cy="337994"/>
                </a:xfrm>
                <a:prstGeom prst="rect">
                  <a:avLst/>
                </a:prstGeom>
                <a:noFill/>
              </p:spPr>
              <p:txBody>
                <a:bodyPr>
                  <a:spAutoFit/>
                </a:bodyPr>
                <a:lstStyle/>
                <a:p>
                  <a:pPr algn="ctr">
                    <a:defRPr/>
                  </a:pPr>
                  <a:r>
                    <a:rPr lang="en-US" sz="1050" b="1" dirty="0">
                      <a:solidFill>
                        <a:schemeClr val="bg1"/>
                      </a:solidFill>
                      <a:latin typeface="Arial" charset="0"/>
                      <a:ea typeface="Arial" charset="0"/>
                      <a:cs typeface="Arial" charset="0"/>
                    </a:rPr>
                    <a:t>3%</a:t>
                  </a:r>
                </a:p>
              </p:txBody>
            </p:sp>
            <p:sp>
              <p:nvSpPr>
                <p:cNvPr id="31" name="TextBox 30"/>
                <p:cNvSpPr txBox="1"/>
                <p:nvPr/>
              </p:nvSpPr>
              <p:spPr>
                <a:xfrm>
                  <a:off x="5879727" y="3627123"/>
                  <a:ext cx="1894865" cy="337993"/>
                </a:xfrm>
                <a:prstGeom prst="rect">
                  <a:avLst/>
                </a:prstGeom>
                <a:noFill/>
              </p:spPr>
              <p:txBody>
                <a:bodyPr>
                  <a:spAutoFit/>
                </a:bodyPr>
                <a:lstStyle/>
                <a:p>
                  <a:pPr algn="ctr">
                    <a:defRPr/>
                  </a:pPr>
                  <a:r>
                    <a:rPr lang="en-US" sz="1050" b="1" dirty="0">
                      <a:solidFill>
                        <a:schemeClr val="bg1"/>
                      </a:solidFill>
                      <a:latin typeface="Arial" charset="0"/>
                      <a:ea typeface="Arial" charset="0"/>
                      <a:cs typeface="Arial" charset="0"/>
                    </a:rPr>
                    <a:t>10%</a:t>
                  </a:r>
                </a:p>
              </p:txBody>
            </p:sp>
            <p:sp>
              <p:nvSpPr>
                <p:cNvPr id="32" name="TextBox 65"/>
                <p:cNvSpPr txBox="1">
                  <a:spLocks noChangeArrowheads="1"/>
                </p:cNvSpPr>
                <p:nvPr/>
              </p:nvSpPr>
              <p:spPr bwMode="auto">
                <a:xfrm>
                  <a:off x="6453977" y="4880348"/>
                  <a:ext cx="7099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2000">
                      <a:solidFill>
                        <a:srgbClr val="53565A"/>
                      </a:solidFill>
                      <a:latin typeface="Arial" panose="020B0604020202020204" pitchFamily="34" charset="0"/>
                      <a:cs typeface="Arial" panose="020B0604020202020204" pitchFamily="34" charset="0"/>
                    </a:defRPr>
                  </a:lvl1pPr>
                  <a:lvl2pPr marL="742950" indent="-285750">
                    <a:spcBef>
                      <a:spcPct val="20000"/>
                    </a:spcBef>
                    <a:buSzPct val="80000"/>
                    <a:buFont typeface="Arial" panose="020B0604020202020204" pitchFamily="34" charset="0"/>
                    <a:buChar char="-"/>
                    <a:defRPr>
                      <a:solidFill>
                        <a:srgbClr val="53565A"/>
                      </a:solidFill>
                      <a:latin typeface="Arial" panose="020B0604020202020204" pitchFamily="34" charset="0"/>
                      <a:cs typeface="Arial" panose="020B0604020202020204" pitchFamily="34" charset="0"/>
                    </a:defRPr>
                  </a:lvl2pPr>
                  <a:lvl3pPr marL="11430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3pPr>
                  <a:lvl4pPr marL="16002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4pPr>
                  <a:lvl5pPr marL="20574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9pPr>
                </a:lstStyle>
                <a:p>
                  <a:pPr algn="ctr">
                    <a:spcBef>
                      <a:spcPct val="0"/>
                    </a:spcBef>
                    <a:buFontTx/>
                    <a:buNone/>
                  </a:pPr>
                  <a:r>
                    <a:rPr lang="en-US" altLang="en-US" sz="1500" b="1">
                      <a:solidFill>
                        <a:schemeClr val="bg1"/>
                      </a:solidFill>
                    </a:rPr>
                    <a:t>26%</a:t>
                  </a:r>
                </a:p>
              </p:txBody>
            </p:sp>
            <p:cxnSp>
              <p:nvCxnSpPr>
                <p:cNvPr id="33" name="Straight Connector 32"/>
                <p:cNvCxnSpPr/>
                <p:nvPr/>
              </p:nvCxnSpPr>
              <p:spPr>
                <a:xfrm flipH="1" flipV="1">
                  <a:off x="6303717" y="5735416"/>
                  <a:ext cx="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6874270" y="5632351"/>
                  <a:ext cx="0"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62279" y="4069698"/>
                  <a:ext cx="1894865" cy="339510"/>
                </a:xfrm>
                <a:prstGeom prst="rect">
                  <a:avLst/>
                </a:prstGeom>
                <a:noFill/>
              </p:spPr>
              <p:txBody>
                <a:bodyPr>
                  <a:spAutoFit/>
                </a:bodyPr>
                <a:lstStyle/>
                <a:p>
                  <a:pPr algn="ctr">
                    <a:defRPr/>
                  </a:pPr>
                  <a:r>
                    <a:rPr lang="en-US" sz="1050" b="1" dirty="0">
                      <a:solidFill>
                        <a:schemeClr val="bg1"/>
                      </a:solidFill>
                      <a:latin typeface="Arial" charset="0"/>
                      <a:ea typeface="Arial" charset="0"/>
                      <a:cs typeface="Arial" charset="0"/>
                    </a:rPr>
                    <a:t>13%</a:t>
                  </a:r>
                </a:p>
              </p:txBody>
            </p:sp>
          </p:grpSp>
          <p:cxnSp>
            <p:nvCxnSpPr>
              <p:cNvPr id="17" name="Straight Connector 16"/>
              <p:cNvCxnSpPr/>
              <p:nvPr/>
            </p:nvCxnSpPr>
            <p:spPr>
              <a:xfrm flipV="1">
                <a:off x="4926663" y="3307169"/>
                <a:ext cx="1596502" cy="585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923173" y="3492081"/>
                <a:ext cx="1603481" cy="597173"/>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923173" y="3854326"/>
                <a:ext cx="1603481" cy="43651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23173" y="4384810"/>
                <a:ext cx="1603481" cy="43651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663641" y="5597344"/>
                <a:ext cx="60544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89"/>
              <p:cNvSpPr txBox="1">
                <a:spLocks noChangeArrowheads="1"/>
              </p:cNvSpPr>
              <p:nvPr/>
            </p:nvSpPr>
            <p:spPr bwMode="auto">
              <a:xfrm>
                <a:off x="2853169" y="5617964"/>
                <a:ext cx="2388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2000">
                    <a:solidFill>
                      <a:srgbClr val="53565A"/>
                    </a:solidFill>
                    <a:latin typeface="Arial" panose="020B0604020202020204" pitchFamily="34" charset="0"/>
                    <a:cs typeface="Arial" panose="020B0604020202020204" pitchFamily="34" charset="0"/>
                  </a:defRPr>
                </a:lvl1pPr>
                <a:lvl2pPr marL="742950" indent="-285750">
                  <a:spcBef>
                    <a:spcPct val="20000"/>
                  </a:spcBef>
                  <a:buSzPct val="80000"/>
                  <a:buFont typeface="Arial" panose="020B0604020202020204" pitchFamily="34" charset="0"/>
                  <a:buChar char="-"/>
                  <a:defRPr>
                    <a:solidFill>
                      <a:srgbClr val="53565A"/>
                    </a:solidFill>
                    <a:latin typeface="Arial" panose="020B0604020202020204" pitchFamily="34" charset="0"/>
                    <a:cs typeface="Arial" panose="020B0604020202020204" pitchFamily="34" charset="0"/>
                  </a:defRPr>
                </a:lvl2pPr>
                <a:lvl3pPr marL="11430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3pPr>
                <a:lvl4pPr marL="16002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4pPr>
                <a:lvl5pPr marL="20574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9pPr>
              </a:lstStyle>
              <a:p>
                <a:pPr algn="ctr">
                  <a:spcBef>
                    <a:spcPct val="0"/>
                  </a:spcBef>
                  <a:buFontTx/>
                  <a:buNone/>
                </a:pPr>
                <a:r>
                  <a:rPr lang="ru-RU" altLang="en-US" sz="1200">
                    <a:solidFill>
                      <a:schemeClr val="tx1"/>
                    </a:solidFill>
                  </a:rPr>
                  <a:t>Доля статей</a:t>
                </a:r>
                <a:endParaRPr lang="en-US" altLang="en-US" sz="1200">
                  <a:solidFill>
                    <a:schemeClr val="tx1"/>
                  </a:solidFill>
                </a:endParaRPr>
              </a:p>
            </p:txBody>
          </p:sp>
          <p:sp>
            <p:nvSpPr>
              <p:cNvPr id="23" name="TextBox 90"/>
              <p:cNvSpPr txBox="1">
                <a:spLocks noChangeArrowheads="1"/>
              </p:cNvSpPr>
              <p:nvPr/>
            </p:nvSpPr>
            <p:spPr bwMode="auto">
              <a:xfrm>
                <a:off x="6286497" y="5617964"/>
                <a:ext cx="2388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2000">
                    <a:solidFill>
                      <a:srgbClr val="53565A"/>
                    </a:solidFill>
                    <a:latin typeface="Arial" panose="020B0604020202020204" pitchFamily="34" charset="0"/>
                    <a:cs typeface="Arial" panose="020B0604020202020204" pitchFamily="34" charset="0"/>
                  </a:defRPr>
                </a:lvl1pPr>
                <a:lvl2pPr marL="742950" indent="-285750">
                  <a:spcBef>
                    <a:spcPct val="20000"/>
                  </a:spcBef>
                  <a:buSzPct val="80000"/>
                  <a:buFont typeface="Arial" panose="020B0604020202020204" pitchFamily="34" charset="0"/>
                  <a:buChar char="-"/>
                  <a:defRPr>
                    <a:solidFill>
                      <a:srgbClr val="53565A"/>
                    </a:solidFill>
                    <a:latin typeface="Arial" panose="020B0604020202020204" pitchFamily="34" charset="0"/>
                    <a:cs typeface="Arial" panose="020B0604020202020204" pitchFamily="34" charset="0"/>
                  </a:defRPr>
                </a:lvl2pPr>
                <a:lvl3pPr marL="11430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3pPr>
                <a:lvl4pPr marL="16002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4pPr>
                <a:lvl5pPr marL="2057400" indent="-22860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9pPr>
              </a:lstStyle>
              <a:p>
                <a:pPr algn="ctr">
                  <a:spcBef>
                    <a:spcPct val="0"/>
                  </a:spcBef>
                  <a:buFontTx/>
                  <a:buNone/>
                </a:pPr>
                <a:r>
                  <a:rPr lang="ru-RU" altLang="en-US" sz="1200">
                    <a:solidFill>
                      <a:schemeClr val="tx1"/>
                    </a:solidFill>
                  </a:rPr>
                  <a:t>Доля цитирований</a:t>
                </a:r>
                <a:endParaRPr lang="en-US" altLang="en-US" sz="1200">
                  <a:solidFill>
                    <a:schemeClr val="tx1"/>
                  </a:solidFill>
                </a:endParaRPr>
              </a:p>
            </p:txBody>
          </p:sp>
        </p:grpSp>
      </p:grpSp>
    </p:spTree>
    <p:extLst>
      <p:ext uri="{BB962C8B-B14F-4D97-AF65-F5344CB8AC3E}">
        <p14:creationId xmlns:p14="http://schemas.microsoft.com/office/powerpoint/2010/main" val="356348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05204"/>
            <a:ext cx="5715001" cy="418645"/>
          </a:xfrm>
        </p:spPr>
        <p:txBody>
          <a:bodyPr/>
          <a:lstStyle/>
          <a:p>
            <a:r>
              <a:rPr lang="ru-RU" dirty="0"/>
              <a:t>Новая страница источников </a:t>
            </a:r>
            <a:r>
              <a:rPr lang="en-US" dirty="0"/>
              <a:t>Scopus </a:t>
            </a:r>
            <a:r>
              <a:rPr lang="ru-RU" dirty="0"/>
              <a:t/>
            </a:r>
            <a:br>
              <a:rPr lang="ru-RU" dirty="0"/>
            </a:br>
            <a:r>
              <a:rPr lang="ru-RU" dirty="0"/>
              <a:t>в открытом доступе</a:t>
            </a:r>
            <a:endParaRPr lang="en-US" dirty="0"/>
          </a:p>
        </p:txBody>
      </p:sp>
      <p:pic>
        <p:nvPicPr>
          <p:cNvPr id="4" name="Content Placeholder 3"/>
          <p:cNvPicPr>
            <a:picLocks noGrp="1" noChangeAspect="1"/>
          </p:cNvPicPr>
          <p:nvPr>
            <p:ph idx="1"/>
          </p:nvPr>
        </p:nvPicPr>
        <p:blipFill>
          <a:blip r:embed="rId3"/>
          <a:stretch>
            <a:fillRect/>
          </a:stretch>
        </p:blipFill>
        <p:spPr>
          <a:xfrm>
            <a:off x="152399" y="1371600"/>
            <a:ext cx="8954553" cy="5259022"/>
          </a:xfrm>
          <a:prstGeom prst="rect">
            <a:avLst/>
          </a:prstGeom>
          <a:noFill/>
          <a:ln w="9525">
            <a:solidFill>
              <a:srgbClr val="006699"/>
            </a:solidFill>
            <a:miter lim="800000"/>
            <a:headEnd/>
            <a:tailEnd/>
          </a:ln>
          <a:effectLst/>
        </p:spPr>
      </p:pic>
      <p:sp>
        <p:nvSpPr>
          <p:cNvPr id="5" name="Rectangular Callout 4"/>
          <p:cNvSpPr/>
          <p:nvPr/>
        </p:nvSpPr>
        <p:spPr>
          <a:xfrm>
            <a:off x="2438400" y="4723299"/>
            <a:ext cx="1752600" cy="1067901"/>
          </a:xfrm>
          <a:prstGeom prst="wedgeRectCallout">
            <a:avLst>
              <a:gd name="adj1" fmla="val -79822"/>
              <a:gd name="adj2" fmla="val -32986"/>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400" dirty="0">
                <a:solidFill>
                  <a:srgbClr val="FF0000"/>
                </a:solidFill>
              </a:rPr>
              <a:t>Возможность фильтрации</a:t>
            </a:r>
            <a:r>
              <a:rPr lang="en-US" sz="1400" dirty="0">
                <a:solidFill>
                  <a:srgbClr val="FF0000"/>
                </a:solidFill>
              </a:rPr>
              <a:t> </a:t>
            </a:r>
            <a:r>
              <a:rPr lang="ru-RU" sz="1400" dirty="0">
                <a:solidFill>
                  <a:srgbClr val="FF0000"/>
                </a:solidFill>
              </a:rPr>
              <a:t>по квартилям </a:t>
            </a:r>
            <a:r>
              <a:rPr lang="en-US" sz="1400" dirty="0" err="1">
                <a:solidFill>
                  <a:srgbClr val="FF0000"/>
                </a:solidFill>
              </a:rPr>
              <a:t>CiteScore</a:t>
            </a:r>
            <a:endParaRPr lang="en-US" sz="1400" dirty="0">
              <a:solidFill>
                <a:srgbClr val="FF0000"/>
              </a:solidFill>
            </a:endParaRPr>
          </a:p>
        </p:txBody>
      </p:sp>
      <p:sp>
        <p:nvSpPr>
          <p:cNvPr id="6" name="Rectangle 5"/>
          <p:cNvSpPr/>
          <p:nvPr/>
        </p:nvSpPr>
        <p:spPr>
          <a:xfrm>
            <a:off x="152398" y="4352365"/>
            <a:ext cx="1752601" cy="14388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en-GB" sz="1400" dirty="0">
              <a:solidFill>
                <a:schemeClr val="tx1"/>
              </a:solidFill>
            </a:endParaRPr>
          </a:p>
        </p:txBody>
      </p:sp>
      <p:sp>
        <p:nvSpPr>
          <p:cNvPr id="7" name="Rectangular Callout 6"/>
          <p:cNvSpPr/>
          <p:nvPr/>
        </p:nvSpPr>
        <p:spPr>
          <a:xfrm>
            <a:off x="6660530" y="913299"/>
            <a:ext cx="2057400" cy="1067901"/>
          </a:xfrm>
          <a:prstGeom prst="wedgeRectCallout">
            <a:avLst>
              <a:gd name="adj1" fmla="val 14154"/>
              <a:gd name="adj2" fmla="val 118119"/>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400" dirty="0">
                <a:solidFill>
                  <a:srgbClr val="FF0000"/>
                </a:solidFill>
              </a:rPr>
              <a:t>Полный список источников с наукометрическим показателями в </a:t>
            </a:r>
            <a:r>
              <a:rPr lang="en-US" sz="1400" dirty="0">
                <a:solidFill>
                  <a:srgbClr val="FF0000"/>
                </a:solidFill>
              </a:rPr>
              <a:t>Excel</a:t>
            </a:r>
          </a:p>
        </p:txBody>
      </p:sp>
    </p:spTree>
    <p:extLst>
      <p:ext uri="{BB962C8B-B14F-4D97-AF65-F5344CB8AC3E}">
        <p14:creationId xmlns:p14="http://schemas.microsoft.com/office/powerpoint/2010/main" val="326479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Индексация журналов открытого доступа</a:t>
            </a:r>
            <a:endParaRPr lang="en-US" dirty="0"/>
          </a:p>
        </p:txBody>
      </p:sp>
      <p:pic>
        <p:nvPicPr>
          <p:cNvPr id="4" name="Picture 3"/>
          <p:cNvPicPr>
            <a:picLocks noChangeAspect="1"/>
          </p:cNvPicPr>
          <p:nvPr/>
        </p:nvPicPr>
        <p:blipFill>
          <a:blip r:embed="rId2"/>
          <a:stretch>
            <a:fillRect/>
          </a:stretch>
        </p:blipFill>
        <p:spPr>
          <a:xfrm>
            <a:off x="67810" y="1371600"/>
            <a:ext cx="9076190" cy="4704762"/>
          </a:xfrm>
          <a:prstGeom prst="rect">
            <a:avLst/>
          </a:prstGeom>
          <a:noFill/>
          <a:ln w="9525">
            <a:solidFill>
              <a:srgbClr val="006699"/>
            </a:solidFill>
            <a:miter lim="800000"/>
            <a:headEnd/>
            <a:tailEnd/>
          </a:ln>
          <a:effectLst/>
        </p:spPr>
      </p:pic>
      <p:sp>
        <p:nvSpPr>
          <p:cNvPr id="5" name="Rectangle 4"/>
          <p:cNvSpPr/>
          <p:nvPr/>
        </p:nvSpPr>
        <p:spPr>
          <a:xfrm flipV="1">
            <a:off x="54363" y="4038600"/>
            <a:ext cx="2536437"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en-GB" sz="1400" dirty="0">
              <a:solidFill>
                <a:schemeClr val="tx1"/>
              </a:solidFill>
            </a:endParaRPr>
          </a:p>
        </p:txBody>
      </p:sp>
      <p:sp>
        <p:nvSpPr>
          <p:cNvPr id="6" name="Rectangle 5"/>
          <p:cNvSpPr/>
          <p:nvPr/>
        </p:nvSpPr>
        <p:spPr>
          <a:xfrm flipV="1">
            <a:off x="2819401" y="2971800"/>
            <a:ext cx="99060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en-GB" sz="1400" dirty="0">
              <a:solidFill>
                <a:schemeClr val="tx1"/>
              </a:solidFill>
            </a:endParaRPr>
          </a:p>
        </p:txBody>
      </p:sp>
      <p:sp>
        <p:nvSpPr>
          <p:cNvPr id="7" name="Rectangle 6"/>
          <p:cNvSpPr/>
          <p:nvPr/>
        </p:nvSpPr>
        <p:spPr>
          <a:xfrm flipV="1">
            <a:off x="3314701" y="4924475"/>
            <a:ext cx="853314" cy="2094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en-GB" sz="1400" dirty="0">
              <a:solidFill>
                <a:schemeClr val="tx1"/>
              </a:solidFill>
            </a:endParaRPr>
          </a:p>
        </p:txBody>
      </p:sp>
      <p:sp>
        <p:nvSpPr>
          <p:cNvPr id="8" name="Rounded Rectangular Callout 7"/>
          <p:cNvSpPr/>
          <p:nvPr/>
        </p:nvSpPr>
        <p:spPr>
          <a:xfrm>
            <a:off x="1882014" y="6154956"/>
            <a:ext cx="4823585" cy="609600"/>
          </a:xfrm>
          <a:prstGeom prst="wedgeRoundRectCallout">
            <a:avLst>
              <a:gd name="adj1" fmla="val -50054"/>
              <a:gd name="adj2" fmla="val -11845"/>
              <a:gd name="adj3" fmla="val 16667"/>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ru-RU" sz="1400" dirty="0">
                <a:solidFill>
                  <a:srgbClr val="FF0000"/>
                </a:solidFill>
                <a:ea typeface="MS PGothic" pitchFamily="34" charset="-128"/>
              </a:rPr>
              <a:t>Обычно статус </a:t>
            </a:r>
            <a:r>
              <a:rPr lang="en-US" sz="1400" dirty="0">
                <a:solidFill>
                  <a:srgbClr val="FF0000"/>
                </a:solidFill>
                <a:ea typeface="MS PGothic" pitchFamily="34" charset="-128"/>
              </a:rPr>
              <a:t>Open Access </a:t>
            </a:r>
            <a:r>
              <a:rPr lang="ru-RU" sz="1400" dirty="0">
                <a:solidFill>
                  <a:srgbClr val="FF0000"/>
                </a:solidFill>
                <a:ea typeface="MS PGothic" pitchFamily="34" charset="-128"/>
              </a:rPr>
              <a:t>журнала свидетельствует о том, что публикация в журнале платная</a:t>
            </a:r>
            <a:endParaRPr lang="en-US" sz="1400" dirty="0">
              <a:solidFill>
                <a:srgbClr val="FF0000"/>
              </a:solidFill>
              <a:ea typeface="MS PGothic" pitchFamily="34" charset="-128"/>
            </a:endParaRPr>
          </a:p>
        </p:txBody>
      </p:sp>
    </p:spTree>
    <p:extLst>
      <p:ext uri="{BB962C8B-B14F-4D97-AF65-F5344CB8AC3E}">
        <p14:creationId xmlns:p14="http://schemas.microsoft.com/office/powerpoint/2010/main" val="406970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7916" y="1447249"/>
            <a:ext cx="8843684" cy="4845492"/>
          </a:xfrm>
          <a:prstGeom prst="rect">
            <a:avLst/>
          </a:prstGeom>
          <a:noFill/>
          <a:ln w="9525">
            <a:solidFill>
              <a:srgbClr val="006699"/>
            </a:solidFill>
            <a:miter lim="800000"/>
            <a:headEnd/>
            <a:tailEnd/>
          </a:ln>
          <a:effectLst/>
        </p:spPr>
      </p:pic>
      <p:sp>
        <p:nvSpPr>
          <p:cNvPr id="2" name="Title 1"/>
          <p:cNvSpPr>
            <a:spLocks noGrp="1"/>
          </p:cNvSpPr>
          <p:nvPr>
            <p:ph type="title"/>
          </p:nvPr>
        </p:nvSpPr>
        <p:spPr>
          <a:xfrm>
            <a:off x="457199" y="705204"/>
            <a:ext cx="5715001" cy="418645"/>
          </a:xfrm>
        </p:spPr>
        <p:txBody>
          <a:bodyPr/>
          <a:lstStyle/>
          <a:p>
            <a:r>
              <a:rPr lang="ru-RU" dirty="0"/>
              <a:t>Новая страница источников </a:t>
            </a:r>
            <a:r>
              <a:rPr lang="en-US" dirty="0"/>
              <a:t>Scopus </a:t>
            </a:r>
            <a:r>
              <a:rPr lang="ru-RU" dirty="0"/>
              <a:t/>
            </a:r>
            <a:br>
              <a:rPr lang="ru-RU" dirty="0"/>
            </a:br>
            <a:r>
              <a:rPr lang="ru-RU" dirty="0"/>
              <a:t>в открытом доступе</a:t>
            </a:r>
            <a:endParaRPr lang="en-US" dirty="0"/>
          </a:p>
        </p:txBody>
      </p:sp>
      <p:sp>
        <p:nvSpPr>
          <p:cNvPr id="5" name="Rectangular Callout 4"/>
          <p:cNvSpPr/>
          <p:nvPr/>
        </p:nvSpPr>
        <p:spPr>
          <a:xfrm>
            <a:off x="6096000" y="3429000"/>
            <a:ext cx="1752600" cy="1067901"/>
          </a:xfrm>
          <a:prstGeom prst="wedgeRectCallout">
            <a:avLst>
              <a:gd name="adj1" fmla="val -79822"/>
              <a:gd name="adj2" fmla="val -32986"/>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400" dirty="0">
                <a:solidFill>
                  <a:srgbClr val="FF0000"/>
                </a:solidFill>
              </a:rPr>
              <a:t>Подсказки по мере ввода запроса</a:t>
            </a:r>
            <a:endParaRPr lang="en-US" sz="1400" dirty="0">
              <a:solidFill>
                <a:srgbClr val="FF0000"/>
              </a:solidFill>
            </a:endParaRPr>
          </a:p>
        </p:txBody>
      </p:sp>
      <p:sp>
        <p:nvSpPr>
          <p:cNvPr id="6" name="Rectangle 5"/>
          <p:cNvSpPr/>
          <p:nvPr/>
        </p:nvSpPr>
        <p:spPr>
          <a:xfrm>
            <a:off x="1752600" y="2778441"/>
            <a:ext cx="3810000" cy="27841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en-GB" sz="1400" dirty="0">
              <a:solidFill>
                <a:schemeClr val="tx1"/>
              </a:solidFill>
            </a:endParaRPr>
          </a:p>
        </p:txBody>
      </p:sp>
      <p:sp>
        <p:nvSpPr>
          <p:cNvPr id="7" name="Rectangular Callout 6"/>
          <p:cNvSpPr/>
          <p:nvPr/>
        </p:nvSpPr>
        <p:spPr>
          <a:xfrm>
            <a:off x="1770529" y="1291772"/>
            <a:ext cx="2057400" cy="1070428"/>
          </a:xfrm>
          <a:prstGeom prst="wedgeRectCallout">
            <a:avLst>
              <a:gd name="adj1" fmla="val -93036"/>
              <a:gd name="adj2" fmla="val 116860"/>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400" dirty="0">
                <a:solidFill>
                  <a:srgbClr val="FF0000"/>
                </a:solidFill>
              </a:rPr>
              <a:t>Поиск можно вести по названию журнала, издателю и </a:t>
            </a:r>
            <a:r>
              <a:rPr lang="en-US" sz="1400" dirty="0">
                <a:solidFill>
                  <a:srgbClr val="FF0000"/>
                </a:solidFill>
              </a:rPr>
              <a:t>ISSN, </a:t>
            </a:r>
            <a:r>
              <a:rPr lang="ru-RU" sz="1400" dirty="0">
                <a:solidFill>
                  <a:srgbClr val="FF0000"/>
                </a:solidFill>
              </a:rPr>
              <a:t>отрасли знания</a:t>
            </a:r>
            <a:endParaRPr lang="en-US" sz="1400" dirty="0">
              <a:solidFill>
                <a:srgbClr val="FF0000"/>
              </a:solidFill>
            </a:endParaRPr>
          </a:p>
        </p:txBody>
      </p:sp>
    </p:spTree>
    <p:extLst>
      <p:ext uri="{BB962C8B-B14F-4D97-AF65-F5344CB8AC3E}">
        <p14:creationId xmlns:p14="http://schemas.microsoft.com/office/powerpoint/2010/main" val="241236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Страница журнала</a:t>
            </a:r>
            <a:endParaRPr lang="en-US" dirty="0"/>
          </a:p>
        </p:txBody>
      </p:sp>
      <p:pic>
        <p:nvPicPr>
          <p:cNvPr id="4" name="Content Placeholder 3"/>
          <p:cNvPicPr>
            <a:picLocks noGrp="1" noChangeAspect="1"/>
          </p:cNvPicPr>
          <p:nvPr>
            <p:ph idx="1"/>
          </p:nvPr>
        </p:nvPicPr>
        <p:blipFill>
          <a:blip r:embed="rId2"/>
          <a:stretch>
            <a:fillRect/>
          </a:stretch>
        </p:blipFill>
        <p:spPr>
          <a:xfrm>
            <a:off x="304800" y="1371600"/>
            <a:ext cx="7924800" cy="5308043"/>
          </a:xfrm>
          <a:prstGeom prst="rect">
            <a:avLst/>
          </a:prstGeom>
          <a:noFill/>
          <a:ln w="9525">
            <a:solidFill>
              <a:srgbClr val="006699"/>
            </a:solidFill>
            <a:miter lim="800000"/>
            <a:headEnd/>
            <a:tailEnd/>
          </a:ln>
          <a:effectLst/>
        </p:spPr>
      </p:pic>
      <p:sp>
        <p:nvSpPr>
          <p:cNvPr id="5" name="Rectangle 4"/>
          <p:cNvSpPr/>
          <p:nvPr/>
        </p:nvSpPr>
        <p:spPr>
          <a:xfrm flipV="1">
            <a:off x="387725" y="1981200"/>
            <a:ext cx="3041275" cy="1066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en-GB" sz="1400" dirty="0">
              <a:solidFill>
                <a:schemeClr val="tx1"/>
              </a:solidFill>
            </a:endParaRPr>
          </a:p>
        </p:txBody>
      </p:sp>
      <p:cxnSp>
        <p:nvCxnSpPr>
          <p:cNvPr id="6" name="Straight Connector 5"/>
          <p:cNvCxnSpPr/>
          <p:nvPr/>
        </p:nvCxnSpPr>
        <p:spPr>
          <a:xfrm>
            <a:off x="3886200" y="3352800"/>
            <a:ext cx="914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819400" y="4419600"/>
            <a:ext cx="1295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489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9600" y="1267486"/>
            <a:ext cx="7723809" cy="5285714"/>
          </a:xfrm>
          <a:prstGeom prst="rect">
            <a:avLst/>
          </a:prstGeom>
          <a:noFill/>
          <a:ln w="9525">
            <a:solidFill>
              <a:srgbClr val="006699"/>
            </a:solidFill>
            <a:miter lim="800000"/>
            <a:headEnd/>
            <a:tailEnd/>
          </a:ln>
          <a:effectLst/>
        </p:spPr>
      </p:pic>
      <p:sp>
        <p:nvSpPr>
          <p:cNvPr id="2" name="Title 1"/>
          <p:cNvSpPr>
            <a:spLocks noGrp="1"/>
          </p:cNvSpPr>
          <p:nvPr>
            <p:ph type="title"/>
          </p:nvPr>
        </p:nvSpPr>
        <p:spPr>
          <a:xfrm>
            <a:off x="457199" y="609600"/>
            <a:ext cx="8238319" cy="418645"/>
          </a:xfrm>
        </p:spPr>
        <p:txBody>
          <a:bodyPr/>
          <a:lstStyle/>
          <a:p>
            <a:r>
              <a:rPr lang="ru-RU" dirty="0"/>
              <a:t>Пример журнала, индексация которого прекращена</a:t>
            </a:r>
            <a:endParaRPr lang="en-US" dirty="0"/>
          </a:p>
        </p:txBody>
      </p:sp>
      <p:sp>
        <p:nvSpPr>
          <p:cNvPr id="4" name="Rectangle 3"/>
          <p:cNvSpPr/>
          <p:nvPr/>
        </p:nvSpPr>
        <p:spPr>
          <a:xfrm flipV="1">
            <a:off x="609600" y="2653755"/>
            <a:ext cx="2457029" cy="3048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en-GB" sz="1400" dirty="0">
              <a:solidFill>
                <a:schemeClr val="tx1"/>
              </a:solidFill>
            </a:endParaRPr>
          </a:p>
        </p:txBody>
      </p:sp>
      <p:sp>
        <p:nvSpPr>
          <p:cNvPr id="6" name="Rectangle 5"/>
          <p:cNvSpPr/>
          <p:nvPr/>
        </p:nvSpPr>
        <p:spPr>
          <a:xfrm flipV="1">
            <a:off x="609599" y="4711155"/>
            <a:ext cx="7543801" cy="17658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en-GB" sz="1400" dirty="0">
              <a:solidFill>
                <a:schemeClr val="tx1"/>
              </a:solidFill>
            </a:endParaRPr>
          </a:p>
        </p:txBody>
      </p:sp>
    </p:spTree>
    <p:extLst>
      <p:ext uri="{BB962C8B-B14F-4D97-AF65-F5344CB8AC3E}">
        <p14:creationId xmlns:p14="http://schemas.microsoft.com/office/powerpoint/2010/main" val="1116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Как подобрать журнал по тематике?</a:t>
            </a:r>
            <a:endParaRPr lang="en-US" dirty="0"/>
          </a:p>
        </p:txBody>
      </p:sp>
      <p:pic>
        <p:nvPicPr>
          <p:cNvPr id="4" name="Picture 3"/>
          <p:cNvPicPr>
            <a:picLocks noChangeAspect="1"/>
          </p:cNvPicPr>
          <p:nvPr/>
        </p:nvPicPr>
        <p:blipFill>
          <a:blip r:embed="rId3"/>
          <a:stretch>
            <a:fillRect/>
          </a:stretch>
        </p:blipFill>
        <p:spPr>
          <a:xfrm>
            <a:off x="152400" y="1473174"/>
            <a:ext cx="8915400" cy="4014589"/>
          </a:xfrm>
          <a:prstGeom prst="rect">
            <a:avLst/>
          </a:prstGeom>
          <a:noFill/>
          <a:ln w="9525">
            <a:solidFill>
              <a:srgbClr val="006699"/>
            </a:solidFill>
            <a:miter lim="800000"/>
            <a:headEnd/>
            <a:tailEnd/>
          </a:ln>
          <a:effectLst/>
        </p:spPr>
      </p:pic>
    </p:spTree>
    <p:extLst>
      <p:ext uri="{BB962C8B-B14F-4D97-AF65-F5344CB8AC3E}">
        <p14:creationId xmlns:p14="http://schemas.microsoft.com/office/powerpoint/2010/main" val="71721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5885" y="497304"/>
            <a:ext cx="8184715" cy="593559"/>
          </a:xfrm>
          <a:prstGeom prst="rect">
            <a:avLst/>
          </a:prstGeom>
        </p:spPr>
        <p:txBody>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r>
              <a:rPr lang="ru-RU" dirty="0" smtClean="0"/>
              <a:t>определите </a:t>
            </a:r>
            <a:r>
              <a:rPr lang="ru-RU" dirty="0"/>
              <a:t>ключевые слова (международные англоязычные термины) для поиска</a:t>
            </a:r>
            <a:endParaRPr lang="en-US" dirty="0"/>
          </a:p>
        </p:txBody>
      </p:sp>
      <p:pic>
        <p:nvPicPr>
          <p:cNvPr id="3" name="Picture 2"/>
          <p:cNvPicPr>
            <a:picLocks noChangeAspect="1"/>
          </p:cNvPicPr>
          <p:nvPr/>
        </p:nvPicPr>
        <p:blipFill>
          <a:blip r:embed="rId2"/>
          <a:stretch>
            <a:fillRect/>
          </a:stretch>
        </p:blipFill>
        <p:spPr>
          <a:xfrm>
            <a:off x="412030" y="2057400"/>
            <a:ext cx="4738688" cy="2286000"/>
          </a:xfrm>
          <a:prstGeom prst="rect">
            <a:avLst/>
          </a:prstGeom>
        </p:spPr>
      </p:pic>
      <p:pic>
        <p:nvPicPr>
          <p:cNvPr id="4" name="Picture 3"/>
          <p:cNvPicPr>
            <a:picLocks noChangeAspect="1"/>
          </p:cNvPicPr>
          <p:nvPr/>
        </p:nvPicPr>
        <p:blipFill>
          <a:blip r:embed="rId3"/>
          <a:stretch>
            <a:fillRect/>
          </a:stretch>
        </p:blipFill>
        <p:spPr>
          <a:xfrm>
            <a:off x="425885" y="4648200"/>
            <a:ext cx="5197814" cy="2133600"/>
          </a:xfrm>
          <a:prstGeom prst="rect">
            <a:avLst/>
          </a:prstGeom>
        </p:spPr>
      </p:pic>
    </p:spTree>
    <p:extLst>
      <p:ext uri="{BB962C8B-B14F-4D97-AF65-F5344CB8AC3E}">
        <p14:creationId xmlns:p14="http://schemas.microsoft.com/office/powerpoint/2010/main" val="397902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7205" y="1375666"/>
            <a:ext cx="9144000" cy="5173468"/>
          </a:xfrm>
          <a:prstGeom prst="rect">
            <a:avLst/>
          </a:prstGeom>
          <a:noFill/>
          <a:ln w="9525">
            <a:solidFill>
              <a:srgbClr val="006699"/>
            </a:solidFill>
            <a:miter lim="800000"/>
            <a:headEnd/>
            <a:tailEnd/>
          </a:ln>
          <a:effectLst/>
        </p:spPr>
      </p:pic>
      <p:sp>
        <p:nvSpPr>
          <p:cNvPr id="2" name="Title 1"/>
          <p:cNvSpPr>
            <a:spLocks noGrp="1"/>
          </p:cNvSpPr>
          <p:nvPr>
            <p:ph type="title"/>
          </p:nvPr>
        </p:nvSpPr>
        <p:spPr/>
        <p:txBody>
          <a:bodyPr/>
          <a:lstStyle/>
          <a:p>
            <a:r>
              <a:rPr lang="ru-RU" dirty="0"/>
              <a:t>Проанализировать распределение найденных по теме статей по журналам</a:t>
            </a:r>
            <a:endParaRPr lang="en-US" dirty="0"/>
          </a:p>
        </p:txBody>
      </p:sp>
      <p:sp>
        <p:nvSpPr>
          <p:cNvPr id="4" name="Rectangle 3"/>
          <p:cNvSpPr/>
          <p:nvPr/>
        </p:nvSpPr>
        <p:spPr>
          <a:xfrm flipV="1">
            <a:off x="111265" y="2666999"/>
            <a:ext cx="8727935" cy="4704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en-GB" sz="1400" dirty="0">
              <a:solidFill>
                <a:schemeClr val="tx1"/>
              </a:solidFill>
            </a:endParaRPr>
          </a:p>
        </p:txBody>
      </p:sp>
      <p:cxnSp>
        <p:nvCxnSpPr>
          <p:cNvPr id="5" name="Straight Connector 4"/>
          <p:cNvCxnSpPr/>
          <p:nvPr/>
        </p:nvCxnSpPr>
        <p:spPr>
          <a:xfrm>
            <a:off x="2717800" y="4038600"/>
            <a:ext cx="22352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46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198" y="1259420"/>
            <a:ext cx="8198755" cy="5293779"/>
          </a:xfrm>
          <a:prstGeom prst="rect">
            <a:avLst/>
          </a:prstGeom>
          <a:noFill/>
          <a:ln w="9525">
            <a:solidFill>
              <a:srgbClr val="006699"/>
            </a:solidFill>
            <a:miter lim="800000"/>
            <a:headEnd/>
            <a:tailEnd/>
          </a:ln>
          <a:effectLst/>
        </p:spPr>
      </p:pic>
      <p:sp>
        <p:nvSpPr>
          <p:cNvPr id="2" name="Title 1"/>
          <p:cNvSpPr>
            <a:spLocks noGrp="1"/>
          </p:cNvSpPr>
          <p:nvPr>
            <p:ph type="title"/>
          </p:nvPr>
        </p:nvSpPr>
        <p:spPr/>
        <p:txBody>
          <a:bodyPr/>
          <a:lstStyle/>
          <a:p>
            <a:r>
              <a:rPr lang="ru-RU" dirty="0"/>
              <a:t>Анализ результатов поиска за год по источникам</a:t>
            </a:r>
            <a:endParaRPr lang="en-US" dirty="0"/>
          </a:p>
        </p:txBody>
      </p:sp>
      <p:sp>
        <p:nvSpPr>
          <p:cNvPr id="4" name="Rectangle 3"/>
          <p:cNvSpPr/>
          <p:nvPr/>
        </p:nvSpPr>
        <p:spPr>
          <a:xfrm>
            <a:off x="4419600" y="1524000"/>
            <a:ext cx="4275918" cy="4439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en-GB" sz="1400" dirty="0">
              <a:solidFill>
                <a:schemeClr val="tx1"/>
              </a:solidFill>
            </a:endParaRPr>
          </a:p>
        </p:txBody>
      </p:sp>
    </p:spTree>
    <p:extLst>
      <p:ext uri="{BB962C8B-B14F-4D97-AF65-F5344CB8AC3E}">
        <p14:creationId xmlns:p14="http://schemas.microsoft.com/office/powerpoint/2010/main" val="78605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Корзина метрик для оценки уровня журнала</a:t>
            </a:r>
            <a:endParaRPr lang="en-US" dirty="0"/>
          </a:p>
        </p:txBody>
      </p:sp>
      <p:pic>
        <p:nvPicPr>
          <p:cNvPr id="4" name="Picture 3"/>
          <p:cNvPicPr>
            <a:picLocks noChangeAspect="1"/>
          </p:cNvPicPr>
          <p:nvPr/>
        </p:nvPicPr>
        <p:blipFill>
          <a:blip r:embed="rId3"/>
          <a:stretch>
            <a:fillRect/>
          </a:stretch>
        </p:blipFill>
        <p:spPr>
          <a:xfrm>
            <a:off x="457198" y="1295400"/>
            <a:ext cx="7853627" cy="5105400"/>
          </a:xfrm>
          <a:prstGeom prst="rect">
            <a:avLst/>
          </a:prstGeom>
          <a:noFill/>
          <a:ln w="9525">
            <a:solidFill>
              <a:srgbClr val="006699"/>
            </a:solidFill>
            <a:miter lim="800000"/>
            <a:headEnd/>
            <a:tailEnd/>
          </a:ln>
          <a:effectLst/>
        </p:spPr>
      </p:pic>
    </p:spTree>
    <p:extLst>
      <p:ext uri="{BB962C8B-B14F-4D97-AF65-F5344CB8AC3E}">
        <p14:creationId xmlns:p14="http://schemas.microsoft.com/office/powerpoint/2010/main" val="86895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74650" y="609600"/>
            <a:ext cx="8239125" cy="419100"/>
          </a:xfrm>
        </p:spPr>
        <p:txBody>
          <a:bodyPr/>
          <a:lstStyle/>
          <a:p>
            <a:pPr eaLnBrk="1" hangingPunct="1"/>
            <a:r>
              <a:rPr lang="ru-RU" altLang="en-US" smtClean="0">
                <a:latin typeface="Arial Bold" pitchFamily="34" charset="0"/>
                <a:cs typeface="Arial" pitchFamily="34" charset="0"/>
              </a:rPr>
              <a:t>Издательский процесс</a:t>
            </a:r>
            <a:endParaRPr lang="en-GB" altLang="en-US" smtClean="0">
              <a:latin typeface="Arial Bold" pitchFamily="34" charset="0"/>
              <a:cs typeface="Arial" pitchFamily="34" charset="0"/>
            </a:endParaRPr>
          </a:p>
        </p:txBody>
      </p:sp>
      <p:sp>
        <p:nvSpPr>
          <p:cNvPr id="8194" name="Slide Number Placeholder 3"/>
          <p:cNvSpPr>
            <a:spLocks noGrp="1"/>
          </p:cNvSpPr>
          <p:nvPr>
            <p:ph type="sldNum" sz="quarter" idx="4294967295"/>
          </p:nvPr>
        </p:nvSpPr>
        <p:spPr bwMode="auto">
          <a:xfrm>
            <a:off x="0" y="6400800"/>
            <a:ext cx="5334000" cy="381000"/>
          </a:xfrm>
          <a:prstGeom prst="rect">
            <a:avLst/>
          </a:prstGeom>
          <a:ln>
            <a:miter lim="800000"/>
            <a:headEnd/>
            <a:tailEnd/>
          </a:ln>
        </p:spPr>
        <p:txBody>
          <a:bodyPr/>
          <a:lstStyle/>
          <a:p>
            <a:pPr eaLnBrk="0" hangingPunct="0">
              <a:defRPr/>
            </a:pPr>
            <a:fld id="{D427977A-0E0A-42AE-9271-108359D11F29}" type="slidenum">
              <a:rPr lang="en-US" sz="1000" b="0">
                <a:solidFill>
                  <a:srgbClr val="FF9218"/>
                </a:solidFill>
                <a:latin typeface="+mn-lt"/>
                <a:cs typeface="+mn-cs"/>
              </a:rPr>
              <a:pPr eaLnBrk="0" hangingPunct="0">
                <a:defRPr/>
              </a:pPr>
              <a:t>5</a:t>
            </a:fld>
            <a:endParaRPr lang="en-US" sz="1000" b="0">
              <a:solidFill>
                <a:srgbClr val="FF9218"/>
              </a:solidFill>
              <a:latin typeface="+mn-lt"/>
              <a:cs typeface="+mn-cs"/>
            </a:endParaRPr>
          </a:p>
        </p:txBody>
      </p:sp>
      <p:pic>
        <p:nvPicPr>
          <p:cNvPr id="53252" name="Picture 33" descr="2.png"/>
          <p:cNvPicPr>
            <a:picLocks noChangeAspect="1"/>
          </p:cNvPicPr>
          <p:nvPr/>
        </p:nvPicPr>
        <p:blipFill>
          <a:blip r:embed="rId3">
            <a:extLst>
              <a:ext uri="{28A0092B-C50C-407E-A947-70E740481C1C}">
                <a14:useLocalDpi xmlns:a14="http://schemas.microsoft.com/office/drawing/2010/main" val="0"/>
              </a:ext>
            </a:extLst>
          </a:blip>
          <a:srcRect t="5901"/>
          <a:stretch>
            <a:fillRect/>
          </a:stretch>
        </p:blipFill>
        <p:spPr bwMode="auto">
          <a:xfrm>
            <a:off x="2843213" y="0"/>
            <a:ext cx="633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a:off x="1013817" y="1232644"/>
            <a:ext cx="2030015" cy="1218009"/>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220980" tIns="220980" rIns="220980" bIns="220980" spcCol="1270" anchor="ctr"/>
          <a:lstStyle/>
          <a:p>
            <a:pPr defTabSz="2578100">
              <a:lnSpc>
                <a:spcPct val="90000"/>
              </a:lnSpc>
              <a:spcAft>
                <a:spcPct val="35000"/>
              </a:spcAft>
              <a:defRPr/>
            </a:pPr>
            <a:endParaRPr lang="en-GB" sz="5800" dirty="0"/>
          </a:p>
        </p:txBody>
      </p:sp>
      <p:sp>
        <p:nvSpPr>
          <p:cNvPr id="37" name="Rectangle 36"/>
          <p:cNvSpPr/>
          <p:nvPr/>
        </p:nvSpPr>
        <p:spPr>
          <a:xfrm>
            <a:off x="6804571" y="3534370"/>
            <a:ext cx="1962680" cy="2542580"/>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220980" tIns="220980" rIns="220980" bIns="220980" spcCol="1270" anchor="ctr"/>
          <a:lstStyle/>
          <a:p>
            <a:pPr defTabSz="2578100">
              <a:lnSpc>
                <a:spcPct val="90000"/>
              </a:lnSpc>
              <a:spcAft>
                <a:spcPct val="35000"/>
              </a:spcAft>
              <a:defRPr/>
            </a:pPr>
            <a:endParaRPr lang="en-GB" sz="5800" dirty="0"/>
          </a:p>
        </p:txBody>
      </p:sp>
      <p:grpSp>
        <p:nvGrpSpPr>
          <p:cNvPr id="53259" name="Group 45"/>
          <p:cNvGrpSpPr>
            <a:grpSpLocks/>
          </p:cNvGrpSpPr>
          <p:nvPr/>
        </p:nvGrpSpPr>
        <p:grpSpPr bwMode="auto">
          <a:xfrm>
            <a:off x="1042988" y="914400"/>
            <a:ext cx="6715125" cy="5899150"/>
            <a:chOff x="1746250" y="1249363"/>
            <a:chExt cx="5651500" cy="5141913"/>
          </a:xfrm>
        </p:grpSpPr>
        <p:sp>
          <p:nvSpPr>
            <p:cNvPr id="40" name="AutoShape 2"/>
            <p:cNvSpPr>
              <a:spLocks noChangeArrowheads="1"/>
            </p:cNvSpPr>
            <p:nvPr/>
          </p:nvSpPr>
          <p:spPr bwMode="auto">
            <a:xfrm>
              <a:off x="1831757" y="1429247"/>
              <a:ext cx="5517895" cy="4840261"/>
            </a:xfrm>
            <a:custGeom>
              <a:avLst/>
              <a:gdLst>
                <a:gd name="G0" fmla="+- 7312 0 0"/>
                <a:gd name="G1" fmla="+- 21600 0 7312"/>
                <a:gd name="G2" fmla="+- 21600 0 731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312" y="10800"/>
                  </a:moveTo>
                  <a:cubicBezTo>
                    <a:pt x="7312" y="12726"/>
                    <a:pt x="8874" y="14288"/>
                    <a:pt x="10800" y="14288"/>
                  </a:cubicBezTo>
                  <a:cubicBezTo>
                    <a:pt x="12726" y="14288"/>
                    <a:pt x="14288" y="12726"/>
                    <a:pt x="14288" y="10800"/>
                  </a:cubicBezTo>
                  <a:cubicBezTo>
                    <a:pt x="14288" y="8874"/>
                    <a:pt x="12726" y="7312"/>
                    <a:pt x="10800" y="7312"/>
                  </a:cubicBezTo>
                  <a:cubicBezTo>
                    <a:pt x="8874" y="7312"/>
                    <a:pt x="7312" y="8874"/>
                    <a:pt x="7312" y="10800"/>
                  </a:cubicBezTo>
                  <a:close/>
                </a:path>
              </a:pathLst>
            </a:cu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endParaRPr lang="en-GB" dirty="0"/>
            </a:p>
          </p:txBody>
        </p:sp>
        <p:sp>
          <p:nvSpPr>
            <p:cNvPr id="41" name="Text Box 3"/>
            <p:cNvSpPr txBox="1">
              <a:spLocks noChangeArrowheads="1"/>
            </p:cNvSpPr>
            <p:nvPr/>
          </p:nvSpPr>
          <p:spPr bwMode="auto">
            <a:xfrm>
              <a:off x="3599354" y="1807004"/>
              <a:ext cx="1965333" cy="5631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ru-RU" dirty="0">
                  <a:solidFill>
                    <a:srgbClr val="006699"/>
                  </a:solidFill>
                  <a:cs typeface="Arial" pitchFamily="34" charset="0"/>
                </a:rPr>
                <a:t>Управление публ. заявками </a:t>
              </a:r>
              <a:endParaRPr lang="en-GB" dirty="0">
                <a:solidFill>
                  <a:srgbClr val="006699"/>
                </a:solidFill>
                <a:cs typeface="Arial" pitchFamily="34" charset="0"/>
              </a:endParaRPr>
            </a:p>
          </p:txBody>
        </p:sp>
        <p:sp>
          <p:nvSpPr>
            <p:cNvPr id="42" name="Text Box 4"/>
            <p:cNvSpPr txBox="1">
              <a:spLocks noChangeArrowheads="1"/>
            </p:cNvSpPr>
            <p:nvPr/>
          </p:nvSpPr>
          <p:spPr bwMode="auto">
            <a:xfrm>
              <a:off x="5354926" y="2812969"/>
              <a:ext cx="1906547" cy="56317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ru-RU" dirty="0">
                  <a:solidFill>
                    <a:srgbClr val="006699"/>
                  </a:solidFill>
                  <a:cs typeface="Arial" pitchFamily="34" charset="0"/>
                </a:rPr>
                <a:t>Управление рецензированием</a:t>
              </a:r>
              <a:endParaRPr lang="en-GB" dirty="0">
                <a:solidFill>
                  <a:srgbClr val="006699"/>
                </a:solidFill>
                <a:cs typeface="Arial" pitchFamily="34" charset="0"/>
              </a:endParaRPr>
            </a:p>
          </p:txBody>
        </p:sp>
        <p:sp>
          <p:nvSpPr>
            <p:cNvPr id="43" name="Text Box 5"/>
            <p:cNvSpPr txBox="1">
              <a:spLocks noChangeArrowheads="1"/>
            </p:cNvSpPr>
            <p:nvPr/>
          </p:nvSpPr>
          <p:spPr bwMode="auto">
            <a:xfrm>
              <a:off x="3746319" y="5248321"/>
              <a:ext cx="1730188" cy="32240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marL="236538" indent="-236538" algn="ctr">
                <a:defRPr/>
              </a:pPr>
              <a:r>
                <a:rPr lang="ru-RU" dirty="0">
                  <a:solidFill>
                    <a:srgbClr val="006699"/>
                  </a:solidFill>
                  <a:cs typeface="Arial" pitchFamily="34" charset="0"/>
                </a:rPr>
                <a:t>Производство</a:t>
              </a:r>
              <a:endParaRPr lang="en-GB" dirty="0">
                <a:solidFill>
                  <a:srgbClr val="006699"/>
                </a:solidFill>
                <a:cs typeface="Arial" pitchFamily="34" charset="0"/>
              </a:endParaRPr>
            </a:p>
          </p:txBody>
        </p:sp>
        <p:sp>
          <p:nvSpPr>
            <p:cNvPr id="44" name="Text Box 6"/>
            <p:cNvSpPr txBox="1">
              <a:spLocks noChangeArrowheads="1"/>
            </p:cNvSpPr>
            <p:nvPr/>
          </p:nvSpPr>
          <p:spPr bwMode="auto">
            <a:xfrm>
              <a:off x="1988075" y="4191157"/>
              <a:ext cx="1764925" cy="56455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ru-RU" dirty="0">
                  <a:solidFill>
                    <a:srgbClr val="006699"/>
                  </a:solidFill>
                  <a:cs typeface="Arial" pitchFamily="34" charset="0"/>
                </a:rPr>
                <a:t>Издание и распространение</a:t>
              </a:r>
              <a:endParaRPr lang="en-GB" dirty="0">
                <a:solidFill>
                  <a:srgbClr val="006699"/>
                </a:solidFill>
                <a:cs typeface="Arial" pitchFamily="34" charset="0"/>
              </a:endParaRPr>
            </a:p>
          </p:txBody>
        </p:sp>
        <p:sp>
          <p:nvSpPr>
            <p:cNvPr id="45" name="Text Box 7"/>
            <p:cNvSpPr txBox="1">
              <a:spLocks noChangeArrowheads="1"/>
            </p:cNvSpPr>
            <p:nvPr/>
          </p:nvSpPr>
          <p:spPr bwMode="auto">
            <a:xfrm>
              <a:off x="5354926" y="4214681"/>
              <a:ext cx="1664721" cy="5631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ru-RU" dirty="0">
                  <a:solidFill>
                    <a:srgbClr val="006699"/>
                  </a:solidFill>
                  <a:cs typeface="Arial" pitchFamily="34" charset="0"/>
                </a:rPr>
                <a:t>Редактирование и подготовка</a:t>
              </a:r>
              <a:endParaRPr lang="en-GB" dirty="0">
                <a:solidFill>
                  <a:srgbClr val="006699"/>
                </a:solidFill>
                <a:cs typeface="Arial" pitchFamily="34" charset="0"/>
              </a:endParaRPr>
            </a:p>
          </p:txBody>
        </p:sp>
        <p:sp>
          <p:nvSpPr>
            <p:cNvPr id="46" name="Text Box 8"/>
            <p:cNvSpPr txBox="1">
              <a:spLocks noChangeArrowheads="1"/>
            </p:cNvSpPr>
            <p:nvPr/>
          </p:nvSpPr>
          <p:spPr bwMode="auto">
            <a:xfrm>
              <a:off x="2171115" y="2810202"/>
              <a:ext cx="1581886" cy="32102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ru-RU" dirty="0">
                  <a:solidFill>
                    <a:srgbClr val="006699"/>
                  </a:solidFill>
                  <a:cs typeface="Arial" pitchFamily="34" charset="0"/>
                </a:rPr>
                <a:t>Сохранение</a:t>
              </a:r>
              <a:endParaRPr lang="en-GB" dirty="0">
                <a:solidFill>
                  <a:srgbClr val="006699"/>
                </a:solidFill>
                <a:cs typeface="Arial" pitchFamily="34" charset="0"/>
              </a:endParaRPr>
            </a:p>
          </p:txBody>
        </p:sp>
        <p:grpSp>
          <p:nvGrpSpPr>
            <p:cNvPr id="53277" name="Group 46"/>
            <p:cNvGrpSpPr>
              <a:grpSpLocks/>
            </p:cNvGrpSpPr>
            <p:nvPr/>
          </p:nvGrpSpPr>
          <p:grpSpPr bwMode="auto">
            <a:xfrm>
              <a:off x="1746250" y="1249363"/>
              <a:ext cx="5651500" cy="5141913"/>
              <a:chOff x="1030" y="745"/>
              <a:chExt cx="3560" cy="3239"/>
            </a:xfrm>
          </p:grpSpPr>
          <p:sp>
            <p:nvSpPr>
              <p:cNvPr id="49" name="Oval 10"/>
              <p:cNvSpPr>
                <a:spLocks noChangeArrowheads="1"/>
              </p:cNvSpPr>
              <p:nvPr/>
            </p:nvSpPr>
            <p:spPr bwMode="auto">
              <a:xfrm>
                <a:off x="1092" y="864"/>
                <a:ext cx="3463" cy="3039"/>
              </a:xfrm>
              <a:prstGeom prst="ellipse">
                <a:avLst/>
              </a:prstGeom>
              <a:noFill/>
              <a:ln w="42926" cap="rnd">
                <a:solidFill>
                  <a:srgbClr val="333333"/>
                </a:solidFill>
                <a:round/>
                <a:headEnd/>
                <a:tailEnd/>
              </a:ln>
              <a:scene3d>
                <a:camera prst="orthographicFront"/>
                <a:lightRig rig="threePt" dir="t"/>
              </a:scene3d>
              <a:sp3d>
                <a:bevelT w="114300" prst="artDeco"/>
              </a:sp3d>
            </p:spPr>
            <p:txBody>
              <a:bodyPr/>
              <a:lstStyle/>
              <a:p>
                <a:pPr algn="ctr">
                  <a:defRPr/>
                </a:pPr>
                <a:endParaRPr lang="en-GB" dirty="0"/>
              </a:p>
            </p:txBody>
          </p:sp>
          <p:sp>
            <p:nvSpPr>
              <p:cNvPr id="50" name="Freeform 11"/>
              <p:cNvSpPr>
                <a:spLocks/>
              </p:cNvSpPr>
              <p:nvPr/>
            </p:nvSpPr>
            <p:spPr bwMode="auto">
              <a:xfrm>
                <a:off x="4405" y="1924"/>
                <a:ext cx="185" cy="314"/>
              </a:xfrm>
              <a:custGeom>
                <a:avLst/>
                <a:gdLst/>
                <a:ahLst/>
                <a:cxnLst>
                  <a:cxn ang="0">
                    <a:pos x="49" y="69"/>
                  </a:cxn>
                  <a:cxn ang="0">
                    <a:pos x="78" y="0"/>
                  </a:cxn>
                  <a:cxn ang="0">
                    <a:pos x="64" y="159"/>
                  </a:cxn>
                  <a:cxn ang="0">
                    <a:pos x="0" y="17"/>
                  </a:cxn>
                  <a:cxn ang="0">
                    <a:pos x="49" y="69"/>
                  </a:cxn>
                </a:cxnLst>
                <a:rect l="0" t="0" r="r" b="b"/>
                <a:pathLst>
                  <a:path w="78" h="159">
                    <a:moveTo>
                      <a:pt x="49" y="69"/>
                    </a:moveTo>
                    <a:lnTo>
                      <a:pt x="78" y="0"/>
                    </a:lnTo>
                    <a:lnTo>
                      <a:pt x="64" y="159"/>
                    </a:lnTo>
                    <a:lnTo>
                      <a:pt x="0" y="17"/>
                    </a:lnTo>
                    <a:lnTo>
                      <a:pt x="49" y="69"/>
                    </a:lnTo>
                    <a:close/>
                  </a:path>
                </a:pathLst>
              </a:custGeom>
              <a:solidFill>
                <a:srgbClr val="292929"/>
              </a:solidFill>
              <a:ln w="1651" cap="flat">
                <a:solidFill>
                  <a:srgbClr val="333333"/>
                </a:solidFill>
                <a:prstDash val="solid"/>
                <a:bevel/>
                <a:headEnd/>
                <a:tailEnd/>
              </a:ln>
              <a:scene3d>
                <a:camera prst="orthographicFront"/>
                <a:lightRig rig="threePt" dir="t"/>
              </a:scene3d>
              <a:sp3d>
                <a:bevelT w="114300" prst="artDeco"/>
              </a:sp3d>
            </p:spPr>
            <p:txBody>
              <a:bodyPr/>
              <a:lstStyle/>
              <a:p>
                <a:pPr algn="ctr">
                  <a:defRPr/>
                </a:pPr>
                <a:endParaRPr lang="en-GB" dirty="0"/>
              </a:p>
            </p:txBody>
          </p:sp>
          <p:sp>
            <p:nvSpPr>
              <p:cNvPr id="51" name="Freeform 12"/>
              <p:cNvSpPr>
                <a:spLocks/>
              </p:cNvSpPr>
              <p:nvPr/>
            </p:nvSpPr>
            <p:spPr bwMode="auto">
              <a:xfrm rot="1270905">
                <a:off x="1030" y="2034"/>
                <a:ext cx="188" cy="312"/>
              </a:xfrm>
              <a:custGeom>
                <a:avLst/>
                <a:gdLst/>
                <a:ahLst/>
                <a:cxnLst>
                  <a:cxn ang="0">
                    <a:pos x="30" y="90"/>
                  </a:cxn>
                  <a:cxn ang="0">
                    <a:pos x="0" y="158"/>
                  </a:cxn>
                  <a:cxn ang="0">
                    <a:pos x="16" y="0"/>
                  </a:cxn>
                  <a:cxn ang="0">
                    <a:pos x="79" y="143"/>
                  </a:cxn>
                  <a:cxn ang="0">
                    <a:pos x="30" y="90"/>
                  </a:cxn>
                </a:cxnLst>
                <a:rect l="0" t="0" r="r" b="b"/>
                <a:pathLst>
                  <a:path w="79" h="158">
                    <a:moveTo>
                      <a:pt x="30" y="90"/>
                    </a:moveTo>
                    <a:lnTo>
                      <a:pt x="0" y="158"/>
                    </a:lnTo>
                    <a:lnTo>
                      <a:pt x="16" y="0"/>
                    </a:lnTo>
                    <a:lnTo>
                      <a:pt x="79" y="143"/>
                    </a:lnTo>
                    <a:lnTo>
                      <a:pt x="30" y="90"/>
                    </a:lnTo>
                    <a:close/>
                  </a:path>
                </a:pathLst>
              </a:custGeom>
              <a:solidFill>
                <a:srgbClr val="292929"/>
              </a:solidFill>
              <a:ln w="1651" cap="flat">
                <a:solidFill>
                  <a:srgbClr val="333333"/>
                </a:solidFill>
                <a:prstDash val="solid"/>
                <a:bevel/>
                <a:headEnd/>
                <a:tailEnd/>
              </a:ln>
              <a:scene3d>
                <a:camera prst="orthographicFront"/>
                <a:lightRig rig="threePt" dir="t"/>
              </a:scene3d>
              <a:sp3d>
                <a:bevelT w="114300" prst="artDeco"/>
              </a:sp3d>
            </p:spPr>
            <p:txBody>
              <a:bodyPr/>
              <a:lstStyle/>
              <a:p>
                <a:pPr algn="ctr">
                  <a:defRPr/>
                </a:pPr>
                <a:endParaRPr lang="en-GB" dirty="0"/>
              </a:p>
            </p:txBody>
          </p:sp>
          <p:grpSp>
            <p:nvGrpSpPr>
              <p:cNvPr id="53288" name="Freeform 13"/>
              <p:cNvGrpSpPr>
                <a:grpSpLocks/>
              </p:cNvGrpSpPr>
              <p:nvPr/>
            </p:nvGrpSpPr>
            <p:grpSpPr bwMode="auto">
              <a:xfrm>
                <a:off x="2653" y="745"/>
                <a:ext cx="372" cy="223"/>
                <a:chOff x="4322064" y="1249680"/>
                <a:chExt cx="591312" cy="353568"/>
              </a:xfrm>
            </p:grpSpPr>
            <p:pic>
              <p:nvPicPr>
                <p:cNvPr id="54" name="Freeform 13"/>
                <p:cNvPicPr>
                  <a:picLocks noChangeArrowheads="1"/>
                </p:cNvPicPr>
                <p:nvPr/>
              </p:nvPicPr>
              <p:blipFill>
                <a:blip r:embed="rId4" cstate="print"/>
                <a:srcRect/>
                <a:stretch>
                  <a:fillRect/>
                </a:stretch>
              </p:blipFill>
              <p:spPr bwMode="auto">
                <a:xfrm>
                  <a:off x="4322064" y="1249680"/>
                  <a:ext cx="591312" cy="353568"/>
                </a:xfrm>
                <a:prstGeom prst="rect">
                  <a:avLst/>
                </a:prstGeom>
                <a:ln>
                  <a:noFill/>
                </a:ln>
                <a:effectLst>
                  <a:outerShdw blurRad="50800" dist="50800" dir="5400000" algn="ctr" rotWithShape="0">
                    <a:srgbClr val="000000"/>
                  </a:outerShdw>
                  <a:softEdge rad="112500"/>
                </a:effectLst>
              </p:spPr>
            </p:pic>
            <p:sp>
              <p:nvSpPr>
                <p:cNvPr id="53293" name="Text Box 24"/>
                <p:cNvSpPr txBox="1">
                  <a:spLocks noChangeArrowheads="1"/>
                </p:cNvSpPr>
                <p:nvPr/>
              </p:nvSpPr>
              <p:spPr bwMode="auto">
                <a:xfrm rot="10800000">
                  <a:off x="4371975" y="1285875"/>
                  <a:ext cx="5064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lgn="ctr" eaLnBrk="1" hangingPunct="1"/>
                  <a:endParaRPr lang="en-US" altLang="en-US"/>
                </a:p>
              </p:txBody>
            </p:sp>
          </p:grpSp>
          <p:sp>
            <p:nvSpPr>
              <p:cNvPr id="53" name="Freeform 14"/>
              <p:cNvSpPr>
                <a:spLocks/>
              </p:cNvSpPr>
              <p:nvPr/>
            </p:nvSpPr>
            <p:spPr bwMode="auto">
              <a:xfrm>
                <a:off x="2688" y="3803"/>
                <a:ext cx="319" cy="181"/>
              </a:xfrm>
              <a:custGeom>
                <a:avLst/>
                <a:gdLst/>
                <a:ahLst/>
                <a:cxnLst>
                  <a:cxn ang="0">
                    <a:pos x="80" y="47"/>
                  </a:cxn>
                  <a:cxn ang="0">
                    <a:pos x="134" y="92"/>
                  </a:cxn>
                  <a:cxn ang="0">
                    <a:pos x="0" y="48"/>
                  </a:cxn>
                  <a:cxn ang="0">
                    <a:pos x="133" y="0"/>
                  </a:cxn>
                  <a:cxn ang="0">
                    <a:pos x="80" y="47"/>
                  </a:cxn>
                </a:cxnLst>
                <a:rect l="0" t="0" r="r" b="b"/>
                <a:pathLst>
                  <a:path w="134" h="92">
                    <a:moveTo>
                      <a:pt x="80" y="47"/>
                    </a:moveTo>
                    <a:lnTo>
                      <a:pt x="134" y="92"/>
                    </a:lnTo>
                    <a:lnTo>
                      <a:pt x="0" y="48"/>
                    </a:lnTo>
                    <a:lnTo>
                      <a:pt x="133" y="0"/>
                    </a:lnTo>
                    <a:lnTo>
                      <a:pt x="80" y="47"/>
                    </a:lnTo>
                    <a:close/>
                  </a:path>
                </a:pathLst>
              </a:custGeom>
              <a:solidFill>
                <a:srgbClr val="292929"/>
              </a:solidFill>
              <a:ln w="1651" cap="flat">
                <a:solidFill>
                  <a:srgbClr val="333333"/>
                </a:solidFill>
                <a:prstDash val="solid"/>
                <a:bevel/>
                <a:headEnd/>
                <a:tailEnd/>
              </a:ln>
              <a:scene3d>
                <a:camera prst="orthographicFront"/>
                <a:lightRig rig="threePt" dir="t"/>
              </a:scene3d>
              <a:sp3d>
                <a:bevelT w="114300" prst="artDeco"/>
              </a:sp3d>
            </p:spPr>
            <p:txBody>
              <a:bodyPr/>
              <a:lstStyle/>
              <a:p>
                <a:pPr algn="ctr">
                  <a:defRPr/>
                </a:pPr>
                <a:endParaRPr lang="en-GB" dirty="0"/>
              </a:p>
            </p:txBody>
          </p:sp>
        </p:grpSp>
        <p:pic>
          <p:nvPicPr>
            <p:cNvPr id="48" name="Picture 7" descr="http://www.ikp.physik.tu-darmstadt.de/dasymp06/Elsevierlogo.gif"/>
            <p:cNvPicPr>
              <a:picLocks noChangeAspect="1" noChangeArrowheads="1"/>
            </p:cNvPicPr>
            <p:nvPr/>
          </p:nvPicPr>
          <p:blipFill>
            <a:blip r:embed="rId5" cstate="print"/>
            <a:stretch>
              <a:fillRect/>
            </a:stretch>
          </p:blipFill>
          <p:spPr bwMode="auto">
            <a:xfrm>
              <a:off x="4083709" y="3274271"/>
              <a:ext cx="1059508" cy="1171203"/>
            </a:xfrm>
            <a:prstGeom prst="rect">
              <a:avLst/>
            </a:prstGeom>
            <a:ln>
              <a:noFill/>
            </a:ln>
            <a:effectLst>
              <a:softEdge rad="112500"/>
            </a:effectLst>
          </p:spPr>
        </p:pic>
      </p:grpSp>
      <p:sp>
        <p:nvSpPr>
          <p:cNvPr id="56" name="Freeform 12"/>
          <p:cNvSpPr>
            <a:spLocks/>
          </p:cNvSpPr>
          <p:nvPr/>
        </p:nvSpPr>
        <p:spPr bwMode="auto">
          <a:xfrm rot="6212896">
            <a:off x="4208374" y="889772"/>
            <a:ext cx="354582" cy="568186"/>
          </a:xfrm>
          <a:custGeom>
            <a:avLst/>
            <a:gdLst/>
            <a:ahLst/>
            <a:cxnLst>
              <a:cxn ang="0">
                <a:pos x="30" y="90"/>
              </a:cxn>
              <a:cxn ang="0">
                <a:pos x="0" y="158"/>
              </a:cxn>
              <a:cxn ang="0">
                <a:pos x="16" y="0"/>
              </a:cxn>
              <a:cxn ang="0">
                <a:pos x="79" y="143"/>
              </a:cxn>
              <a:cxn ang="0">
                <a:pos x="30" y="90"/>
              </a:cxn>
            </a:cxnLst>
            <a:rect l="0" t="0" r="r" b="b"/>
            <a:pathLst>
              <a:path w="79" h="158">
                <a:moveTo>
                  <a:pt x="30" y="90"/>
                </a:moveTo>
                <a:lnTo>
                  <a:pt x="0" y="158"/>
                </a:lnTo>
                <a:lnTo>
                  <a:pt x="16" y="0"/>
                </a:lnTo>
                <a:lnTo>
                  <a:pt x="79" y="143"/>
                </a:lnTo>
                <a:lnTo>
                  <a:pt x="30" y="90"/>
                </a:lnTo>
                <a:close/>
              </a:path>
            </a:pathLst>
          </a:custGeom>
          <a:solidFill>
            <a:srgbClr val="292929"/>
          </a:solidFill>
          <a:ln w="1651" cap="flat">
            <a:solidFill>
              <a:srgbClr val="333333"/>
            </a:solidFill>
            <a:prstDash val="solid"/>
            <a:bevel/>
            <a:headEnd/>
            <a:tailEnd/>
          </a:ln>
          <a:scene3d>
            <a:camera prst="orthographicFront"/>
            <a:lightRig rig="threePt" dir="t"/>
          </a:scene3d>
          <a:sp3d>
            <a:bevelT w="114300" prst="artDeco"/>
          </a:sp3d>
        </p:spPr>
        <p:txBody>
          <a:bodyPr/>
          <a:lstStyle/>
          <a:p>
            <a:pPr algn="ctr">
              <a:defRPr/>
            </a:pPr>
            <a:endParaRPr lang="en-GB" dirty="0"/>
          </a:p>
        </p:txBody>
      </p:sp>
      <p:sp>
        <p:nvSpPr>
          <p:cNvPr id="53263" name="Slide Number Placeholder 24"/>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fld id="{D8D603BB-2F3E-4A8B-A483-3C5B9B3AC60A}" type="slidenum">
              <a:rPr lang="en-GB" altLang="en-US"/>
              <a:pPr eaLnBrk="1" hangingPunct="1"/>
              <a:t>5</a:t>
            </a:fld>
            <a:endParaRPr lang="en-GB" altLang="en-US"/>
          </a:p>
        </p:txBody>
      </p:sp>
      <p:sp>
        <p:nvSpPr>
          <p:cNvPr id="58" name="Text Box 8"/>
          <p:cNvSpPr txBox="1">
            <a:spLocks noChangeArrowheads="1"/>
          </p:cNvSpPr>
          <p:nvPr/>
        </p:nvSpPr>
        <p:spPr bwMode="auto">
          <a:xfrm>
            <a:off x="1547813" y="2479675"/>
            <a:ext cx="1879600" cy="8778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1700" dirty="0">
                <a:solidFill>
                  <a:srgbClr val="006699"/>
                </a:solidFill>
                <a:cs typeface="Arial" pitchFamily="34" charset="0"/>
              </a:rPr>
              <a:t>10 </a:t>
            </a:r>
            <a:r>
              <a:rPr lang="ru-RU" sz="1700" dirty="0">
                <a:solidFill>
                  <a:srgbClr val="006699"/>
                </a:solidFill>
                <a:cs typeface="Arial" pitchFamily="34" charset="0"/>
              </a:rPr>
              <a:t>миллионов статей в архивах</a:t>
            </a:r>
            <a:endParaRPr lang="en-GB" sz="1700" dirty="0">
              <a:solidFill>
                <a:srgbClr val="006699"/>
              </a:solidFill>
              <a:cs typeface="Arial" pitchFamily="34" charset="0"/>
            </a:endParaRPr>
          </a:p>
        </p:txBody>
      </p:sp>
      <p:sp>
        <p:nvSpPr>
          <p:cNvPr id="59" name="Text Box 8"/>
          <p:cNvSpPr txBox="1">
            <a:spLocks noChangeArrowheads="1"/>
          </p:cNvSpPr>
          <p:nvPr/>
        </p:nvSpPr>
        <p:spPr bwMode="auto">
          <a:xfrm>
            <a:off x="3244850" y="1569811"/>
            <a:ext cx="2597150" cy="6159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1700" dirty="0">
                <a:solidFill>
                  <a:srgbClr val="006699"/>
                </a:solidFill>
                <a:cs typeface="Arial" pitchFamily="34" charset="0"/>
              </a:rPr>
              <a:t>30-60% </a:t>
            </a:r>
            <a:r>
              <a:rPr lang="ru-RU" sz="1700" dirty="0">
                <a:solidFill>
                  <a:srgbClr val="006699"/>
                </a:solidFill>
                <a:cs typeface="Arial" pitchFamily="34" charset="0"/>
              </a:rPr>
              <a:t>отклонены</a:t>
            </a:r>
            <a:r>
              <a:rPr lang="en-US" sz="1700" dirty="0">
                <a:solidFill>
                  <a:srgbClr val="006699"/>
                </a:solidFill>
                <a:cs typeface="Arial" pitchFamily="34" charset="0"/>
              </a:rPr>
              <a:t>  &gt; 7,000 </a:t>
            </a:r>
            <a:r>
              <a:rPr lang="ru-RU" sz="1700" dirty="0">
                <a:solidFill>
                  <a:srgbClr val="006699"/>
                </a:solidFill>
                <a:cs typeface="Arial" pitchFamily="34" charset="0"/>
              </a:rPr>
              <a:t>редакторами</a:t>
            </a:r>
            <a:endParaRPr lang="en-GB" sz="1700" dirty="0">
              <a:solidFill>
                <a:srgbClr val="006699"/>
              </a:solidFill>
              <a:cs typeface="Arial" pitchFamily="34" charset="0"/>
            </a:endParaRPr>
          </a:p>
        </p:txBody>
      </p:sp>
      <p:sp>
        <p:nvSpPr>
          <p:cNvPr id="60" name="Text Box 8"/>
          <p:cNvSpPr txBox="1">
            <a:spLocks noChangeArrowheads="1"/>
          </p:cNvSpPr>
          <p:nvPr/>
        </p:nvSpPr>
        <p:spPr bwMode="auto">
          <a:xfrm>
            <a:off x="5330825" y="2705100"/>
            <a:ext cx="2265363" cy="6159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1700" dirty="0">
                <a:solidFill>
                  <a:srgbClr val="006699"/>
                </a:solidFill>
                <a:cs typeface="Arial" pitchFamily="34" charset="0"/>
              </a:rPr>
              <a:t>500,000+ </a:t>
            </a:r>
            <a:r>
              <a:rPr lang="ru-RU" sz="1700" dirty="0">
                <a:solidFill>
                  <a:srgbClr val="006699"/>
                </a:solidFill>
                <a:cs typeface="Arial" pitchFamily="34" charset="0"/>
              </a:rPr>
              <a:t>рецензентов</a:t>
            </a:r>
            <a:endParaRPr lang="en-GB" sz="1700" dirty="0">
              <a:solidFill>
                <a:srgbClr val="006699"/>
              </a:solidFill>
              <a:cs typeface="Arial" pitchFamily="34" charset="0"/>
            </a:endParaRPr>
          </a:p>
        </p:txBody>
      </p:sp>
      <p:sp>
        <p:nvSpPr>
          <p:cNvPr id="61" name="Text Box 8"/>
          <p:cNvSpPr txBox="1">
            <a:spLocks noChangeArrowheads="1"/>
          </p:cNvSpPr>
          <p:nvPr/>
        </p:nvSpPr>
        <p:spPr bwMode="auto">
          <a:xfrm>
            <a:off x="5330825" y="4175125"/>
            <a:ext cx="2252663" cy="8778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ru-RU" sz="1700" dirty="0">
                <a:solidFill>
                  <a:srgbClr val="006699"/>
                </a:solidFill>
                <a:cs typeface="Arial" pitchFamily="34" charset="0"/>
              </a:rPr>
              <a:t>Около </a:t>
            </a:r>
            <a:r>
              <a:rPr lang="en-US" sz="1700" dirty="0">
                <a:solidFill>
                  <a:srgbClr val="006699"/>
                </a:solidFill>
                <a:cs typeface="Arial" pitchFamily="34" charset="0"/>
              </a:rPr>
              <a:t> 350 </a:t>
            </a:r>
            <a:r>
              <a:rPr lang="ru-RU" sz="1700" dirty="0">
                <a:solidFill>
                  <a:srgbClr val="006699"/>
                </a:solidFill>
                <a:cs typeface="Arial" pitchFamily="34" charset="0"/>
              </a:rPr>
              <a:t>тысяч приняты к публикации</a:t>
            </a:r>
            <a:endParaRPr lang="en-GB" sz="1700" dirty="0">
              <a:solidFill>
                <a:srgbClr val="006699"/>
              </a:solidFill>
              <a:cs typeface="Arial" pitchFamily="34" charset="0"/>
            </a:endParaRPr>
          </a:p>
        </p:txBody>
      </p:sp>
      <p:sp>
        <p:nvSpPr>
          <p:cNvPr id="62" name="Text Box 8"/>
          <p:cNvSpPr txBox="1">
            <a:spLocks noChangeArrowheads="1"/>
          </p:cNvSpPr>
          <p:nvPr/>
        </p:nvSpPr>
        <p:spPr bwMode="auto">
          <a:xfrm>
            <a:off x="3438299" y="5511347"/>
            <a:ext cx="2127250" cy="8778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ru-RU" sz="1700" dirty="0">
                <a:solidFill>
                  <a:srgbClr val="006699"/>
                </a:solidFill>
                <a:cs typeface="Arial" pitchFamily="34" charset="0"/>
              </a:rPr>
              <a:t>12</a:t>
            </a:r>
            <a:r>
              <a:rPr lang="en-US" sz="1700" dirty="0">
                <a:solidFill>
                  <a:srgbClr val="006699"/>
                </a:solidFill>
                <a:cs typeface="Arial" pitchFamily="34" charset="0"/>
              </a:rPr>
              <a:t> </a:t>
            </a:r>
            <a:r>
              <a:rPr lang="ru-RU" sz="1700" dirty="0">
                <a:solidFill>
                  <a:srgbClr val="006699"/>
                </a:solidFill>
                <a:cs typeface="Arial" pitchFamily="34" charset="0"/>
              </a:rPr>
              <a:t>миллионов доступный статей</a:t>
            </a:r>
            <a:r>
              <a:rPr lang="en-US" sz="1700" dirty="0">
                <a:solidFill>
                  <a:srgbClr val="006699"/>
                </a:solidFill>
                <a:cs typeface="Arial" pitchFamily="34" charset="0"/>
              </a:rPr>
              <a:t> </a:t>
            </a:r>
            <a:endParaRPr lang="en-GB" sz="1700" dirty="0">
              <a:solidFill>
                <a:srgbClr val="006699"/>
              </a:solidFill>
              <a:cs typeface="Arial" pitchFamily="34" charset="0"/>
            </a:endParaRPr>
          </a:p>
        </p:txBody>
      </p:sp>
      <p:sp>
        <p:nvSpPr>
          <p:cNvPr id="63" name="Text Box 8"/>
          <p:cNvSpPr txBox="1">
            <a:spLocks noChangeArrowheads="1"/>
          </p:cNvSpPr>
          <p:nvPr/>
        </p:nvSpPr>
        <p:spPr bwMode="auto">
          <a:xfrm>
            <a:off x="1220788" y="3938588"/>
            <a:ext cx="2198687" cy="14001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1700" dirty="0">
                <a:solidFill>
                  <a:srgbClr val="006699"/>
                </a:solidFill>
                <a:cs typeface="Arial" pitchFamily="34" charset="0"/>
              </a:rPr>
              <a:t>&gt;30 </a:t>
            </a:r>
            <a:r>
              <a:rPr lang="ru-RU" sz="1700" dirty="0">
                <a:solidFill>
                  <a:srgbClr val="006699"/>
                </a:solidFill>
                <a:cs typeface="Arial" pitchFamily="34" charset="0"/>
              </a:rPr>
              <a:t>миллионов исследователей </a:t>
            </a:r>
            <a:r>
              <a:rPr lang="en-US" sz="1700" dirty="0">
                <a:solidFill>
                  <a:srgbClr val="006699"/>
                </a:solidFill>
                <a:cs typeface="Arial" pitchFamily="34" charset="0"/>
              </a:rPr>
              <a:t>&gt;</a:t>
            </a:r>
            <a:r>
              <a:rPr lang="ru-RU" sz="1700" dirty="0">
                <a:solidFill>
                  <a:srgbClr val="006699"/>
                </a:solidFill>
                <a:cs typeface="Arial" pitchFamily="34" charset="0"/>
              </a:rPr>
              <a:t>из </a:t>
            </a:r>
            <a:r>
              <a:rPr lang="en-US" sz="1700" dirty="0">
                <a:solidFill>
                  <a:srgbClr val="006699"/>
                </a:solidFill>
                <a:cs typeface="Arial" pitchFamily="34" charset="0"/>
              </a:rPr>
              <a:t>180 </a:t>
            </a:r>
            <a:r>
              <a:rPr lang="ru-RU" sz="1700" dirty="0">
                <a:solidFill>
                  <a:srgbClr val="006699"/>
                </a:solidFill>
                <a:cs typeface="Arial" pitchFamily="34" charset="0"/>
              </a:rPr>
              <a:t>стран </a:t>
            </a:r>
            <a:r>
              <a:rPr lang="en-US" sz="1700" dirty="0">
                <a:solidFill>
                  <a:srgbClr val="006699"/>
                </a:solidFill>
                <a:cs typeface="Arial" pitchFamily="34" charset="0"/>
              </a:rPr>
              <a:t>&gt;</a:t>
            </a:r>
            <a:r>
              <a:rPr lang="ru-RU" sz="1700" dirty="0">
                <a:solidFill>
                  <a:srgbClr val="006699"/>
                </a:solidFill>
                <a:cs typeface="Arial" pitchFamily="34" charset="0"/>
              </a:rPr>
              <a:t>скачали </a:t>
            </a:r>
            <a:r>
              <a:rPr lang="en-US" sz="1700" dirty="0">
                <a:solidFill>
                  <a:srgbClr val="006699"/>
                </a:solidFill>
                <a:cs typeface="Arial" pitchFamily="34" charset="0"/>
              </a:rPr>
              <a:t>480 </a:t>
            </a:r>
            <a:r>
              <a:rPr lang="ru-RU" sz="1700" dirty="0">
                <a:solidFill>
                  <a:srgbClr val="006699"/>
                </a:solidFill>
                <a:cs typeface="Arial" pitchFamily="34" charset="0"/>
              </a:rPr>
              <a:t>миллиона статей</a:t>
            </a:r>
            <a:r>
              <a:rPr lang="en-US" sz="1700" dirty="0">
                <a:solidFill>
                  <a:srgbClr val="006699"/>
                </a:solidFill>
                <a:cs typeface="Arial" pitchFamily="34" charset="0"/>
              </a:rPr>
              <a:t>!</a:t>
            </a:r>
            <a:r>
              <a:rPr lang="ru-RU" sz="1700" dirty="0">
                <a:solidFill>
                  <a:srgbClr val="006699"/>
                </a:solidFill>
                <a:cs typeface="Arial" pitchFamily="34" charset="0"/>
              </a:rPr>
              <a:t> </a:t>
            </a:r>
            <a:endParaRPr lang="en-GB" sz="1700" dirty="0">
              <a:solidFill>
                <a:srgbClr val="006699"/>
              </a:solidFill>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1000"/>
                                        <p:tgtEl>
                                          <p:spTgt spid="60"/>
                                        </p:tgtEl>
                                      </p:cBhvr>
                                    </p:animEffect>
                                    <p:anim calcmode="lin" valueType="num">
                                      <p:cBhvr>
                                        <p:cTn id="15" dur="1000" fill="hold"/>
                                        <p:tgtEl>
                                          <p:spTgt spid="60"/>
                                        </p:tgtEl>
                                        <p:attrNameLst>
                                          <p:attrName>ppt_x</p:attrName>
                                        </p:attrNameLst>
                                      </p:cBhvr>
                                      <p:tavLst>
                                        <p:tav tm="0">
                                          <p:val>
                                            <p:strVal val="#ppt_x"/>
                                          </p:val>
                                        </p:tav>
                                        <p:tav tm="100000">
                                          <p:val>
                                            <p:strVal val="#ppt_x"/>
                                          </p:val>
                                        </p:tav>
                                      </p:tavLst>
                                    </p:anim>
                                    <p:anim calcmode="lin" valueType="num">
                                      <p:cBhvr>
                                        <p:cTn id="1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1000"/>
                                        <p:tgtEl>
                                          <p:spTgt spid="63"/>
                                        </p:tgtEl>
                                      </p:cBhvr>
                                    </p:animEffect>
                                    <p:anim calcmode="lin" valueType="num">
                                      <p:cBhvr>
                                        <p:cTn id="36" dur="1000" fill="hold"/>
                                        <p:tgtEl>
                                          <p:spTgt spid="63"/>
                                        </p:tgtEl>
                                        <p:attrNameLst>
                                          <p:attrName>ppt_x</p:attrName>
                                        </p:attrNameLst>
                                      </p:cBhvr>
                                      <p:tavLst>
                                        <p:tav tm="0">
                                          <p:val>
                                            <p:strVal val="#ppt_x"/>
                                          </p:val>
                                        </p:tav>
                                        <p:tav tm="100000">
                                          <p:val>
                                            <p:strVal val="#ppt_x"/>
                                          </p:val>
                                        </p:tav>
                                      </p:tavLst>
                                    </p:anim>
                                    <p:anim calcmode="lin" valueType="num">
                                      <p:cBhvr>
                                        <p:cTn id="3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5204"/>
            <a:ext cx="8382001" cy="418645"/>
          </a:xfrm>
        </p:spPr>
        <p:txBody>
          <a:bodyPr/>
          <a:lstStyle/>
          <a:p>
            <a:r>
              <a:rPr lang="ru-RU" dirty="0"/>
              <a:t>Как оценить наукометрические показатели журнала?</a:t>
            </a:r>
          </a:p>
        </p:txBody>
      </p:sp>
      <p:pic>
        <p:nvPicPr>
          <p:cNvPr id="1028" name="Picture 4" descr="CiteScore_No IF 2018_hi_1.png (960Ã47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6862" y="2362200"/>
            <a:ext cx="8237538" cy="40587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25709" y="1327067"/>
            <a:ext cx="820869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ru-RU" altLang="en-US" dirty="0">
                <a:solidFill>
                  <a:srgbClr val="53565A"/>
                </a:solidFill>
                <a:latin typeface="Calibri" panose="020F0502020204030204" pitchFamily="34" charset="0"/>
              </a:rPr>
              <a:t>Наукометрические показатели </a:t>
            </a:r>
            <a:r>
              <a:rPr lang="en-US" altLang="en-US" b="1" dirty="0" err="1">
                <a:solidFill>
                  <a:srgbClr val="53565A"/>
                </a:solidFill>
                <a:latin typeface="Calibri" panose="020F0502020204030204" pitchFamily="34" charset="0"/>
              </a:rPr>
              <a:t>CiteScore</a:t>
            </a:r>
            <a:r>
              <a:rPr lang="en-US" altLang="en-US" b="1" dirty="0">
                <a:solidFill>
                  <a:srgbClr val="53565A"/>
                </a:solidFill>
                <a:latin typeface="Calibri" panose="020F0502020204030204" pitchFamily="34" charset="0"/>
              </a:rPr>
              <a:t> </a:t>
            </a:r>
            <a:r>
              <a:rPr lang="ru-RU" altLang="en-US" dirty="0">
                <a:solidFill>
                  <a:srgbClr val="53565A"/>
                </a:solidFill>
                <a:latin typeface="Calibri" panose="020F0502020204030204" pitchFamily="34" charset="0"/>
              </a:rPr>
              <a:t>расчитываются для более </a:t>
            </a:r>
            <a:r>
              <a:rPr lang="en-GB" altLang="en-US" b="1" dirty="0">
                <a:solidFill>
                  <a:srgbClr val="53565A"/>
                </a:solidFill>
                <a:latin typeface="Calibri" panose="020F0502020204030204" pitchFamily="34" charset="0"/>
              </a:rPr>
              <a:t>2</a:t>
            </a:r>
            <a:r>
              <a:rPr lang="ru-RU" altLang="en-US" b="1" dirty="0">
                <a:solidFill>
                  <a:srgbClr val="53565A"/>
                </a:solidFill>
                <a:latin typeface="Calibri" panose="020F0502020204030204" pitchFamily="34" charset="0"/>
              </a:rPr>
              <a:t>3</a:t>
            </a:r>
            <a:r>
              <a:rPr lang="en-GB" altLang="en-US" b="1" dirty="0">
                <a:solidFill>
                  <a:srgbClr val="53565A"/>
                </a:solidFill>
                <a:latin typeface="Calibri" panose="020F0502020204030204" pitchFamily="34" charset="0"/>
              </a:rPr>
              <a:t>,</a:t>
            </a:r>
            <a:r>
              <a:rPr lang="ru-RU" altLang="en-US" b="1" dirty="0">
                <a:solidFill>
                  <a:srgbClr val="53565A"/>
                </a:solidFill>
                <a:latin typeface="Calibri" panose="020F0502020204030204" pitchFamily="34" charset="0"/>
              </a:rPr>
              <a:t>5</a:t>
            </a:r>
            <a:r>
              <a:rPr lang="en-GB" altLang="en-US" b="1" dirty="0">
                <a:solidFill>
                  <a:srgbClr val="53565A"/>
                </a:solidFill>
                <a:latin typeface="Calibri" panose="020F0502020204030204" pitchFamily="34" charset="0"/>
              </a:rPr>
              <a:t>00+</a:t>
            </a:r>
            <a:r>
              <a:rPr lang="en-GB" altLang="en-US" dirty="0">
                <a:solidFill>
                  <a:srgbClr val="53565A"/>
                </a:solidFill>
                <a:latin typeface="Calibri" panose="020F0502020204030204" pitchFamily="34" charset="0"/>
              </a:rPr>
              <a:t> </a:t>
            </a:r>
            <a:r>
              <a:rPr lang="ru-RU" altLang="en-US" dirty="0">
                <a:solidFill>
                  <a:srgbClr val="53565A"/>
                </a:solidFill>
                <a:latin typeface="Calibri" panose="020F0502020204030204" pitchFamily="34" charset="0"/>
              </a:rPr>
              <a:t>научно-рецензируемых источников  в </a:t>
            </a:r>
            <a:r>
              <a:rPr lang="ru-RU" altLang="en-US" b="1" dirty="0">
                <a:solidFill>
                  <a:srgbClr val="53565A"/>
                </a:solidFill>
                <a:latin typeface="Calibri" panose="020F0502020204030204" pitchFamily="34" charset="0"/>
              </a:rPr>
              <a:t>330</a:t>
            </a:r>
            <a:r>
              <a:rPr lang="ru-RU" altLang="en-US" dirty="0">
                <a:solidFill>
                  <a:srgbClr val="53565A"/>
                </a:solidFill>
                <a:latin typeface="Calibri" panose="020F0502020204030204" pitchFamily="34" charset="0"/>
              </a:rPr>
              <a:t> областях науки, включая не только журналы, но и регулярные конференции и книжные серии.</a:t>
            </a:r>
          </a:p>
          <a:p>
            <a:pPr fontAlgn="auto">
              <a:spcBef>
                <a:spcPts val="0"/>
              </a:spcBef>
              <a:spcAft>
                <a:spcPts val="0"/>
              </a:spcAft>
              <a:buClr>
                <a:srgbClr val="046799"/>
              </a:buClr>
            </a:pPr>
            <a:endParaRPr lang="ru-RU" sz="1600" dirty="0">
              <a:solidFill>
                <a:srgbClr val="53565A"/>
              </a:solidFill>
              <a:latin typeface="Calibri" panose="020F0502020204030204" pitchFamily="34" charset="0"/>
            </a:endParaRPr>
          </a:p>
          <a:p>
            <a:pPr eaLnBrk="1" fontAlgn="base" hangingPunct="1">
              <a:spcBef>
                <a:spcPct val="0"/>
              </a:spcBef>
              <a:spcAft>
                <a:spcPct val="0"/>
              </a:spcAft>
            </a:pPr>
            <a:endParaRPr lang="ru-RU" altLang="en-US" dirty="0">
              <a:solidFill>
                <a:srgbClr val="53565A"/>
              </a:solidFill>
              <a:latin typeface="Calibri" panose="020F0502020204030204" pitchFamily="34" charset="0"/>
            </a:endParaRPr>
          </a:p>
        </p:txBody>
      </p:sp>
    </p:spTree>
    <p:extLst>
      <p:ext uri="{BB962C8B-B14F-4D97-AF65-F5344CB8AC3E}">
        <p14:creationId xmlns:p14="http://schemas.microsoft.com/office/powerpoint/2010/main" val="226919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228600" y="914400"/>
            <a:ext cx="8793163" cy="419100"/>
          </a:xfrm>
        </p:spPr>
        <p:txBody>
          <a:bodyPr/>
          <a:lstStyle/>
          <a:p>
            <a:r>
              <a:rPr lang="en-US" altLang="en-US" dirty="0" err="1">
                <a:latin typeface="Arial Bold" panose="020B0704020202020204" pitchFamily="34" charset="0"/>
                <a:cs typeface="Arial Bold" panose="020B0704020202020204" pitchFamily="34" charset="0"/>
              </a:rPr>
              <a:t>CiteScore</a:t>
            </a:r>
            <a:r>
              <a:rPr lang="en-US" altLang="en-US" dirty="0">
                <a:latin typeface="Arial Bold" panose="020B0704020202020204" pitchFamily="34" charset="0"/>
                <a:cs typeface="Arial Bold" panose="020B0704020202020204" pitchFamily="34" charset="0"/>
              </a:rPr>
              <a:t> </a:t>
            </a:r>
            <a:r>
              <a:rPr lang="ru-RU" altLang="en-US" dirty="0">
                <a:latin typeface="Arial Bold" panose="020B0704020202020204" pitchFamily="34" charset="0"/>
                <a:cs typeface="Arial Bold" panose="020B0704020202020204" pitchFamily="34" charset="0"/>
              </a:rPr>
              <a:t/>
            </a:r>
            <a:br>
              <a:rPr lang="ru-RU" altLang="en-US" dirty="0">
                <a:latin typeface="Arial Bold" panose="020B0704020202020204" pitchFamily="34" charset="0"/>
                <a:cs typeface="Arial Bold" panose="020B0704020202020204" pitchFamily="34" charset="0"/>
              </a:rPr>
            </a:br>
            <a:r>
              <a:rPr lang="ru-RU" altLang="en-US" sz="1400" dirty="0">
                <a:latin typeface="Arial Bold" panose="020B0704020202020204" pitchFamily="34" charset="0"/>
                <a:cs typeface="Arial Bold" panose="020B0704020202020204" pitchFamily="34" charset="0"/>
              </a:rPr>
              <a:t>На примере показан расчет</a:t>
            </a:r>
            <a:r>
              <a:rPr lang="en-US" altLang="en-US" sz="1400" dirty="0">
                <a:latin typeface="Arial Bold" panose="020B0704020202020204" pitchFamily="34" charset="0"/>
                <a:cs typeface="Arial Bold" panose="020B0704020202020204" pitchFamily="34" charset="0"/>
              </a:rPr>
              <a:t> </a:t>
            </a:r>
            <a:r>
              <a:rPr lang="en-US" altLang="en-US" sz="1400" dirty="0" err="1">
                <a:latin typeface="Arial Bold" panose="020B0704020202020204" pitchFamily="34" charset="0"/>
                <a:cs typeface="Arial Bold" panose="020B0704020202020204" pitchFamily="34" charset="0"/>
              </a:rPr>
              <a:t>CiteScore</a:t>
            </a:r>
            <a:r>
              <a:rPr lang="en-US" altLang="en-US" sz="1400" dirty="0">
                <a:latin typeface="Arial Bold" panose="020B0704020202020204" pitchFamily="34" charset="0"/>
                <a:cs typeface="Arial Bold" panose="020B0704020202020204" pitchFamily="34" charset="0"/>
              </a:rPr>
              <a:t> </a:t>
            </a:r>
            <a:r>
              <a:rPr lang="ru-RU" altLang="en-US" sz="1400" dirty="0">
                <a:latin typeface="Arial Bold" panose="020B0704020202020204" pitchFamily="34" charset="0"/>
                <a:cs typeface="Arial Bold" panose="020B0704020202020204" pitchFamily="34" charset="0"/>
              </a:rPr>
              <a:t>для</a:t>
            </a:r>
            <a:r>
              <a:rPr lang="en-US" altLang="en-US" sz="1400" dirty="0">
                <a:latin typeface="Arial Bold" panose="020B0704020202020204" pitchFamily="34" charset="0"/>
                <a:cs typeface="Arial Bold" panose="020B0704020202020204" pitchFamily="34" charset="0"/>
              </a:rPr>
              <a:t> 201</a:t>
            </a:r>
            <a:r>
              <a:rPr lang="ru-RU" altLang="en-US" sz="1400" dirty="0">
                <a:latin typeface="Arial Bold" panose="020B0704020202020204" pitchFamily="34" charset="0"/>
                <a:cs typeface="Arial Bold" panose="020B0704020202020204" pitchFamily="34" charset="0"/>
              </a:rPr>
              <a:t>7</a:t>
            </a:r>
            <a:r>
              <a:rPr lang="en-US" altLang="en-US" dirty="0">
                <a:latin typeface="Arial Bold" panose="020B0704020202020204" pitchFamily="34" charset="0"/>
                <a:cs typeface="Arial Bold" panose="020B0704020202020204" pitchFamily="34" charset="0"/>
              </a:rPr>
              <a:t/>
            </a:r>
            <a:br>
              <a:rPr lang="en-US" altLang="en-US" dirty="0">
                <a:latin typeface="Arial Bold" panose="020B0704020202020204" pitchFamily="34" charset="0"/>
                <a:cs typeface="Arial Bold" panose="020B0704020202020204" pitchFamily="34" charset="0"/>
              </a:rPr>
            </a:br>
            <a:endParaRPr lang="en-US" altLang="en-US" dirty="0">
              <a:latin typeface="Arial Bold" panose="020B0704020202020204" pitchFamily="34" charset="0"/>
              <a:cs typeface="Arial Bold" panose="020B0704020202020204" pitchFamily="34" charset="0"/>
            </a:endParaRPr>
          </a:p>
        </p:txBody>
      </p:sp>
      <p:grpSp>
        <p:nvGrpSpPr>
          <p:cNvPr id="135171" name="Group 15"/>
          <p:cNvGrpSpPr>
            <a:grpSpLocks/>
          </p:cNvGrpSpPr>
          <p:nvPr/>
        </p:nvGrpSpPr>
        <p:grpSpPr bwMode="auto">
          <a:xfrm>
            <a:off x="4445000" y="1889125"/>
            <a:ext cx="4186238" cy="1844675"/>
            <a:chOff x="669532" y="3051476"/>
            <a:chExt cx="4185941" cy="1845334"/>
          </a:xfrm>
        </p:grpSpPr>
        <p:sp>
          <p:nvSpPr>
            <p:cNvPr id="3" name="Rectangle 2"/>
            <p:cNvSpPr/>
            <p:nvPr/>
          </p:nvSpPr>
          <p:spPr>
            <a:xfrm>
              <a:off x="669532" y="3761343"/>
              <a:ext cx="700038" cy="341434"/>
            </a:xfrm>
            <a:prstGeom prst="rect">
              <a:avLst/>
            </a:prstGeom>
            <a:noFill/>
            <a:ln>
              <a:solidFill>
                <a:schemeClr val="bg2">
                  <a:lumMod val="40000"/>
                  <a:lumOff val="60000"/>
                </a:schemeClr>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a:solidFill>
                    <a:schemeClr val="tx1"/>
                  </a:solidFill>
                </a:rPr>
                <a:t>201</a:t>
              </a:r>
              <a:r>
                <a:rPr lang="ru-RU" dirty="0">
                  <a:solidFill>
                    <a:schemeClr val="tx1"/>
                  </a:solidFill>
                </a:rPr>
                <a:t>3</a:t>
              </a:r>
              <a:endParaRPr lang="en-US" dirty="0">
                <a:solidFill>
                  <a:schemeClr val="tx1"/>
                </a:solidFill>
              </a:endParaRPr>
            </a:p>
          </p:txBody>
        </p:sp>
        <p:sp>
          <p:nvSpPr>
            <p:cNvPr id="10" name="Rectangle 9"/>
            <p:cNvSpPr/>
            <p:nvPr/>
          </p:nvSpPr>
          <p:spPr>
            <a:xfrm>
              <a:off x="1358458" y="3762930"/>
              <a:ext cx="700038" cy="339846"/>
            </a:xfrm>
            <a:prstGeom prst="rect">
              <a:avLst/>
            </a:prstGeom>
            <a:noFill/>
            <a:ln>
              <a:solidFill>
                <a:schemeClr val="tx1"/>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a:solidFill>
                    <a:schemeClr val="tx1"/>
                  </a:solidFill>
                </a:rPr>
                <a:t>201</a:t>
              </a:r>
              <a:r>
                <a:rPr lang="ru-RU" dirty="0">
                  <a:solidFill>
                    <a:schemeClr val="tx1"/>
                  </a:solidFill>
                </a:rPr>
                <a:t>4</a:t>
              </a:r>
              <a:endParaRPr lang="en-US" dirty="0">
                <a:solidFill>
                  <a:schemeClr val="tx1"/>
                </a:solidFill>
              </a:endParaRPr>
            </a:p>
          </p:txBody>
        </p:sp>
        <p:sp>
          <p:nvSpPr>
            <p:cNvPr id="11" name="Rectangle 10"/>
            <p:cNvSpPr/>
            <p:nvPr/>
          </p:nvSpPr>
          <p:spPr>
            <a:xfrm>
              <a:off x="2058496" y="3761343"/>
              <a:ext cx="698450" cy="341434"/>
            </a:xfrm>
            <a:prstGeom prst="rect">
              <a:avLst/>
            </a:prstGeom>
            <a:noFill/>
            <a:ln>
              <a:solidFill>
                <a:schemeClr val="tx1"/>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a:solidFill>
                    <a:schemeClr val="tx1"/>
                  </a:solidFill>
                </a:rPr>
                <a:t>201</a:t>
              </a:r>
              <a:r>
                <a:rPr lang="ru-RU" dirty="0">
                  <a:solidFill>
                    <a:schemeClr val="tx1"/>
                  </a:solidFill>
                </a:rPr>
                <a:t>5</a:t>
              </a:r>
              <a:endParaRPr lang="en-US" dirty="0">
                <a:solidFill>
                  <a:schemeClr val="tx1"/>
                </a:solidFill>
              </a:endParaRPr>
            </a:p>
          </p:txBody>
        </p:sp>
        <p:sp>
          <p:nvSpPr>
            <p:cNvPr id="12" name="Rectangle 11"/>
            <p:cNvSpPr/>
            <p:nvPr/>
          </p:nvSpPr>
          <p:spPr>
            <a:xfrm>
              <a:off x="2756947" y="3762930"/>
              <a:ext cx="700037" cy="341435"/>
            </a:xfrm>
            <a:prstGeom prst="rect">
              <a:avLst/>
            </a:prstGeom>
            <a:noFill/>
            <a:ln>
              <a:solidFill>
                <a:schemeClr val="tx1"/>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a:solidFill>
                    <a:schemeClr val="tx1"/>
                  </a:solidFill>
                </a:rPr>
                <a:t>201</a:t>
              </a:r>
              <a:r>
                <a:rPr lang="ru-RU" dirty="0">
                  <a:solidFill>
                    <a:schemeClr val="tx1"/>
                  </a:solidFill>
                </a:rPr>
                <a:t>6</a:t>
              </a:r>
              <a:endParaRPr lang="en-US" dirty="0">
                <a:solidFill>
                  <a:schemeClr val="tx1"/>
                </a:solidFill>
              </a:endParaRPr>
            </a:p>
          </p:txBody>
        </p:sp>
        <p:sp>
          <p:nvSpPr>
            <p:cNvPr id="14" name="Rectangle 13"/>
            <p:cNvSpPr/>
            <p:nvPr/>
          </p:nvSpPr>
          <p:spPr>
            <a:xfrm>
              <a:off x="4155435" y="3761343"/>
              <a:ext cx="700038" cy="341434"/>
            </a:xfrm>
            <a:prstGeom prst="rect">
              <a:avLst/>
            </a:prstGeom>
            <a:noFill/>
            <a:ln>
              <a:solidFill>
                <a:schemeClr val="bg2">
                  <a:lumMod val="40000"/>
                  <a:lumOff val="60000"/>
                </a:schemeClr>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a:solidFill>
                    <a:schemeClr val="tx1"/>
                  </a:solidFill>
                </a:rPr>
                <a:t>201</a:t>
              </a:r>
              <a:r>
                <a:rPr lang="ru-RU" dirty="0">
                  <a:solidFill>
                    <a:schemeClr val="tx1"/>
                  </a:solidFill>
                </a:rPr>
                <a:t>8</a:t>
              </a:r>
              <a:endParaRPr lang="en-US" dirty="0">
                <a:solidFill>
                  <a:schemeClr val="tx1"/>
                </a:solidFill>
              </a:endParaRPr>
            </a:p>
          </p:txBody>
        </p:sp>
        <p:sp>
          <p:nvSpPr>
            <p:cNvPr id="13" name="Rectangle 12"/>
            <p:cNvSpPr/>
            <p:nvPr/>
          </p:nvSpPr>
          <p:spPr>
            <a:xfrm>
              <a:off x="3456984" y="3762930"/>
              <a:ext cx="698450" cy="341435"/>
            </a:xfrm>
            <a:prstGeom prst="rect">
              <a:avLst/>
            </a:prstGeom>
            <a:noFill/>
            <a:ln>
              <a:solidFill>
                <a:schemeClr val="tx2"/>
              </a:solidFill>
            </a:ln>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a:solidFill>
                    <a:schemeClr val="tx1"/>
                  </a:solidFill>
                </a:rPr>
                <a:t>201</a:t>
              </a:r>
              <a:r>
                <a:rPr lang="ru-RU" dirty="0">
                  <a:solidFill>
                    <a:schemeClr val="tx1"/>
                  </a:solidFill>
                </a:rPr>
                <a:t>7</a:t>
              </a:r>
              <a:endParaRPr lang="en-US" dirty="0">
                <a:solidFill>
                  <a:schemeClr val="tx1"/>
                </a:solidFill>
              </a:endParaRPr>
            </a:p>
          </p:txBody>
        </p:sp>
        <p:grpSp>
          <p:nvGrpSpPr>
            <p:cNvPr id="135194" name="Group 8"/>
            <p:cNvGrpSpPr>
              <a:grpSpLocks/>
            </p:cNvGrpSpPr>
            <p:nvPr/>
          </p:nvGrpSpPr>
          <p:grpSpPr bwMode="auto">
            <a:xfrm>
              <a:off x="1696831" y="3142056"/>
              <a:ext cx="2121804" cy="1033475"/>
              <a:chOff x="1696831" y="3142056"/>
              <a:chExt cx="2121804" cy="1033475"/>
            </a:xfrm>
          </p:grpSpPr>
          <p:sp>
            <p:nvSpPr>
              <p:cNvPr id="4" name="Arc 3"/>
              <p:cNvSpPr/>
              <p:nvPr/>
            </p:nvSpPr>
            <p:spPr>
              <a:xfrm rot="16200000">
                <a:off x="3119515" y="3357329"/>
                <a:ext cx="698749" cy="700037"/>
              </a:xfrm>
              <a:prstGeom prst="arc">
                <a:avLst>
                  <a:gd name="adj1" fmla="val 16200000"/>
                  <a:gd name="adj2" fmla="val 5552689"/>
                </a:avLst>
              </a:prstGeom>
              <a:ln>
                <a:solidFill>
                  <a:schemeClr val="tx2"/>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1" name="Arc 20"/>
              <p:cNvSpPr/>
              <p:nvPr/>
            </p:nvSpPr>
            <p:spPr>
              <a:xfrm rot="16200000">
                <a:off x="2674217" y="2983489"/>
                <a:ext cx="865496" cy="1398487"/>
              </a:xfrm>
              <a:prstGeom prst="arc">
                <a:avLst>
                  <a:gd name="adj1" fmla="val 15860506"/>
                  <a:gd name="adj2" fmla="val 5552689"/>
                </a:avLst>
              </a:prstGeom>
              <a:ln>
                <a:solidFill>
                  <a:schemeClr val="tx2"/>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2" name="Arc 21"/>
              <p:cNvSpPr/>
              <p:nvPr/>
            </p:nvSpPr>
            <p:spPr>
              <a:xfrm rot="16200000">
                <a:off x="2232888" y="2605680"/>
                <a:ext cx="1033831" cy="2106462"/>
              </a:xfrm>
              <a:prstGeom prst="arc">
                <a:avLst>
                  <a:gd name="adj1" fmla="val 15929029"/>
                  <a:gd name="adj2" fmla="val 5552689"/>
                </a:avLst>
              </a:prstGeom>
              <a:ln>
                <a:solidFill>
                  <a:schemeClr val="tx2"/>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sp>
          <p:nvSpPr>
            <p:cNvPr id="17" name="Left Brace 16"/>
            <p:cNvSpPr/>
            <p:nvPr/>
          </p:nvSpPr>
          <p:spPr>
            <a:xfrm rot="16200000">
              <a:off x="2255267" y="3261550"/>
              <a:ext cx="304909" cy="2098526"/>
            </a:xfrm>
            <a:prstGeom prst="leftBrace">
              <a:avLst>
                <a:gd name="adj1" fmla="val 51404"/>
                <a:gd name="adj2" fmla="val 49146"/>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35196" name="TextBox 17"/>
            <p:cNvSpPr txBox="1">
              <a:spLocks noChangeArrowheads="1"/>
            </p:cNvSpPr>
            <p:nvPr/>
          </p:nvSpPr>
          <p:spPr bwMode="auto">
            <a:xfrm>
              <a:off x="2200654" y="4527478"/>
              <a:ext cx="360431"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cs typeface="Arial" panose="020B0604020202020204" pitchFamily="34" charset="0"/>
                </a:defRPr>
              </a:lvl1pPr>
              <a:lvl2pPr marL="742950" indent="-285750" eaLnBrk="0" hangingPunct="0">
                <a:defRPr sz="1200" b="1">
                  <a:solidFill>
                    <a:schemeClr val="tx1"/>
                  </a:solidFill>
                  <a:latin typeface="Times New Roman" panose="02020603050405020304" pitchFamily="18" charset="0"/>
                  <a:cs typeface="Arial" panose="020B0604020202020204" pitchFamily="34" charset="0"/>
                </a:defRPr>
              </a:lvl2pPr>
              <a:lvl3pPr marL="1143000" indent="-228600" eaLnBrk="0" hangingPunct="0">
                <a:defRPr sz="1200" b="1">
                  <a:solidFill>
                    <a:schemeClr val="tx1"/>
                  </a:solidFill>
                  <a:latin typeface="Times New Roman" panose="02020603050405020304" pitchFamily="18" charset="0"/>
                  <a:cs typeface="Arial" panose="020B0604020202020204" pitchFamily="34" charset="0"/>
                </a:defRPr>
              </a:lvl3pPr>
              <a:lvl4pPr marL="1600200" indent="-228600" eaLnBrk="0" hangingPunct="0">
                <a:defRPr sz="1200" b="1">
                  <a:solidFill>
                    <a:schemeClr val="tx1"/>
                  </a:solidFill>
                  <a:latin typeface="Times New Roman" panose="02020603050405020304" pitchFamily="18" charset="0"/>
                  <a:cs typeface="Arial" panose="020B0604020202020204" pitchFamily="34" charset="0"/>
                </a:defRPr>
              </a:lvl4pPr>
              <a:lvl5pPr marL="2057400" indent="-228600" eaLnBrk="0" hangingPunct="0">
                <a:defRPr sz="1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a:solidFill>
                    <a:schemeClr val="bg1"/>
                  </a:solidFill>
                </a:rPr>
                <a:t>B</a:t>
              </a:r>
            </a:p>
          </p:txBody>
        </p:sp>
        <p:sp>
          <p:nvSpPr>
            <p:cNvPr id="135197" name="TextBox 24"/>
            <p:cNvSpPr txBox="1">
              <a:spLocks noChangeArrowheads="1"/>
            </p:cNvSpPr>
            <p:nvPr/>
          </p:nvSpPr>
          <p:spPr bwMode="auto">
            <a:xfrm>
              <a:off x="3795109" y="3051476"/>
              <a:ext cx="325837" cy="36933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cs typeface="Arial" panose="020B0604020202020204" pitchFamily="34" charset="0"/>
                </a:defRPr>
              </a:lvl1pPr>
              <a:lvl2pPr marL="742950" indent="-285750" eaLnBrk="0" hangingPunct="0">
                <a:defRPr sz="1200" b="1">
                  <a:solidFill>
                    <a:schemeClr val="tx1"/>
                  </a:solidFill>
                  <a:latin typeface="Times New Roman" panose="02020603050405020304" pitchFamily="18" charset="0"/>
                  <a:cs typeface="Arial" panose="020B0604020202020204" pitchFamily="34" charset="0"/>
                </a:defRPr>
              </a:lvl2pPr>
              <a:lvl3pPr marL="1143000" indent="-228600" eaLnBrk="0" hangingPunct="0">
                <a:defRPr sz="1200" b="1">
                  <a:solidFill>
                    <a:schemeClr val="tx1"/>
                  </a:solidFill>
                  <a:latin typeface="Times New Roman" panose="02020603050405020304" pitchFamily="18" charset="0"/>
                  <a:cs typeface="Arial" panose="020B0604020202020204" pitchFamily="34" charset="0"/>
                </a:defRPr>
              </a:lvl3pPr>
              <a:lvl4pPr marL="1600200" indent="-228600" eaLnBrk="0" hangingPunct="0">
                <a:defRPr sz="1200" b="1">
                  <a:solidFill>
                    <a:schemeClr val="tx1"/>
                  </a:solidFill>
                  <a:latin typeface="Times New Roman" panose="02020603050405020304" pitchFamily="18" charset="0"/>
                  <a:cs typeface="Arial" panose="020B0604020202020204" pitchFamily="34" charset="0"/>
                </a:defRPr>
              </a:lvl4pPr>
              <a:lvl5pPr marL="2057400" indent="-228600" eaLnBrk="0" hangingPunct="0">
                <a:defRPr sz="1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a:solidFill>
                    <a:schemeClr val="bg1"/>
                  </a:solidFill>
                </a:rPr>
                <a:t>A</a:t>
              </a:r>
            </a:p>
          </p:txBody>
        </p:sp>
      </p:grpSp>
      <p:grpSp>
        <p:nvGrpSpPr>
          <p:cNvPr id="135172" name="Group 19"/>
          <p:cNvGrpSpPr>
            <a:grpSpLocks/>
          </p:cNvGrpSpPr>
          <p:nvPr/>
        </p:nvGrpSpPr>
        <p:grpSpPr bwMode="auto">
          <a:xfrm>
            <a:off x="446088" y="2349500"/>
            <a:ext cx="3303587" cy="923925"/>
            <a:chOff x="879079" y="5250881"/>
            <a:chExt cx="3304067" cy="924556"/>
          </a:xfrm>
        </p:grpSpPr>
        <p:sp>
          <p:nvSpPr>
            <p:cNvPr id="135183" name="TextBox 29"/>
            <p:cNvSpPr txBox="1">
              <a:spLocks noChangeArrowheads="1"/>
            </p:cNvSpPr>
            <p:nvPr/>
          </p:nvSpPr>
          <p:spPr bwMode="auto">
            <a:xfrm>
              <a:off x="879079" y="5509683"/>
              <a:ext cx="24329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cs typeface="Arial" panose="020B0604020202020204" pitchFamily="34" charset="0"/>
                </a:defRPr>
              </a:lvl1pPr>
              <a:lvl2pPr marL="742950" indent="-285750" eaLnBrk="0" hangingPunct="0">
                <a:defRPr sz="1200" b="1">
                  <a:solidFill>
                    <a:schemeClr val="tx1"/>
                  </a:solidFill>
                  <a:latin typeface="Times New Roman" panose="02020603050405020304" pitchFamily="18" charset="0"/>
                  <a:cs typeface="Arial" panose="020B0604020202020204" pitchFamily="34" charset="0"/>
                </a:defRPr>
              </a:lvl2pPr>
              <a:lvl3pPr marL="1143000" indent="-228600" eaLnBrk="0" hangingPunct="0">
                <a:defRPr sz="1200" b="1">
                  <a:solidFill>
                    <a:schemeClr val="tx1"/>
                  </a:solidFill>
                  <a:latin typeface="Times New Roman" panose="02020603050405020304" pitchFamily="18" charset="0"/>
                  <a:cs typeface="Arial" panose="020B0604020202020204" pitchFamily="34" charset="0"/>
                </a:defRPr>
              </a:lvl3pPr>
              <a:lvl4pPr marL="1600200" indent="-228600" eaLnBrk="0" hangingPunct="0">
                <a:defRPr sz="1200" b="1">
                  <a:solidFill>
                    <a:schemeClr val="tx1"/>
                  </a:solidFill>
                  <a:latin typeface="Times New Roman" panose="02020603050405020304" pitchFamily="18" charset="0"/>
                  <a:cs typeface="Arial" panose="020B0604020202020204" pitchFamily="34" charset="0"/>
                </a:defRPr>
              </a:lvl4pPr>
              <a:lvl5pPr marL="2057400" indent="-228600" eaLnBrk="0" hangingPunct="0">
                <a:defRPr sz="1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600" dirty="0" err="1"/>
                <a:t>CiteScore</a:t>
              </a:r>
              <a:r>
                <a:rPr lang="en-US" altLang="en-US" sz="1600" dirty="0"/>
                <a:t> 201</a:t>
              </a:r>
              <a:r>
                <a:rPr lang="ru-RU" altLang="en-US" sz="1600" dirty="0"/>
                <a:t>7</a:t>
              </a:r>
              <a:r>
                <a:rPr lang="en-US" altLang="en-US" sz="1600" dirty="0"/>
                <a:t> </a:t>
              </a:r>
            </a:p>
          </p:txBody>
        </p:sp>
        <p:sp>
          <p:nvSpPr>
            <p:cNvPr id="135184" name="TextBox 30"/>
            <p:cNvSpPr txBox="1">
              <a:spLocks noChangeArrowheads="1"/>
            </p:cNvSpPr>
            <p:nvPr/>
          </p:nvSpPr>
          <p:spPr bwMode="auto">
            <a:xfrm>
              <a:off x="3759960" y="5806105"/>
              <a:ext cx="360431"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cs typeface="Arial" panose="020B0604020202020204" pitchFamily="34" charset="0"/>
                </a:defRPr>
              </a:lvl1pPr>
              <a:lvl2pPr marL="742950" indent="-285750" eaLnBrk="0" hangingPunct="0">
                <a:defRPr sz="1200" b="1">
                  <a:solidFill>
                    <a:schemeClr val="tx1"/>
                  </a:solidFill>
                  <a:latin typeface="Times New Roman" panose="02020603050405020304" pitchFamily="18" charset="0"/>
                  <a:cs typeface="Arial" panose="020B0604020202020204" pitchFamily="34" charset="0"/>
                </a:defRPr>
              </a:lvl2pPr>
              <a:lvl3pPr marL="1143000" indent="-228600" eaLnBrk="0" hangingPunct="0">
                <a:defRPr sz="1200" b="1">
                  <a:solidFill>
                    <a:schemeClr val="tx1"/>
                  </a:solidFill>
                  <a:latin typeface="Times New Roman" panose="02020603050405020304" pitchFamily="18" charset="0"/>
                  <a:cs typeface="Arial" panose="020B0604020202020204" pitchFamily="34" charset="0"/>
                </a:defRPr>
              </a:lvl3pPr>
              <a:lvl4pPr marL="1600200" indent="-228600" eaLnBrk="0" hangingPunct="0">
                <a:defRPr sz="1200" b="1">
                  <a:solidFill>
                    <a:schemeClr val="tx1"/>
                  </a:solidFill>
                  <a:latin typeface="Times New Roman" panose="02020603050405020304" pitchFamily="18" charset="0"/>
                  <a:cs typeface="Arial" panose="020B0604020202020204" pitchFamily="34" charset="0"/>
                </a:defRPr>
              </a:lvl4pPr>
              <a:lvl5pPr marL="2057400" indent="-228600" eaLnBrk="0" hangingPunct="0">
                <a:defRPr sz="1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a:solidFill>
                    <a:schemeClr val="bg1"/>
                  </a:solidFill>
                </a:rPr>
                <a:t>B</a:t>
              </a:r>
            </a:p>
          </p:txBody>
        </p:sp>
        <p:sp>
          <p:nvSpPr>
            <p:cNvPr id="135185" name="TextBox 31"/>
            <p:cNvSpPr txBox="1">
              <a:spLocks noChangeArrowheads="1"/>
            </p:cNvSpPr>
            <p:nvPr/>
          </p:nvSpPr>
          <p:spPr bwMode="auto">
            <a:xfrm>
              <a:off x="3777257" y="5250881"/>
              <a:ext cx="325837" cy="36933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anose="02020603050405020304" pitchFamily="18" charset="0"/>
                  <a:cs typeface="Arial" panose="020B0604020202020204" pitchFamily="34" charset="0"/>
                </a:defRPr>
              </a:lvl1pPr>
              <a:lvl2pPr marL="742950" indent="-285750" eaLnBrk="0" hangingPunct="0">
                <a:defRPr sz="1200" b="1">
                  <a:solidFill>
                    <a:schemeClr val="tx1"/>
                  </a:solidFill>
                  <a:latin typeface="Times New Roman" panose="02020603050405020304" pitchFamily="18" charset="0"/>
                  <a:cs typeface="Arial" panose="020B0604020202020204" pitchFamily="34" charset="0"/>
                </a:defRPr>
              </a:lvl2pPr>
              <a:lvl3pPr marL="1143000" indent="-228600" eaLnBrk="0" hangingPunct="0">
                <a:defRPr sz="1200" b="1">
                  <a:solidFill>
                    <a:schemeClr val="tx1"/>
                  </a:solidFill>
                  <a:latin typeface="Times New Roman" panose="02020603050405020304" pitchFamily="18" charset="0"/>
                  <a:cs typeface="Arial" panose="020B0604020202020204" pitchFamily="34" charset="0"/>
                </a:defRPr>
              </a:lvl3pPr>
              <a:lvl4pPr marL="1600200" indent="-228600" eaLnBrk="0" hangingPunct="0">
                <a:defRPr sz="1200" b="1">
                  <a:solidFill>
                    <a:schemeClr val="tx1"/>
                  </a:solidFill>
                  <a:latin typeface="Times New Roman" panose="02020603050405020304" pitchFamily="18" charset="0"/>
                  <a:cs typeface="Arial" panose="020B0604020202020204" pitchFamily="34" charset="0"/>
                </a:defRPr>
              </a:lvl4pPr>
              <a:lvl5pPr marL="2057400" indent="-228600" eaLnBrk="0" hangingPunct="0">
                <a:defRPr sz="1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a:solidFill>
                    <a:schemeClr val="bg1"/>
                  </a:solidFill>
                </a:rPr>
                <a:t>A</a:t>
              </a:r>
            </a:p>
          </p:txBody>
        </p:sp>
        <p:cxnSp>
          <p:nvCxnSpPr>
            <p:cNvPr id="23" name="Straight Connector 22"/>
            <p:cNvCxnSpPr/>
            <p:nvPr/>
          </p:nvCxnSpPr>
          <p:spPr>
            <a:xfrm flipH="1">
              <a:off x="3706827" y="5706805"/>
              <a:ext cx="47631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5187" name="TextBox 4"/>
            <p:cNvSpPr txBox="1">
              <a:spLocks noChangeArrowheads="1"/>
            </p:cNvSpPr>
            <p:nvPr/>
          </p:nvSpPr>
          <p:spPr bwMode="auto">
            <a:xfrm>
              <a:off x="3248088" y="5496035"/>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Times New Roman" panose="02020603050405020304" pitchFamily="18" charset="0"/>
                  <a:cs typeface="Arial" panose="020B0604020202020204" pitchFamily="34" charset="0"/>
                </a:defRPr>
              </a:lvl1pPr>
              <a:lvl2pPr marL="742950" indent="-285750" eaLnBrk="0" hangingPunct="0">
                <a:defRPr sz="1200" b="1">
                  <a:solidFill>
                    <a:schemeClr val="tx1"/>
                  </a:solidFill>
                  <a:latin typeface="Times New Roman" panose="02020603050405020304" pitchFamily="18" charset="0"/>
                  <a:cs typeface="Arial" panose="020B0604020202020204" pitchFamily="34" charset="0"/>
                </a:defRPr>
              </a:lvl2pPr>
              <a:lvl3pPr marL="1143000" indent="-228600" eaLnBrk="0" hangingPunct="0">
                <a:defRPr sz="1200" b="1">
                  <a:solidFill>
                    <a:schemeClr val="tx1"/>
                  </a:solidFill>
                  <a:latin typeface="Times New Roman" panose="02020603050405020304" pitchFamily="18" charset="0"/>
                  <a:cs typeface="Arial" panose="020B0604020202020204" pitchFamily="34" charset="0"/>
                </a:defRPr>
              </a:lvl3pPr>
              <a:lvl4pPr marL="1600200" indent="-228600" eaLnBrk="0" hangingPunct="0">
                <a:defRPr sz="1200" b="1">
                  <a:solidFill>
                    <a:schemeClr val="tx1"/>
                  </a:solidFill>
                  <a:latin typeface="Times New Roman" panose="02020603050405020304" pitchFamily="18" charset="0"/>
                  <a:cs typeface="Arial" panose="020B0604020202020204" pitchFamily="34" charset="0"/>
                </a:defRPr>
              </a:lvl4pPr>
              <a:lvl5pPr marL="2057400" indent="-228600" eaLnBrk="0" hangingPunct="0">
                <a:defRPr sz="1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cs typeface="Arial" panose="020B0604020202020204" pitchFamily="34" charset="0"/>
                </a:defRPr>
              </a:lvl9pPr>
            </a:lstStyle>
            <a:p>
              <a:pPr eaLnBrk="1" hangingPunct="1"/>
              <a:r>
                <a:rPr lang="en-US" altLang="en-US"/>
                <a:t>=</a:t>
              </a:r>
            </a:p>
          </p:txBody>
        </p:sp>
      </p:grpSp>
      <p:graphicFrame>
        <p:nvGraphicFramePr>
          <p:cNvPr id="6" name="Table 5"/>
          <p:cNvGraphicFramePr>
            <a:graphicFrameLocks noGrp="1"/>
          </p:cNvGraphicFramePr>
          <p:nvPr/>
        </p:nvGraphicFramePr>
        <p:xfrm>
          <a:off x="774700" y="4716463"/>
          <a:ext cx="7856538" cy="1320800"/>
        </p:xfrm>
        <a:graphic>
          <a:graphicData uri="http://schemas.openxmlformats.org/drawingml/2006/table">
            <a:tbl>
              <a:tblPr firstRow="1" bandRow="1">
                <a:tableStyleId>{5C22544A-7EE6-4342-B048-85BDC9FD1C3A}</a:tableStyleId>
              </a:tblPr>
              <a:tblGrid>
                <a:gridCol w="7856538">
                  <a:extLst>
                    <a:ext uri="{9D8B030D-6E8A-4147-A177-3AD203B41FA5}">
                      <a16:colId xmlns:a16="http://schemas.microsoft.com/office/drawing/2014/main" xmlns="" val="20000"/>
                    </a:ext>
                  </a:extLst>
                </a:gridCol>
              </a:tblGrid>
              <a:tr h="370840">
                <a:tc>
                  <a:txBody>
                    <a:bodyPr/>
                    <a:lstStyle/>
                    <a:p>
                      <a:r>
                        <a:rPr lang="en-US" sz="1600" dirty="0"/>
                        <a:t>CiteScore</a:t>
                      </a:r>
                    </a:p>
                  </a:txBody>
                  <a:tcPr marL="91447" marR="91447">
                    <a:solidFill>
                      <a:schemeClr val="tx2"/>
                    </a:solidFill>
                  </a:tcPr>
                </a:tc>
                <a:extLst>
                  <a:ext uri="{0D108BD9-81ED-4DB2-BD59-A6C34878D82A}">
                    <a16:rowId xmlns:a16="http://schemas.microsoft.com/office/drawing/2014/main" xmlns="" val="10000"/>
                  </a:ext>
                </a:extLst>
              </a:tr>
              <a:tr h="370840">
                <a:tc>
                  <a:txBody>
                    <a:bodyPr/>
                    <a:lstStyle/>
                    <a:p>
                      <a:r>
                        <a:rPr lang="en-US" sz="1600" dirty="0"/>
                        <a:t>A = </a:t>
                      </a:r>
                      <a:r>
                        <a:rPr lang="ru-RU" sz="1600" dirty="0"/>
                        <a:t>Ссылки, сделанные в определенный год на документы опубликованные в предыдущие </a:t>
                      </a:r>
                      <a:r>
                        <a:rPr lang="en-US" sz="1600" dirty="0"/>
                        <a:t>3 </a:t>
                      </a:r>
                      <a:r>
                        <a:rPr lang="ru-RU" sz="1600" dirty="0"/>
                        <a:t>года</a:t>
                      </a:r>
                      <a:endParaRPr lang="en-US" sz="1600" dirty="0"/>
                    </a:p>
                  </a:txBody>
                  <a:tcPr marL="91447" marR="91447"/>
                </a:tc>
                <a:extLst>
                  <a:ext uri="{0D108BD9-81ED-4DB2-BD59-A6C34878D82A}">
                    <a16:rowId xmlns:a16="http://schemas.microsoft.com/office/drawing/2014/main" xmlns=""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B = </a:t>
                      </a:r>
                      <a:r>
                        <a:rPr lang="ru-RU" sz="1600" dirty="0"/>
                        <a:t>Документы</a:t>
                      </a:r>
                      <a:r>
                        <a:rPr lang="en-US" sz="1600" dirty="0"/>
                        <a:t> (</a:t>
                      </a:r>
                      <a:r>
                        <a:rPr lang="ru-RU" sz="1600" dirty="0"/>
                        <a:t>такого</a:t>
                      </a:r>
                      <a:r>
                        <a:rPr lang="ru-RU" sz="1600" baseline="0" dirty="0"/>
                        <a:t> же типа как и </a:t>
                      </a:r>
                      <a:r>
                        <a:rPr lang="en-US" sz="1600" dirty="0"/>
                        <a:t>A)</a:t>
                      </a:r>
                      <a:r>
                        <a:rPr lang="ru-RU" sz="1600" dirty="0"/>
                        <a:t>, опубликованные в предыдущие</a:t>
                      </a:r>
                      <a:r>
                        <a:rPr lang="ru-RU" sz="1600" baseline="0" dirty="0"/>
                        <a:t> </a:t>
                      </a:r>
                      <a:r>
                        <a:rPr lang="en-US" sz="1600" dirty="0"/>
                        <a:t>3</a:t>
                      </a:r>
                      <a:r>
                        <a:rPr lang="en-US" sz="1600" baseline="0" dirty="0"/>
                        <a:t> </a:t>
                      </a:r>
                      <a:r>
                        <a:rPr lang="ru-RU" sz="1600" baseline="0" dirty="0"/>
                        <a:t>года</a:t>
                      </a:r>
                      <a:endParaRPr lang="en-US" sz="1600" dirty="0"/>
                    </a:p>
                  </a:txBody>
                  <a:tcPr marL="91447" marR="91447"/>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151520074"/>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435" y="1229429"/>
            <a:ext cx="8866667" cy="5628571"/>
          </a:xfrm>
          <a:prstGeom prst="rect">
            <a:avLst/>
          </a:prstGeom>
        </p:spPr>
      </p:pic>
      <p:sp>
        <p:nvSpPr>
          <p:cNvPr id="136195" name="Title 1"/>
          <p:cNvSpPr>
            <a:spLocks noGrp="1"/>
          </p:cNvSpPr>
          <p:nvPr>
            <p:ph type="title"/>
          </p:nvPr>
        </p:nvSpPr>
        <p:spPr>
          <a:xfrm>
            <a:off x="381000" y="609600"/>
            <a:ext cx="8237538" cy="419100"/>
          </a:xfrm>
        </p:spPr>
        <p:txBody>
          <a:bodyPr/>
          <a:lstStyle/>
          <a:p>
            <a:r>
              <a:rPr lang="en-US" altLang="en-US" dirty="0" err="1">
                <a:latin typeface="Arial Bold" panose="020B0704020202020204" pitchFamily="34" charset="0"/>
                <a:cs typeface="Arial Bold" panose="020B0704020202020204" pitchFamily="34" charset="0"/>
              </a:rPr>
              <a:t>CiteScore</a:t>
            </a:r>
            <a:r>
              <a:rPr lang="en-US" altLang="en-US" dirty="0">
                <a:latin typeface="Arial Bold" panose="020B0704020202020204" pitchFamily="34" charset="0"/>
                <a:cs typeface="Arial Bold" panose="020B0704020202020204" pitchFamily="34" charset="0"/>
              </a:rPr>
              <a:t> </a:t>
            </a:r>
            <a:r>
              <a:rPr lang="ru-RU" altLang="en-US" dirty="0">
                <a:latin typeface="Arial Bold" panose="020B0704020202020204" pitchFamily="34" charset="0"/>
                <a:cs typeface="Arial Bold" panose="020B0704020202020204" pitchFamily="34" charset="0"/>
              </a:rPr>
              <a:t>дополняет уже существующие метрики </a:t>
            </a:r>
            <a:r>
              <a:rPr lang="en-GB" altLang="en-US" dirty="0">
                <a:latin typeface="Arial Bold" panose="020B0704020202020204" pitchFamily="34" charset="0"/>
                <a:cs typeface="Arial Bold" panose="020B0704020202020204" pitchFamily="34" charset="0"/>
              </a:rPr>
              <a:t>SJR </a:t>
            </a:r>
            <a:r>
              <a:rPr lang="ru-RU" altLang="en-US" dirty="0">
                <a:latin typeface="Arial Bold" panose="020B0704020202020204" pitchFamily="34" charset="0"/>
                <a:cs typeface="Arial Bold" panose="020B0704020202020204" pitchFamily="34" charset="0"/>
              </a:rPr>
              <a:t>и </a:t>
            </a:r>
            <a:r>
              <a:rPr lang="en-GB" altLang="en-US" dirty="0">
                <a:latin typeface="Arial Bold" panose="020B0704020202020204" pitchFamily="34" charset="0"/>
                <a:cs typeface="Arial Bold" panose="020B0704020202020204" pitchFamily="34" charset="0"/>
              </a:rPr>
              <a:t>SNIP</a:t>
            </a:r>
            <a:endParaRPr lang="en-US" altLang="en-US" dirty="0">
              <a:latin typeface="Arial Bold" panose="020B0704020202020204" pitchFamily="34" charset="0"/>
              <a:cs typeface="Arial Bold" panose="020B0704020202020204" pitchFamily="34" charset="0"/>
            </a:endParaRPr>
          </a:p>
        </p:txBody>
      </p:sp>
      <p:sp>
        <p:nvSpPr>
          <p:cNvPr id="5" name="Left Arrow 4"/>
          <p:cNvSpPr/>
          <p:nvPr/>
        </p:nvSpPr>
        <p:spPr>
          <a:xfrm flipH="1">
            <a:off x="5009878" y="1600200"/>
            <a:ext cx="1743075" cy="1143000"/>
          </a:xfrm>
          <a:prstGeom prst="lef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lumMod val="50000"/>
                  </a:schemeClr>
                </a:solidFill>
              </a:rPr>
              <a:t>CiteScore, SJR, SNIP</a:t>
            </a:r>
          </a:p>
        </p:txBody>
      </p:sp>
      <p:sp>
        <p:nvSpPr>
          <p:cNvPr id="6" name="Rounded Rectangle 5"/>
          <p:cNvSpPr/>
          <p:nvPr/>
        </p:nvSpPr>
        <p:spPr>
          <a:xfrm>
            <a:off x="1066800" y="4572000"/>
            <a:ext cx="4398963" cy="609600"/>
          </a:xfrm>
          <a:prstGeom prst="roundRect">
            <a:avLst/>
          </a:prstGeom>
          <a:noFill/>
          <a:ln>
            <a:solidFill>
              <a:schemeClr val="accent2"/>
            </a:solid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873486045"/>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684213" y="425450"/>
            <a:ext cx="7920037" cy="533400"/>
          </a:xfrm>
        </p:spPr>
        <p:txBody>
          <a:bodyPr/>
          <a:lstStyle/>
          <a:p>
            <a:pPr eaLnBrk="1" hangingPunct="1"/>
            <a:r>
              <a:rPr lang="ru-RU" altLang="en-US" sz="2800">
                <a:latin typeface="Arial Bold" panose="020B0704020202020204" pitchFamily="34" charset="0"/>
                <a:cs typeface="Arial" panose="020B0604020202020204" pitchFamily="34" charset="0"/>
              </a:rPr>
              <a:t>Рейтинги журналов </a:t>
            </a:r>
            <a:r>
              <a:rPr lang="en-GB" altLang="en-US" sz="2800">
                <a:latin typeface="Arial Bold" panose="020B0704020202020204" pitchFamily="34" charset="0"/>
                <a:cs typeface="Arial" panose="020B0604020202020204" pitchFamily="34" charset="0"/>
              </a:rPr>
              <a:t>SJR </a:t>
            </a:r>
            <a:r>
              <a:rPr lang="ru-RU" altLang="en-US" sz="2800">
                <a:latin typeface="Arial Bold" panose="020B0704020202020204" pitchFamily="34" charset="0"/>
                <a:cs typeface="Arial" panose="020B0604020202020204" pitchFamily="34" charset="0"/>
              </a:rPr>
              <a:t>и</a:t>
            </a:r>
            <a:r>
              <a:rPr lang="en-GB" altLang="en-US" sz="2800">
                <a:latin typeface="Arial Bold" panose="020B0704020202020204" pitchFamily="34" charset="0"/>
                <a:cs typeface="Arial" panose="020B0604020202020204" pitchFamily="34" charset="0"/>
              </a:rPr>
              <a:t> SNIP</a:t>
            </a:r>
          </a:p>
        </p:txBody>
      </p:sp>
      <p:sp>
        <p:nvSpPr>
          <p:cNvPr id="138243" name="Text Box 3"/>
          <p:cNvSpPr txBox="1">
            <a:spLocks noChangeArrowheads="1"/>
          </p:cNvSpPr>
          <p:nvPr/>
        </p:nvSpPr>
        <p:spPr bwMode="auto">
          <a:xfrm>
            <a:off x="390525" y="4076700"/>
            <a:ext cx="70707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rgbClr val="53565A"/>
                </a:solidFill>
                <a:latin typeface="Arial" panose="020B0604020202020204" pitchFamily="34" charset="0"/>
                <a:cs typeface="Arial" panose="020B0604020202020204" pitchFamily="34" charset="0"/>
              </a:defRPr>
            </a:lvl1pPr>
            <a:lvl2pPr marL="742950" indent="-285750" eaLnBrk="0" hangingPunct="0">
              <a:spcBef>
                <a:spcPct val="20000"/>
              </a:spcBef>
              <a:buSzPct val="80000"/>
              <a:buFont typeface="Arial" panose="020B0604020202020204" pitchFamily="34" charset="0"/>
              <a:buChar char="-"/>
              <a:defRPr>
                <a:solidFill>
                  <a:srgbClr val="53565A"/>
                </a:solidFill>
                <a:latin typeface="Arial" panose="020B0604020202020204" pitchFamily="34" charset="0"/>
                <a:cs typeface="Arial" panose="020B0604020202020204" pitchFamily="34" charset="0"/>
              </a:defRPr>
            </a:lvl2pPr>
            <a:lvl3pPr marL="1143000" indent="-228600" eaLnBrk="0" hangingPunct="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3pPr>
            <a:lvl4pPr marL="1600200" indent="-228600" eaLnBrk="0" hangingPunct="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4pPr>
            <a:lvl5pPr marL="2057400" indent="-228600" eaLnBrk="0" hangingPunct="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u="sng">
                <a:solidFill>
                  <a:schemeClr val="tx1"/>
                </a:solidFill>
              </a:rPr>
              <a:t>SCImago Journal Rank – SJR</a:t>
            </a:r>
          </a:p>
          <a:p>
            <a:pPr eaLnBrk="1" hangingPunct="1">
              <a:spcBef>
                <a:spcPct val="0"/>
              </a:spcBef>
              <a:buFontTx/>
              <a:buChar char="•"/>
            </a:pPr>
            <a:r>
              <a:rPr lang="en-GB" altLang="en-US" sz="1600">
                <a:solidFill>
                  <a:schemeClr val="tx1"/>
                </a:solidFill>
              </a:rPr>
              <a:t> </a:t>
            </a:r>
            <a:r>
              <a:rPr lang="ru-RU" altLang="en-US" sz="1600">
                <a:solidFill>
                  <a:schemeClr val="tx1"/>
                </a:solidFill>
              </a:rPr>
              <a:t>Разработчик: </a:t>
            </a:r>
            <a:r>
              <a:rPr lang="en-GB" altLang="en-US" sz="1600">
                <a:solidFill>
                  <a:schemeClr val="tx1"/>
                </a:solidFill>
              </a:rPr>
              <a:t>SCImago – Felix de Moya</a:t>
            </a:r>
          </a:p>
          <a:p>
            <a:pPr eaLnBrk="1" hangingPunct="1">
              <a:spcBef>
                <a:spcPct val="0"/>
              </a:spcBef>
              <a:buFontTx/>
              <a:buChar char="•"/>
            </a:pPr>
            <a:endParaRPr lang="en-GB" altLang="en-US" sz="1600">
              <a:solidFill>
                <a:schemeClr val="tx1"/>
              </a:solidFill>
            </a:endParaRPr>
          </a:p>
          <a:p>
            <a:pPr eaLnBrk="1" hangingPunct="1">
              <a:spcBef>
                <a:spcPct val="0"/>
              </a:spcBef>
              <a:buFontTx/>
              <a:buChar char="•"/>
            </a:pPr>
            <a:r>
              <a:rPr lang="ru-RU" altLang="en-US" sz="1600">
                <a:solidFill>
                  <a:schemeClr val="tx2"/>
                </a:solidFill>
              </a:rPr>
              <a:t> Метрика престижа (</a:t>
            </a:r>
            <a:r>
              <a:rPr lang="en-US" altLang="en-US" sz="1600">
                <a:solidFill>
                  <a:schemeClr val="tx2"/>
                </a:solidFill>
              </a:rPr>
              <a:t>Prestige metrics)</a:t>
            </a:r>
            <a:r>
              <a:rPr lang="en-GB" altLang="en-US" sz="1600">
                <a:solidFill>
                  <a:schemeClr val="tx2"/>
                </a:solidFill>
              </a:rPr>
              <a:t> </a:t>
            </a:r>
            <a:endParaRPr lang="ru-RU" altLang="en-US" sz="1600">
              <a:solidFill>
                <a:schemeClr val="tx2"/>
              </a:solidFill>
            </a:endParaRPr>
          </a:p>
          <a:p>
            <a:pPr eaLnBrk="1" hangingPunct="1">
              <a:spcBef>
                <a:spcPct val="0"/>
              </a:spcBef>
              <a:buFontTx/>
              <a:buNone/>
            </a:pPr>
            <a:r>
              <a:rPr lang="ru-RU" altLang="en-US" sz="1600">
                <a:solidFill>
                  <a:schemeClr val="tx2"/>
                </a:solidFill>
              </a:rPr>
              <a:t> </a:t>
            </a:r>
            <a:r>
              <a:rPr lang="ru-RU" altLang="en-US" sz="1600">
                <a:solidFill>
                  <a:schemeClr val="tx1"/>
                </a:solidFill>
              </a:rPr>
              <a:t>Цитирование имеет вес в зависимости от престижа научного источника</a:t>
            </a:r>
            <a:endParaRPr lang="en-GB" altLang="en-US" sz="1600">
              <a:solidFill>
                <a:schemeClr val="tx1"/>
              </a:solidFill>
            </a:endParaRPr>
          </a:p>
          <a:p>
            <a:pPr eaLnBrk="1" hangingPunct="1">
              <a:spcBef>
                <a:spcPct val="0"/>
              </a:spcBef>
              <a:buFontTx/>
              <a:buNone/>
            </a:pPr>
            <a:r>
              <a:rPr lang="en-GB" altLang="en-US" sz="1600">
                <a:solidFill>
                  <a:schemeClr val="tx1"/>
                </a:solidFill>
              </a:rPr>
              <a:t> </a:t>
            </a:r>
          </a:p>
          <a:p>
            <a:pPr eaLnBrk="1" hangingPunct="1">
              <a:spcBef>
                <a:spcPct val="0"/>
              </a:spcBef>
              <a:buFontTx/>
              <a:buNone/>
            </a:pPr>
            <a:endParaRPr lang="en-GB" altLang="en-US" sz="1600">
              <a:solidFill>
                <a:schemeClr val="tx1"/>
              </a:solidFill>
            </a:endParaRPr>
          </a:p>
        </p:txBody>
      </p:sp>
      <p:pic>
        <p:nvPicPr>
          <p:cNvPr id="13824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813" y="4135438"/>
            <a:ext cx="2038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5" name="Text Box 4"/>
          <p:cNvSpPr txBox="1">
            <a:spLocks noChangeArrowheads="1"/>
          </p:cNvSpPr>
          <p:nvPr/>
        </p:nvSpPr>
        <p:spPr bwMode="auto">
          <a:xfrm>
            <a:off x="395288" y="1341438"/>
            <a:ext cx="7127875"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000">
                <a:solidFill>
                  <a:srgbClr val="53565A"/>
                </a:solidFill>
                <a:latin typeface="Arial" panose="020B0604020202020204" pitchFamily="34" charset="0"/>
                <a:cs typeface="Arial" panose="020B0604020202020204" pitchFamily="34" charset="0"/>
              </a:defRPr>
            </a:lvl1pPr>
            <a:lvl2pPr eaLnBrk="0" hangingPunct="0">
              <a:spcBef>
                <a:spcPct val="20000"/>
              </a:spcBef>
              <a:buSzPct val="80000"/>
              <a:buFont typeface="Arial" panose="020B0604020202020204" pitchFamily="34" charset="0"/>
              <a:buChar char="-"/>
              <a:defRPr>
                <a:solidFill>
                  <a:srgbClr val="53565A"/>
                </a:solidFill>
                <a:latin typeface="Arial" panose="020B0604020202020204" pitchFamily="34" charset="0"/>
                <a:cs typeface="Arial" panose="020B0604020202020204" pitchFamily="34" charset="0"/>
              </a:defRPr>
            </a:lvl2pPr>
            <a:lvl3pPr marL="1143000" indent="-228600" eaLnBrk="0" hangingPunct="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3pPr>
            <a:lvl4pPr marL="1600200" indent="-228600" eaLnBrk="0" hangingPunct="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4pPr>
            <a:lvl5pPr marL="2057400" indent="-228600" eaLnBrk="0" hangingPunct="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u="sng">
                <a:solidFill>
                  <a:schemeClr val="tx1"/>
                </a:solidFill>
              </a:rPr>
              <a:t>Source-Normalized Impact per Paper – SNIP</a:t>
            </a:r>
          </a:p>
          <a:p>
            <a:pPr eaLnBrk="1" hangingPunct="1">
              <a:spcBef>
                <a:spcPct val="0"/>
              </a:spcBef>
              <a:buFontTx/>
              <a:buChar char="•"/>
            </a:pPr>
            <a:r>
              <a:rPr lang="en-GB" altLang="en-US" sz="1600">
                <a:solidFill>
                  <a:schemeClr val="tx1"/>
                </a:solidFill>
              </a:rPr>
              <a:t> </a:t>
            </a:r>
            <a:r>
              <a:rPr lang="ru-RU" altLang="en-US" sz="1600">
                <a:solidFill>
                  <a:schemeClr val="tx1"/>
                </a:solidFill>
              </a:rPr>
              <a:t>Разработчик: </a:t>
            </a:r>
            <a:r>
              <a:rPr lang="en-GB" altLang="en-US" sz="1600">
                <a:solidFill>
                  <a:schemeClr val="tx1"/>
                </a:solidFill>
              </a:rPr>
              <a:t>Henk Moed, CWTS</a:t>
            </a:r>
          </a:p>
          <a:p>
            <a:pPr eaLnBrk="1" hangingPunct="1">
              <a:spcBef>
                <a:spcPct val="0"/>
              </a:spcBef>
              <a:buFontTx/>
              <a:buChar char="•"/>
            </a:pPr>
            <a:endParaRPr lang="en-GB" altLang="en-US" sz="1600">
              <a:solidFill>
                <a:schemeClr val="tx1"/>
              </a:solidFill>
            </a:endParaRPr>
          </a:p>
          <a:p>
            <a:pPr eaLnBrk="1" hangingPunct="1">
              <a:spcBef>
                <a:spcPct val="0"/>
              </a:spcBef>
              <a:buFontTx/>
              <a:buChar char="•"/>
            </a:pPr>
            <a:r>
              <a:rPr lang="ru-RU" altLang="en-US" sz="1600">
                <a:solidFill>
                  <a:schemeClr val="tx2"/>
                </a:solidFill>
              </a:rPr>
              <a:t> Контекстуальный импакт</a:t>
            </a:r>
            <a:r>
              <a:rPr lang="en-US" altLang="en-US" sz="1600">
                <a:solidFill>
                  <a:schemeClr val="tx2"/>
                </a:solidFill>
              </a:rPr>
              <a:t> </a:t>
            </a:r>
            <a:r>
              <a:rPr lang="ru-RU" altLang="en-US" sz="1600">
                <a:solidFill>
                  <a:schemeClr val="tx2"/>
                </a:solidFill>
              </a:rPr>
              <a:t>цитирования (</a:t>
            </a:r>
            <a:r>
              <a:rPr lang="en-GB" altLang="en-US" sz="1600">
                <a:solidFill>
                  <a:schemeClr val="tx2"/>
                </a:solidFill>
              </a:rPr>
              <a:t>Contextual citation impact</a:t>
            </a:r>
            <a:r>
              <a:rPr lang="ru-RU" altLang="en-US" sz="1600">
                <a:solidFill>
                  <a:schemeClr val="tx2"/>
                </a:solidFill>
              </a:rPr>
              <a:t>):</a:t>
            </a:r>
            <a:r>
              <a:rPr lang="en-GB" altLang="en-US" sz="1600">
                <a:solidFill>
                  <a:schemeClr val="tx2"/>
                </a:solidFill>
              </a:rPr>
              <a:t> </a:t>
            </a:r>
          </a:p>
          <a:p>
            <a:pPr lvl="1" eaLnBrk="1" hangingPunct="1">
              <a:spcBef>
                <a:spcPct val="0"/>
              </a:spcBef>
              <a:buSzTx/>
              <a:buFontTx/>
              <a:buChar char="•"/>
            </a:pPr>
            <a:r>
              <a:rPr lang="ru-RU" altLang="en-US" sz="1600">
                <a:solidFill>
                  <a:schemeClr val="tx1"/>
                </a:solidFill>
              </a:rPr>
              <a:t> выравнивает различия в вероятности цитирования</a:t>
            </a:r>
            <a:endParaRPr lang="en-GB" altLang="en-US" sz="1600">
              <a:solidFill>
                <a:schemeClr val="tx1"/>
              </a:solidFill>
            </a:endParaRPr>
          </a:p>
          <a:p>
            <a:pPr lvl="1" eaLnBrk="1" hangingPunct="1">
              <a:spcBef>
                <a:spcPct val="0"/>
              </a:spcBef>
              <a:buSzTx/>
              <a:buFontTx/>
              <a:buChar char="•"/>
            </a:pPr>
            <a:r>
              <a:rPr lang="ru-RU" altLang="en-US" sz="1600">
                <a:solidFill>
                  <a:schemeClr val="tx1"/>
                </a:solidFill>
              </a:rPr>
              <a:t> выравнивает различия в предметных областях</a:t>
            </a:r>
            <a:endParaRPr lang="en-GB" altLang="en-US" sz="1600">
              <a:solidFill>
                <a:schemeClr val="tx1"/>
              </a:solidFill>
            </a:endParaRPr>
          </a:p>
          <a:p>
            <a:pPr eaLnBrk="1" hangingPunct="1">
              <a:spcBef>
                <a:spcPct val="0"/>
              </a:spcBef>
              <a:buFontTx/>
              <a:buNone/>
            </a:pPr>
            <a:endParaRPr lang="en-GB" altLang="en-US" sz="1600">
              <a:solidFill>
                <a:schemeClr val="tx1"/>
              </a:solidFill>
            </a:endParaRPr>
          </a:p>
        </p:txBody>
      </p:sp>
      <p:pic>
        <p:nvPicPr>
          <p:cNvPr id="138246" name="Picture 8" descr="Leiden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050" y="1189038"/>
            <a:ext cx="1706563"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21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457200" y="641350"/>
            <a:ext cx="8229600" cy="1143000"/>
          </a:xfrm>
          <a:prstGeom prst="rect">
            <a:avLst/>
          </a:prstGeom>
          <a:noFill/>
          <a:ln w="9525">
            <a:noFill/>
            <a:miter lim="800000"/>
            <a:headEnd/>
            <a:tailEnd/>
          </a:ln>
        </p:spPr>
        <p:txBody>
          <a:bodyPr anchor="b"/>
          <a:lstStyle/>
          <a:p>
            <a:pPr eaLnBrk="0" fontAlgn="auto" hangingPunct="0">
              <a:spcBef>
                <a:spcPts val="0"/>
              </a:spcBef>
              <a:spcAft>
                <a:spcPts val="0"/>
              </a:spcAft>
              <a:defRPr/>
            </a:pPr>
            <a:endParaRPr lang="en-US" sz="2800" b="0" dirty="0">
              <a:solidFill>
                <a:srgbClr val="036635"/>
              </a:solidFill>
              <a:latin typeface="Arial"/>
              <a:cs typeface="+mn-cs"/>
            </a:endParaRPr>
          </a:p>
        </p:txBody>
      </p:sp>
      <p:sp>
        <p:nvSpPr>
          <p:cNvPr id="16" name="Line 3"/>
          <p:cNvSpPr>
            <a:spLocks noChangeShapeType="1"/>
          </p:cNvSpPr>
          <p:nvPr/>
        </p:nvSpPr>
        <p:spPr bwMode="auto">
          <a:xfrm flipV="1">
            <a:off x="2863850" y="2343150"/>
            <a:ext cx="3017838" cy="1270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sz="1800" b="0">
              <a:solidFill>
                <a:srgbClr val="53565A"/>
              </a:solidFill>
              <a:latin typeface="Arial"/>
              <a:cs typeface="+mn-cs"/>
            </a:endParaRPr>
          </a:p>
        </p:txBody>
      </p:sp>
      <p:sp>
        <p:nvSpPr>
          <p:cNvPr id="17" name="AutoShape 4"/>
          <p:cNvSpPr>
            <a:spLocks noChangeArrowheads="1"/>
          </p:cNvSpPr>
          <p:nvPr/>
        </p:nvSpPr>
        <p:spPr bwMode="auto">
          <a:xfrm>
            <a:off x="2921000" y="2646363"/>
            <a:ext cx="2982913" cy="431800"/>
          </a:xfrm>
          <a:prstGeom prst="octagon">
            <a:avLst>
              <a:gd name="adj" fmla="val 29287"/>
            </a:avLst>
          </a:prstGeom>
          <a:solidFill>
            <a:srgbClr val="F9990B"/>
          </a:solidFill>
          <a:ln w="9525">
            <a:solidFill>
              <a:srgbClr val="FFC000"/>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nl-NL" altLang="en-US" sz="1800" b="0">
              <a:solidFill>
                <a:prstClr val="white"/>
              </a:solidFill>
              <a:cs typeface="+mn-cs"/>
            </a:endParaRPr>
          </a:p>
        </p:txBody>
      </p:sp>
      <p:sp>
        <p:nvSpPr>
          <p:cNvPr id="128005" name="Rectangle 10"/>
          <p:cNvSpPr>
            <a:spLocks noChangeArrowheads="1"/>
          </p:cNvSpPr>
          <p:nvPr/>
        </p:nvSpPr>
        <p:spPr bwMode="auto">
          <a:xfrm>
            <a:off x="2921000" y="1565275"/>
            <a:ext cx="360363" cy="5762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nl-NL" altLang="en-US" sz="1800" b="0">
              <a:solidFill>
                <a:srgbClr val="53565A"/>
              </a:solidFill>
              <a:cs typeface="+mn-cs"/>
            </a:endParaRPr>
          </a:p>
        </p:txBody>
      </p:sp>
      <p:sp>
        <p:nvSpPr>
          <p:cNvPr id="128006" name="Rectangle 11"/>
          <p:cNvSpPr>
            <a:spLocks noChangeArrowheads="1"/>
          </p:cNvSpPr>
          <p:nvPr/>
        </p:nvSpPr>
        <p:spPr bwMode="auto">
          <a:xfrm>
            <a:off x="3857625" y="844550"/>
            <a:ext cx="358775" cy="1296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nl-NL" altLang="en-US" sz="1800" b="0">
              <a:solidFill>
                <a:srgbClr val="53565A"/>
              </a:solidFill>
              <a:cs typeface="+mn-cs"/>
            </a:endParaRPr>
          </a:p>
        </p:txBody>
      </p:sp>
      <p:sp>
        <p:nvSpPr>
          <p:cNvPr id="128007" name="Rectangle 12"/>
          <p:cNvSpPr>
            <a:spLocks noChangeArrowheads="1"/>
          </p:cNvSpPr>
          <p:nvPr/>
        </p:nvSpPr>
        <p:spPr bwMode="auto">
          <a:xfrm>
            <a:off x="4721225" y="1997075"/>
            <a:ext cx="288925" cy="144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nl-NL" altLang="en-US" sz="1800" b="0">
              <a:solidFill>
                <a:srgbClr val="53565A"/>
              </a:solidFill>
              <a:cs typeface="+mn-cs"/>
            </a:endParaRPr>
          </a:p>
        </p:txBody>
      </p:sp>
      <p:sp>
        <p:nvSpPr>
          <p:cNvPr id="128008" name="Rectangle 13"/>
          <p:cNvSpPr>
            <a:spLocks noChangeArrowheads="1"/>
          </p:cNvSpPr>
          <p:nvPr/>
        </p:nvSpPr>
        <p:spPr bwMode="auto">
          <a:xfrm>
            <a:off x="5513388" y="1349375"/>
            <a:ext cx="360362" cy="792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ts val="0"/>
              </a:spcBef>
              <a:spcAft>
                <a:spcPts val="0"/>
              </a:spcAft>
              <a:defRPr/>
            </a:pPr>
            <a:endParaRPr lang="nl-NL" altLang="en-US" sz="1800" b="0">
              <a:solidFill>
                <a:srgbClr val="53565A"/>
              </a:solidFill>
              <a:cs typeface="+mn-cs"/>
            </a:endParaRPr>
          </a:p>
        </p:txBody>
      </p:sp>
      <p:sp>
        <p:nvSpPr>
          <p:cNvPr id="128009" name="Rectangle 23"/>
          <p:cNvSpPr>
            <a:spLocks noChangeArrowheads="1"/>
          </p:cNvSpPr>
          <p:nvPr/>
        </p:nvSpPr>
        <p:spPr bwMode="auto">
          <a:xfrm>
            <a:off x="3424238" y="1925638"/>
            <a:ext cx="215900" cy="2159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ts val="0"/>
              </a:spcBef>
              <a:spcAft>
                <a:spcPts val="0"/>
              </a:spcAft>
              <a:defRPr/>
            </a:pPr>
            <a:r>
              <a:rPr lang="en-US" altLang="en-US" sz="2800" b="0">
                <a:solidFill>
                  <a:srgbClr val="53565A"/>
                </a:solidFill>
                <a:cs typeface="+mn-cs"/>
              </a:rPr>
              <a:t>+</a:t>
            </a:r>
          </a:p>
        </p:txBody>
      </p:sp>
      <p:sp>
        <p:nvSpPr>
          <p:cNvPr id="128010" name="Rectangle 24"/>
          <p:cNvSpPr>
            <a:spLocks noChangeArrowheads="1"/>
          </p:cNvSpPr>
          <p:nvPr/>
        </p:nvSpPr>
        <p:spPr bwMode="auto">
          <a:xfrm>
            <a:off x="4360863" y="1925638"/>
            <a:ext cx="215900" cy="2159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ts val="0"/>
              </a:spcBef>
              <a:spcAft>
                <a:spcPts val="0"/>
              </a:spcAft>
              <a:defRPr/>
            </a:pPr>
            <a:r>
              <a:rPr lang="en-US" altLang="en-US" sz="2800" b="0">
                <a:solidFill>
                  <a:srgbClr val="53565A"/>
                </a:solidFill>
                <a:cs typeface="+mn-cs"/>
              </a:rPr>
              <a:t>+</a:t>
            </a:r>
          </a:p>
        </p:txBody>
      </p:sp>
      <p:sp>
        <p:nvSpPr>
          <p:cNvPr id="128011" name="Rectangle 25"/>
          <p:cNvSpPr>
            <a:spLocks noChangeArrowheads="1"/>
          </p:cNvSpPr>
          <p:nvPr/>
        </p:nvSpPr>
        <p:spPr bwMode="auto">
          <a:xfrm>
            <a:off x="5087938" y="1925638"/>
            <a:ext cx="215900" cy="2159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ts val="0"/>
              </a:spcBef>
              <a:spcAft>
                <a:spcPts val="0"/>
              </a:spcAft>
              <a:defRPr/>
            </a:pPr>
            <a:r>
              <a:rPr lang="en-US" altLang="en-US" sz="2800" b="0">
                <a:solidFill>
                  <a:srgbClr val="53565A"/>
                </a:solidFill>
                <a:cs typeface="+mn-cs"/>
              </a:rPr>
              <a:t>+</a:t>
            </a:r>
          </a:p>
        </p:txBody>
      </p:sp>
      <p:sp>
        <p:nvSpPr>
          <p:cNvPr id="139276" name="TextBox 46"/>
          <p:cNvSpPr txBox="1">
            <a:spLocks noChangeArrowheads="1"/>
          </p:cNvSpPr>
          <p:nvPr/>
        </p:nvSpPr>
        <p:spPr bwMode="auto">
          <a:xfrm>
            <a:off x="142875" y="1444625"/>
            <a:ext cx="27543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000">
                <a:solidFill>
                  <a:srgbClr val="53565A"/>
                </a:solidFill>
                <a:latin typeface="Arial" panose="020B0604020202020204" pitchFamily="34" charset="0"/>
                <a:cs typeface="Arial" panose="020B0604020202020204" pitchFamily="34" charset="0"/>
              </a:defRPr>
            </a:lvl1pPr>
            <a:lvl2pPr marL="742950" indent="-285750" eaLnBrk="0" hangingPunct="0">
              <a:spcBef>
                <a:spcPct val="20000"/>
              </a:spcBef>
              <a:buSzPct val="80000"/>
              <a:buFont typeface="Arial" panose="020B0604020202020204" pitchFamily="34" charset="0"/>
              <a:buChar char="-"/>
              <a:defRPr>
                <a:solidFill>
                  <a:srgbClr val="53565A"/>
                </a:solidFill>
                <a:latin typeface="Arial" panose="020B0604020202020204" pitchFamily="34" charset="0"/>
                <a:cs typeface="Arial" panose="020B0604020202020204" pitchFamily="34" charset="0"/>
              </a:defRPr>
            </a:lvl2pPr>
            <a:lvl3pPr marL="1143000" indent="-228600" eaLnBrk="0" hangingPunct="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3pPr>
            <a:lvl4pPr marL="1600200" indent="-228600" eaLnBrk="0" hangingPunct="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4pPr>
            <a:lvl5pPr marL="2057400" indent="-228600" eaLnBrk="0" hangingPunct="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en-US" sz="1600" b="0">
                <a:solidFill>
                  <a:srgbClr val="FF8200"/>
                </a:solidFill>
                <a:latin typeface="Arial Narrow" panose="020B0606020202030204" pitchFamily="34" charset="0"/>
                <a:ea typeface="MS PGothic" panose="020B0600070205080204" pitchFamily="34" charset="-128"/>
              </a:rPr>
              <a:t>Исходное значение </a:t>
            </a:r>
          </a:p>
          <a:p>
            <a:pPr eaLnBrk="1" hangingPunct="1">
              <a:spcBef>
                <a:spcPct val="0"/>
              </a:spcBef>
              <a:buFontTx/>
              <a:buNone/>
            </a:pPr>
            <a:r>
              <a:rPr lang="ru-RU" altLang="en-US" sz="1600" b="0">
                <a:solidFill>
                  <a:srgbClr val="FF8200"/>
                </a:solidFill>
                <a:latin typeface="Arial Narrow" panose="020B0606020202030204" pitchFamily="34" charset="0"/>
                <a:ea typeface="MS PGothic" panose="020B0600070205080204" pitchFamily="34" charset="-128"/>
              </a:rPr>
              <a:t>импакт-фактора в расчете на одну статью</a:t>
            </a:r>
            <a:endParaRPr lang="en-US" altLang="en-US" sz="1600" b="0">
              <a:solidFill>
                <a:srgbClr val="FF8200"/>
              </a:solidFill>
              <a:latin typeface="Arial Narrow" panose="020B0606020202030204" pitchFamily="34" charset="0"/>
              <a:ea typeface="MS PGothic" panose="020B0600070205080204" pitchFamily="34" charset="-128"/>
            </a:endParaRPr>
          </a:p>
        </p:txBody>
      </p:sp>
      <p:sp>
        <p:nvSpPr>
          <p:cNvPr id="139277" name="TextBox 47"/>
          <p:cNvSpPr txBox="1">
            <a:spLocks noChangeArrowheads="1"/>
          </p:cNvSpPr>
          <p:nvPr/>
        </p:nvSpPr>
        <p:spPr bwMode="auto">
          <a:xfrm>
            <a:off x="171450" y="2560638"/>
            <a:ext cx="2728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000">
                <a:solidFill>
                  <a:srgbClr val="53565A"/>
                </a:solidFill>
                <a:latin typeface="Arial" panose="020B0604020202020204" pitchFamily="34" charset="0"/>
                <a:cs typeface="Arial" panose="020B0604020202020204" pitchFamily="34" charset="0"/>
              </a:defRPr>
            </a:lvl1pPr>
            <a:lvl2pPr marL="742950" indent="-285750" eaLnBrk="0" hangingPunct="0">
              <a:spcBef>
                <a:spcPct val="20000"/>
              </a:spcBef>
              <a:buSzPct val="80000"/>
              <a:buFont typeface="Arial" panose="020B0604020202020204" pitchFamily="34" charset="0"/>
              <a:buChar char="-"/>
              <a:defRPr>
                <a:solidFill>
                  <a:srgbClr val="53565A"/>
                </a:solidFill>
                <a:latin typeface="Arial" panose="020B0604020202020204" pitchFamily="34" charset="0"/>
                <a:cs typeface="Arial" panose="020B0604020202020204" pitchFamily="34" charset="0"/>
              </a:defRPr>
            </a:lvl2pPr>
            <a:lvl3pPr marL="1143000" indent="-228600" eaLnBrk="0" hangingPunct="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3pPr>
            <a:lvl4pPr marL="1600200" indent="-228600" eaLnBrk="0" hangingPunct="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4pPr>
            <a:lvl5pPr marL="2057400" indent="-228600" eaLnBrk="0" hangingPunct="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en-US" sz="1600" b="0">
                <a:solidFill>
                  <a:srgbClr val="FF8200"/>
                </a:solidFill>
                <a:latin typeface="Arial Narrow" panose="020B0606020202030204" pitchFamily="34" charset="0"/>
                <a:ea typeface="MS PGothic" panose="020B0600070205080204" pitchFamily="34" charset="-128"/>
              </a:rPr>
              <a:t>Потенциальное цитирование в данной предметной области</a:t>
            </a:r>
            <a:endParaRPr lang="en-US" altLang="en-US" sz="1600" b="0">
              <a:solidFill>
                <a:srgbClr val="FF8200"/>
              </a:solidFill>
              <a:latin typeface="Arial Narrow" panose="020B0606020202030204" pitchFamily="34" charset="0"/>
              <a:ea typeface="MS PGothic" panose="020B0600070205080204" pitchFamily="34" charset="-128"/>
            </a:endParaRPr>
          </a:p>
        </p:txBody>
      </p:sp>
      <p:sp>
        <p:nvSpPr>
          <p:cNvPr id="46" name="TextBox 45"/>
          <p:cNvSpPr txBox="1"/>
          <p:nvPr/>
        </p:nvSpPr>
        <p:spPr>
          <a:xfrm>
            <a:off x="6500813" y="2119313"/>
            <a:ext cx="2357437" cy="584200"/>
          </a:xfrm>
          <a:prstGeom prst="rect">
            <a:avLst/>
          </a:prstGeom>
          <a:solidFill>
            <a:schemeClr val="bg2">
              <a:lumMod val="40000"/>
              <a:lumOff val="60000"/>
            </a:schemeClr>
          </a:solidFill>
          <a:ln w="28575">
            <a:solidFill>
              <a:schemeClr val="bg2"/>
            </a:solidFill>
          </a:ln>
        </p:spPr>
        <p:txBody>
          <a:bodyPr>
            <a:spAutoFit/>
          </a:bodyPr>
          <a:lstStyle/>
          <a:p>
            <a:pPr fontAlgn="auto">
              <a:spcBef>
                <a:spcPts val="0"/>
              </a:spcBef>
              <a:spcAft>
                <a:spcPts val="0"/>
              </a:spcAft>
              <a:defRPr/>
            </a:pPr>
            <a:r>
              <a:rPr lang="ru-RU" sz="1600" b="0" dirty="0">
                <a:solidFill>
                  <a:srgbClr val="A7A8AA">
                    <a:lumMod val="25000"/>
                  </a:srgbClr>
                </a:solidFill>
                <a:latin typeface="Arial Narrow" pitchFamily="34" charset="0"/>
                <a:cs typeface="Arial" charset="0"/>
              </a:rPr>
              <a:t>Только реферируемые </a:t>
            </a:r>
          </a:p>
          <a:p>
            <a:pPr fontAlgn="auto">
              <a:spcBef>
                <a:spcPts val="0"/>
              </a:spcBef>
              <a:spcAft>
                <a:spcPts val="0"/>
              </a:spcAft>
              <a:defRPr/>
            </a:pPr>
            <a:r>
              <a:rPr lang="ru-RU" sz="1600" b="0" dirty="0">
                <a:solidFill>
                  <a:srgbClr val="A7A8AA">
                    <a:lumMod val="25000"/>
                  </a:srgbClr>
                </a:solidFill>
                <a:latin typeface="Arial Narrow" pitchFamily="34" charset="0"/>
                <a:cs typeface="Arial" charset="0"/>
              </a:rPr>
              <a:t>статьи</a:t>
            </a:r>
            <a:endParaRPr lang="en-US" sz="1600" b="0" dirty="0">
              <a:solidFill>
                <a:srgbClr val="A7A8AA">
                  <a:lumMod val="25000"/>
                </a:srgbClr>
              </a:solidFill>
              <a:latin typeface="Arial Narrow" pitchFamily="34" charset="0"/>
              <a:cs typeface="Arial" charset="0"/>
            </a:endParaRPr>
          </a:p>
        </p:txBody>
      </p:sp>
      <p:cxnSp>
        <p:nvCxnSpPr>
          <p:cNvPr id="50" name="Straight Arrow Connector 49"/>
          <p:cNvCxnSpPr/>
          <p:nvPr/>
        </p:nvCxnSpPr>
        <p:spPr>
          <a:xfrm flipH="1">
            <a:off x="6038850" y="2132013"/>
            <a:ext cx="461963" cy="0"/>
          </a:xfrm>
          <a:prstGeom prst="straightConnector1">
            <a:avLst/>
          </a:prstGeom>
          <a:solidFill>
            <a:schemeClr val="bg2">
              <a:lumMod val="90000"/>
            </a:schemeClr>
          </a:solidFill>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6037263" y="2703513"/>
            <a:ext cx="463550" cy="0"/>
          </a:xfrm>
          <a:prstGeom prst="straightConnector1">
            <a:avLst/>
          </a:prstGeom>
          <a:solidFill>
            <a:schemeClr val="bg2">
              <a:lumMod val="90000"/>
            </a:schemeClr>
          </a:solidFill>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Right Brace 60"/>
          <p:cNvSpPr/>
          <p:nvPr/>
        </p:nvSpPr>
        <p:spPr>
          <a:xfrm rot="16200000">
            <a:off x="4479131" y="-718343"/>
            <a:ext cx="377825" cy="8161338"/>
          </a:xfrm>
          <a:prstGeom prst="rightBrace">
            <a:avLst>
              <a:gd name="adj1" fmla="val 8333"/>
              <a:gd name="adj2" fmla="val 47510"/>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b="0">
              <a:solidFill>
                <a:srgbClr val="53565A"/>
              </a:solidFill>
            </a:endParaRPr>
          </a:p>
        </p:txBody>
      </p:sp>
      <p:graphicFrame>
        <p:nvGraphicFramePr>
          <p:cNvPr id="24" name="Схема 23"/>
          <p:cNvGraphicFramePr/>
          <p:nvPr/>
        </p:nvGraphicFramePr>
        <p:xfrm>
          <a:off x="642909" y="3354421"/>
          <a:ext cx="8072494" cy="1392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9283" name="tabl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2263" y="5395913"/>
            <a:ext cx="838835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63"/>
          <p:cNvSpPr txBox="1"/>
          <p:nvPr/>
        </p:nvSpPr>
        <p:spPr>
          <a:xfrm>
            <a:off x="201613" y="4981575"/>
            <a:ext cx="8699500" cy="338138"/>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ru-RU" sz="1600" kern="0" dirty="0">
                <a:solidFill>
                  <a:sysClr val="windowText" lastClr="000000"/>
                </a:solidFill>
              </a:rPr>
              <a:t>Пример сравнения математического и биологического журналов</a:t>
            </a:r>
            <a:endParaRPr lang="en-US" sz="1600" kern="0" dirty="0">
              <a:solidFill>
                <a:sysClr val="windowText" lastClr="000000"/>
              </a:solidFill>
            </a:endParaRPr>
          </a:p>
        </p:txBody>
      </p:sp>
      <p:sp>
        <p:nvSpPr>
          <p:cNvPr id="4" name="Rectangle 3"/>
          <p:cNvSpPr/>
          <p:nvPr/>
        </p:nvSpPr>
        <p:spPr>
          <a:xfrm>
            <a:off x="203200" y="428625"/>
            <a:ext cx="5394325" cy="430213"/>
          </a:xfrm>
          <a:prstGeom prst="rect">
            <a:avLst/>
          </a:prstGeom>
        </p:spPr>
        <p:txBody>
          <a:bodyPr>
            <a:spAutoFit/>
          </a:bodyPr>
          <a:lstStyle/>
          <a:p>
            <a:pPr fontAlgn="auto">
              <a:spcBef>
                <a:spcPts val="0"/>
              </a:spcBef>
              <a:spcAft>
                <a:spcPts val="0"/>
              </a:spcAft>
              <a:defRPr/>
            </a:pPr>
            <a:r>
              <a:rPr lang="en-GB" altLang="en-US" sz="2200" dirty="0">
                <a:solidFill>
                  <a:srgbClr val="007398"/>
                </a:solidFill>
                <a:latin typeface="Arial Bold"/>
                <a:cs typeface="Arial" charset="0"/>
              </a:rPr>
              <a:t>Source-normalized impact per paper</a:t>
            </a:r>
            <a:endParaRPr lang="en-US" sz="1800" b="0" dirty="0">
              <a:solidFill>
                <a:srgbClr val="53565A"/>
              </a:solidFill>
              <a:latin typeface="Arial"/>
              <a:cs typeface="+mn-cs"/>
            </a:endParaRPr>
          </a:p>
        </p:txBody>
      </p:sp>
    </p:spTree>
    <p:extLst>
      <p:ext uri="{BB962C8B-B14F-4D97-AF65-F5344CB8AC3E}">
        <p14:creationId xmlns:p14="http://schemas.microsoft.com/office/powerpoint/2010/main" val="9423175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3"/>
          <p:cNvSpPr txBox="1">
            <a:spLocks noChangeArrowheads="1"/>
          </p:cNvSpPr>
          <p:nvPr/>
        </p:nvSpPr>
        <p:spPr bwMode="auto">
          <a:xfrm>
            <a:off x="268288" y="1114425"/>
            <a:ext cx="87534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ts val="0"/>
              </a:spcBef>
              <a:spcAft>
                <a:spcPts val="0"/>
              </a:spcAft>
              <a:defRPr/>
            </a:pPr>
            <a:r>
              <a:rPr lang="en-GB" altLang="en-US" sz="2400" u="sng" dirty="0" err="1">
                <a:solidFill>
                  <a:srgbClr val="53565A"/>
                </a:solidFill>
                <a:latin typeface="Arial Narrow" pitchFamily="34" charset="0"/>
                <a:cs typeface="Arial" charset="0"/>
              </a:rPr>
              <a:t>SCImago</a:t>
            </a:r>
            <a:r>
              <a:rPr lang="en-GB" altLang="en-US" sz="2400" u="sng" dirty="0">
                <a:solidFill>
                  <a:srgbClr val="53565A"/>
                </a:solidFill>
                <a:latin typeface="Arial Narrow" pitchFamily="34" charset="0"/>
                <a:cs typeface="Arial" charset="0"/>
              </a:rPr>
              <a:t> Journal Rank – SJR</a:t>
            </a:r>
          </a:p>
          <a:p>
            <a:pPr eaLnBrk="1" fontAlgn="auto" hangingPunct="1">
              <a:spcBef>
                <a:spcPts val="0"/>
              </a:spcBef>
              <a:spcAft>
                <a:spcPts val="0"/>
              </a:spcAft>
              <a:defRPr/>
            </a:pPr>
            <a:r>
              <a:rPr lang="ru-RU" altLang="en-US" sz="2400" b="0" dirty="0">
                <a:solidFill>
                  <a:srgbClr val="53565A"/>
                </a:solidFill>
                <a:latin typeface="Arial Narrow" pitchFamily="34" charset="0"/>
                <a:cs typeface="+mn-cs"/>
              </a:rPr>
              <a:t>Разработчик: </a:t>
            </a:r>
            <a:r>
              <a:rPr lang="en-GB" altLang="en-US" sz="2400" b="0" dirty="0" err="1">
                <a:solidFill>
                  <a:srgbClr val="53565A"/>
                </a:solidFill>
                <a:latin typeface="Arial Narrow" pitchFamily="34" charset="0"/>
                <a:cs typeface="+mn-cs"/>
              </a:rPr>
              <a:t>SCImago</a:t>
            </a:r>
            <a:r>
              <a:rPr lang="en-GB" altLang="en-US" sz="2400" b="0" dirty="0">
                <a:solidFill>
                  <a:srgbClr val="53565A"/>
                </a:solidFill>
                <a:latin typeface="Arial Narrow" pitchFamily="34" charset="0"/>
                <a:cs typeface="+mn-cs"/>
              </a:rPr>
              <a:t> – Felix de Moya</a:t>
            </a:r>
          </a:p>
          <a:p>
            <a:pPr eaLnBrk="1" fontAlgn="auto" hangingPunct="1">
              <a:spcBef>
                <a:spcPts val="0"/>
              </a:spcBef>
              <a:spcAft>
                <a:spcPts val="0"/>
              </a:spcAft>
              <a:defRPr/>
            </a:pPr>
            <a:r>
              <a:rPr lang="ru-RU" altLang="en-US" sz="2400" b="0" dirty="0">
                <a:solidFill>
                  <a:srgbClr val="53565A"/>
                </a:solidFill>
                <a:latin typeface="Arial Narrow" pitchFamily="34" charset="0"/>
                <a:cs typeface="+mn-cs"/>
              </a:rPr>
              <a:t>Метрика престижа (</a:t>
            </a:r>
            <a:r>
              <a:rPr lang="en-US" altLang="en-US" sz="2400" b="0" dirty="0">
                <a:solidFill>
                  <a:srgbClr val="53565A"/>
                </a:solidFill>
                <a:latin typeface="Arial Narrow" pitchFamily="34" charset="0"/>
                <a:cs typeface="+mn-cs"/>
              </a:rPr>
              <a:t>Prestige metrics)</a:t>
            </a:r>
            <a:r>
              <a:rPr lang="en-GB" altLang="en-US" sz="2400" b="0" dirty="0">
                <a:solidFill>
                  <a:srgbClr val="53565A"/>
                </a:solidFill>
                <a:latin typeface="Arial Narrow" pitchFamily="34" charset="0"/>
                <a:cs typeface="+mn-cs"/>
              </a:rPr>
              <a:t> </a:t>
            </a:r>
            <a:endParaRPr lang="ru-RU" altLang="en-US" sz="2400" b="0" dirty="0">
              <a:solidFill>
                <a:srgbClr val="53565A"/>
              </a:solidFill>
              <a:latin typeface="Arial Narrow" pitchFamily="34" charset="0"/>
              <a:cs typeface="+mn-cs"/>
            </a:endParaRPr>
          </a:p>
          <a:p>
            <a:pPr eaLnBrk="1" fontAlgn="auto" hangingPunct="1">
              <a:spcBef>
                <a:spcPts val="0"/>
              </a:spcBef>
              <a:spcAft>
                <a:spcPts val="0"/>
              </a:spcAft>
              <a:defRPr/>
            </a:pPr>
            <a:r>
              <a:rPr lang="ru-RU" altLang="en-US" sz="2400" b="0" dirty="0">
                <a:solidFill>
                  <a:srgbClr val="53565A"/>
                </a:solidFill>
                <a:latin typeface="Arial Narrow" pitchFamily="34" charset="0"/>
                <a:cs typeface="+mn-cs"/>
              </a:rPr>
              <a:t>Параметр различает «популярность» и «престиж» журнала. Оценивает журнал в   зависимости от того попадает ли он в топ-лист самых цитируемых журналов данной области знаний</a:t>
            </a:r>
          </a:p>
          <a:p>
            <a:pPr eaLnBrk="1" fontAlgn="auto" hangingPunct="1">
              <a:spcBef>
                <a:spcPts val="0"/>
              </a:spcBef>
              <a:spcAft>
                <a:spcPts val="0"/>
              </a:spcAft>
              <a:defRPr/>
            </a:pPr>
            <a:r>
              <a:rPr lang="ru-RU" altLang="en-US" sz="2400" b="0" dirty="0">
                <a:solidFill>
                  <a:srgbClr val="53565A"/>
                </a:solidFill>
                <a:latin typeface="Arial Narrow" pitchFamily="34" charset="0"/>
                <a:cs typeface="+mn-cs"/>
              </a:rPr>
              <a:t>Цитирование получает вес в зависимости от источника (аналогично Google PageRank)</a:t>
            </a:r>
          </a:p>
          <a:p>
            <a:pPr eaLnBrk="1" fontAlgn="auto" hangingPunct="1">
              <a:spcBef>
                <a:spcPts val="0"/>
              </a:spcBef>
              <a:spcAft>
                <a:spcPts val="0"/>
              </a:spcAft>
              <a:defRPr/>
            </a:pPr>
            <a:r>
              <a:rPr lang="ru-RU" altLang="en-US" sz="2400" b="0" dirty="0">
                <a:solidFill>
                  <a:srgbClr val="53565A"/>
                </a:solidFill>
                <a:latin typeface="Arial Narrow" pitchFamily="34" charset="0"/>
                <a:cs typeface="+mn-cs"/>
              </a:rPr>
              <a:t>самоцитирование журнала не может превышать 33%</a:t>
            </a:r>
          </a:p>
          <a:p>
            <a:pPr eaLnBrk="1" fontAlgn="auto" hangingPunct="1">
              <a:spcBef>
                <a:spcPts val="0"/>
              </a:spcBef>
              <a:spcAft>
                <a:spcPts val="0"/>
              </a:spcAft>
              <a:defRPr/>
            </a:pPr>
            <a:r>
              <a:rPr lang="ru-RU" altLang="en-US" sz="2400" b="0" dirty="0">
                <a:solidFill>
                  <a:srgbClr val="53565A"/>
                </a:solidFill>
                <a:latin typeface="Arial Narrow" pitchFamily="34" charset="0"/>
                <a:cs typeface="+mn-cs"/>
              </a:rPr>
              <a:t> учитывает только рецензируемые научные статьи</a:t>
            </a:r>
          </a:p>
          <a:p>
            <a:pPr eaLnBrk="1" fontAlgn="auto" hangingPunct="1">
              <a:spcBef>
                <a:spcPts val="0"/>
              </a:spcBef>
              <a:spcAft>
                <a:spcPts val="0"/>
              </a:spcAft>
              <a:defRPr/>
            </a:pPr>
            <a:r>
              <a:rPr lang="ru-RU" altLang="en-US" sz="2400" b="0" dirty="0">
                <a:solidFill>
                  <a:srgbClr val="53565A"/>
                </a:solidFill>
                <a:latin typeface="Arial Narrow" pitchFamily="34" charset="0"/>
                <a:cs typeface="+mn-cs"/>
              </a:rPr>
              <a:t>Независимость престижа от научной области позволяет сравнивать журналы разных областей</a:t>
            </a:r>
            <a:endParaRPr lang="en-GB" altLang="en-US" sz="1600" dirty="0">
              <a:solidFill>
                <a:srgbClr val="53565A"/>
              </a:solidFill>
              <a:cs typeface="Arial" charset="0"/>
            </a:endParaRPr>
          </a:p>
        </p:txBody>
      </p:sp>
      <p:pic>
        <p:nvPicPr>
          <p:cNvPr id="14029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25" y="655638"/>
            <a:ext cx="27320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3" name="TextBox 6"/>
          <p:cNvSpPr txBox="1">
            <a:spLocks noChangeArrowheads="1"/>
          </p:cNvSpPr>
          <p:nvPr/>
        </p:nvSpPr>
        <p:spPr bwMode="auto">
          <a:xfrm>
            <a:off x="236538" y="5648325"/>
            <a:ext cx="8358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auto" hangingPunct="1">
              <a:spcBef>
                <a:spcPts val="0"/>
              </a:spcBef>
              <a:spcAft>
                <a:spcPts val="0"/>
              </a:spcAft>
              <a:defRPr/>
            </a:pPr>
            <a:r>
              <a:rPr lang="en-US" altLang="en-US" sz="1800" b="0" i="1" dirty="0">
                <a:solidFill>
                  <a:srgbClr val="53565A"/>
                </a:solidFill>
                <a:latin typeface="Arial Narrow" pitchFamily="34" charset="0"/>
                <a:cs typeface="+mn-cs"/>
              </a:rPr>
              <a:t>Lisa </a:t>
            </a:r>
            <a:r>
              <a:rPr lang="en-US" altLang="en-US" sz="1800" b="0" i="1" dirty="0" err="1">
                <a:solidFill>
                  <a:srgbClr val="53565A"/>
                </a:solidFill>
                <a:latin typeface="Arial Narrow" pitchFamily="34" charset="0"/>
                <a:cs typeface="+mn-cs"/>
              </a:rPr>
              <a:t>Colledge</a:t>
            </a:r>
            <a:r>
              <a:rPr lang="en-US" altLang="en-US" sz="1800" b="0" i="1" dirty="0">
                <a:solidFill>
                  <a:srgbClr val="53565A"/>
                </a:solidFill>
                <a:latin typeface="Arial Narrow" pitchFamily="34" charset="0"/>
                <a:cs typeface="+mn-cs"/>
              </a:rPr>
              <a:t>, Félix de Moya-</a:t>
            </a:r>
            <a:r>
              <a:rPr lang="en-US" altLang="en-US" sz="1800" b="0" i="1" dirty="0" err="1">
                <a:solidFill>
                  <a:srgbClr val="53565A"/>
                </a:solidFill>
                <a:latin typeface="Arial Narrow" pitchFamily="34" charset="0"/>
                <a:cs typeface="+mn-cs"/>
              </a:rPr>
              <a:t>Anegón</a:t>
            </a:r>
            <a:r>
              <a:rPr lang="en-US" altLang="en-US" sz="1800" b="0" i="1" dirty="0">
                <a:solidFill>
                  <a:srgbClr val="53565A"/>
                </a:solidFill>
                <a:latin typeface="Arial Narrow" pitchFamily="34" charset="0"/>
                <a:cs typeface="+mn-cs"/>
              </a:rPr>
              <a:t> at al. Serials – 23(3), November 2010 </a:t>
            </a:r>
            <a:r>
              <a:rPr lang="ru-RU" altLang="en-US" sz="1800" b="0" i="1" dirty="0">
                <a:solidFill>
                  <a:srgbClr val="53565A"/>
                </a:solidFill>
                <a:latin typeface="Arial Narrow" pitchFamily="34" charset="0"/>
                <a:cs typeface="+mn-cs"/>
              </a:rPr>
              <a:t>«</a:t>
            </a:r>
            <a:r>
              <a:rPr lang="en-US" altLang="en-US" sz="1800" b="0" i="1" dirty="0">
                <a:solidFill>
                  <a:srgbClr val="53565A"/>
                </a:solidFill>
                <a:latin typeface="Arial Narrow" pitchFamily="34" charset="0"/>
                <a:cs typeface="+mn-cs"/>
              </a:rPr>
              <a:t>SJR and SNIP: two new journal metrics in Elsevier’s Scopus</a:t>
            </a:r>
            <a:r>
              <a:rPr lang="ru-RU" altLang="en-US" sz="1800" b="0" i="1" dirty="0">
                <a:solidFill>
                  <a:srgbClr val="53565A"/>
                </a:solidFill>
                <a:latin typeface="Arial Narrow" pitchFamily="34" charset="0"/>
                <a:cs typeface="+mn-cs"/>
              </a:rPr>
              <a:t>»</a:t>
            </a:r>
          </a:p>
        </p:txBody>
      </p:sp>
    </p:spTree>
    <p:extLst>
      <p:ext uri="{BB962C8B-B14F-4D97-AF65-F5344CB8AC3E}">
        <p14:creationId xmlns:p14="http://schemas.microsoft.com/office/powerpoint/2010/main" val="3517123158"/>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781800" cy="304800"/>
          </a:xfrm>
        </p:spPr>
        <p:txBody>
          <a:bodyPr>
            <a:normAutofit fontScale="90000"/>
          </a:bodyPr>
          <a:lstStyle/>
          <a:p>
            <a:r>
              <a:rPr lang="ru-RU" dirty="0"/>
              <a:t>Сравнение выбранных журналов по </a:t>
            </a:r>
            <a:r>
              <a:rPr lang="en-US" dirty="0"/>
              <a:t>SNIP</a:t>
            </a:r>
          </a:p>
        </p:txBody>
      </p:sp>
      <p:sp>
        <p:nvSpPr>
          <p:cNvPr id="4" name="Slide Number Placeholder 3"/>
          <p:cNvSpPr>
            <a:spLocks noGrp="1"/>
          </p:cNvSpPr>
          <p:nvPr>
            <p:ph type="sldNum" sz="quarter" idx="4294967295"/>
          </p:nvPr>
        </p:nvSpPr>
        <p:spPr>
          <a:xfrm>
            <a:off x="8244408" y="6448251"/>
            <a:ext cx="941982" cy="365125"/>
          </a:xfrm>
          <a:prstGeom prst="rect">
            <a:avLst/>
          </a:prstGeom>
        </p:spPr>
        <p:txBody>
          <a:bodyPr/>
          <a:lstStyle/>
          <a:p>
            <a:pPr>
              <a:defRPr/>
            </a:pPr>
            <a:fld id="{B475C23E-1427-4651-8D2C-9DE5C77431A0}" type="slidenum">
              <a:rPr lang="en-US" smtClean="0">
                <a:solidFill>
                  <a:srgbClr val="FFFFFF"/>
                </a:solidFill>
              </a:rPr>
              <a:pPr>
                <a:defRPr/>
              </a:pPr>
              <a:t>56</a:t>
            </a:fld>
            <a:endParaRPr lang="en-US">
              <a:solidFill>
                <a:srgbClr val="FFFFFF"/>
              </a:solidFill>
            </a:endParaRPr>
          </a:p>
        </p:txBody>
      </p:sp>
      <p:pic>
        <p:nvPicPr>
          <p:cNvPr id="3" name="Picture 2"/>
          <p:cNvPicPr>
            <a:picLocks noChangeAspect="1"/>
          </p:cNvPicPr>
          <p:nvPr/>
        </p:nvPicPr>
        <p:blipFill>
          <a:blip r:embed="rId3"/>
          <a:stretch>
            <a:fillRect/>
          </a:stretch>
        </p:blipFill>
        <p:spPr>
          <a:xfrm>
            <a:off x="972000" y="948047"/>
            <a:ext cx="7200000" cy="4961905"/>
          </a:xfrm>
          <a:prstGeom prst="rect">
            <a:avLst/>
          </a:prstGeom>
          <a:noFill/>
          <a:ln w="9525">
            <a:solidFill>
              <a:srgbClr val="006699"/>
            </a:solidFill>
            <a:miter lim="800000"/>
            <a:headEnd/>
            <a:tailEnd/>
          </a:ln>
          <a:effectLst/>
        </p:spPr>
      </p:pic>
    </p:spTree>
    <p:extLst>
      <p:ext uri="{BB962C8B-B14F-4D97-AF65-F5344CB8AC3E}">
        <p14:creationId xmlns:p14="http://schemas.microsoft.com/office/powerpoint/2010/main" val="253022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6781800" cy="304800"/>
          </a:xfrm>
        </p:spPr>
        <p:txBody>
          <a:bodyPr>
            <a:normAutofit fontScale="90000"/>
          </a:bodyPr>
          <a:lstStyle/>
          <a:p>
            <a:r>
              <a:rPr lang="ru-RU" dirty="0"/>
              <a:t>Сравнение выбранных журналов по доле процитированных статей</a:t>
            </a:r>
            <a:endParaRPr lang="en-US" dirty="0"/>
          </a:p>
        </p:txBody>
      </p:sp>
      <p:sp>
        <p:nvSpPr>
          <p:cNvPr id="4" name="Slide Number Placeholder 3"/>
          <p:cNvSpPr>
            <a:spLocks noGrp="1"/>
          </p:cNvSpPr>
          <p:nvPr>
            <p:ph type="sldNum" sz="quarter" idx="4294967295"/>
          </p:nvPr>
        </p:nvSpPr>
        <p:spPr>
          <a:xfrm>
            <a:off x="8244408" y="6448251"/>
            <a:ext cx="941982" cy="365125"/>
          </a:xfrm>
          <a:prstGeom prst="rect">
            <a:avLst/>
          </a:prstGeom>
        </p:spPr>
        <p:txBody>
          <a:bodyPr/>
          <a:lstStyle/>
          <a:p>
            <a:pPr>
              <a:defRPr/>
            </a:pPr>
            <a:fld id="{B475C23E-1427-4651-8D2C-9DE5C77431A0}" type="slidenum">
              <a:rPr lang="en-US" smtClean="0">
                <a:solidFill>
                  <a:srgbClr val="FFFFFF"/>
                </a:solidFill>
              </a:rPr>
              <a:pPr>
                <a:defRPr/>
              </a:pPr>
              <a:t>57</a:t>
            </a:fld>
            <a:endParaRPr lang="en-US">
              <a:solidFill>
                <a:srgbClr val="FFFFFF"/>
              </a:solidFill>
            </a:endParaRPr>
          </a:p>
        </p:txBody>
      </p:sp>
      <p:pic>
        <p:nvPicPr>
          <p:cNvPr id="3" name="Picture 2"/>
          <p:cNvPicPr>
            <a:picLocks noChangeAspect="1"/>
          </p:cNvPicPr>
          <p:nvPr/>
        </p:nvPicPr>
        <p:blipFill>
          <a:blip r:embed="rId3"/>
          <a:stretch>
            <a:fillRect/>
          </a:stretch>
        </p:blipFill>
        <p:spPr>
          <a:xfrm>
            <a:off x="609600" y="1478036"/>
            <a:ext cx="7171428" cy="4952381"/>
          </a:xfrm>
          <a:prstGeom prst="rect">
            <a:avLst/>
          </a:prstGeom>
          <a:noFill/>
          <a:ln w="9525">
            <a:solidFill>
              <a:srgbClr val="006699"/>
            </a:solidFill>
            <a:miter lim="800000"/>
            <a:headEnd/>
            <a:tailEnd/>
          </a:ln>
          <a:effectLst/>
        </p:spPr>
      </p:pic>
    </p:spTree>
    <p:extLst>
      <p:ext uri="{BB962C8B-B14F-4D97-AF65-F5344CB8AC3E}">
        <p14:creationId xmlns:p14="http://schemas.microsoft.com/office/powerpoint/2010/main" val="173234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400" y="960438"/>
            <a:ext cx="6905591" cy="4525962"/>
          </a:xfrm>
          <a:prstGeom prst="rect">
            <a:avLst/>
          </a:prstGeom>
        </p:spPr>
      </p:pic>
      <p:sp>
        <p:nvSpPr>
          <p:cNvPr id="3" name="Title 2"/>
          <p:cNvSpPr>
            <a:spLocks noGrp="1"/>
          </p:cNvSpPr>
          <p:nvPr>
            <p:ph type="title"/>
          </p:nvPr>
        </p:nvSpPr>
        <p:spPr/>
        <p:txBody>
          <a:bodyPr/>
          <a:lstStyle/>
          <a:p>
            <a:r>
              <a:rPr lang="ru-RU" dirty="0" smtClean="0"/>
              <a:t>Пример оценки журнала по </a:t>
            </a:r>
            <a:r>
              <a:rPr lang="en-US" dirty="0" err="1" smtClean="0"/>
              <a:t>CiteScore</a:t>
            </a:r>
            <a:r>
              <a:rPr lang="en-US" dirty="0" smtClean="0"/>
              <a:t> </a:t>
            </a:r>
            <a:endParaRPr lang="en-US" dirty="0"/>
          </a:p>
        </p:txBody>
      </p:sp>
      <p:sp>
        <p:nvSpPr>
          <p:cNvPr id="5" name="Rectangle 4"/>
          <p:cNvSpPr/>
          <p:nvPr/>
        </p:nvSpPr>
        <p:spPr bwMode="auto">
          <a:xfrm>
            <a:off x="4724400" y="3247402"/>
            <a:ext cx="2514600" cy="176048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
        <p:nvSpPr>
          <p:cNvPr id="6" name="Rectangular Callout 5"/>
          <p:cNvSpPr/>
          <p:nvPr/>
        </p:nvSpPr>
        <p:spPr>
          <a:xfrm>
            <a:off x="304800" y="5610126"/>
            <a:ext cx="8686800" cy="997484"/>
          </a:xfrm>
          <a:prstGeom prst="wedgeRectCallout">
            <a:avLst>
              <a:gd name="adj1" fmla="val 21634"/>
              <a:gd name="adj2" fmla="val -108099"/>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r>
              <a:rPr lang="ru-RU" sz="1500" dirty="0" smtClean="0">
                <a:solidFill>
                  <a:srgbClr val="FF0000"/>
                </a:solidFill>
              </a:rPr>
              <a:t>Журнал </a:t>
            </a:r>
            <a:r>
              <a:rPr lang="en-US" sz="1500" dirty="0" smtClean="0">
                <a:solidFill>
                  <a:srgbClr val="FF0000"/>
                </a:solidFill>
              </a:rPr>
              <a:t>Applied Thermal Engineering </a:t>
            </a:r>
            <a:r>
              <a:rPr lang="ru-RU" sz="1500" dirty="0" smtClean="0">
                <a:solidFill>
                  <a:srgbClr val="FF0000"/>
                </a:solidFill>
              </a:rPr>
              <a:t>имеет 94 процентиль в области</a:t>
            </a:r>
            <a:r>
              <a:rPr lang="en-US" sz="1500" dirty="0" smtClean="0">
                <a:solidFill>
                  <a:srgbClr val="FF0000"/>
                </a:solidFill>
              </a:rPr>
              <a:t> Industrial </a:t>
            </a:r>
            <a:r>
              <a:rPr lang="en-US" sz="1500" dirty="0">
                <a:solidFill>
                  <a:srgbClr val="FF0000"/>
                </a:solidFill>
              </a:rPr>
              <a:t>and Manufacturing </a:t>
            </a:r>
            <a:r>
              <a:rPr lang="en-US" sz="1500" dirty="0" smtClean="0">
                <a:solidFill>
                  <a:srgbClr val="FF0000"/>
                </a:solidFill>
              </a:rPr>
              <a:t>Engineering</a:t>
            </a:r>
            <a:r>
              <a:rPr lang="ru-RU" sz="1500" dirty="0" smtClean="0">
                <a:solidFill>
                  <a:srgbClr val="FF0000"/>
                </a:solidFill>
              </a:rPr>
              <a:t> и 91 процентиль в области </a:t>
            </a:r>
            <a:r>
              <a:rPr lang="en-US" sz="1500" dirty="0">
                <a:solidFill>
                  <a:srgbClr val="FF0000"/>
                </a:solidFill>
              </a:rPr>
              <a:t>Energy Engineering and Power </a:t>
            </a:r>
            <a:r>
              <a:rPr lang="en-US" sz="1500" dirty="0" smtClean="0">
                <a:solidFill>
                  <a:srgbClr val="FF0000"/>
                </a:solidFill>
              </a:rPr>
              <a:t>Technology</a:t>
            </a:r>
            <a:endParaRPr lang="ru-RU" sz="1500" dirty="0" smtClean="0">
              <a:solidFill>
                <a:srgbClr val="FF0000"/>
              </a:solidFill>
            </a:endParaRPr>
          </a:p>
          <a:p>
            <a:r>
              <a:rPr lang="ru-RU" sz="1500" dirty="0" smtClean="0">
                <a:solidFill>
                  <a:srgbClr val="FF0000"/>
                </a:solidFill>
              </a:rPr>
              <a:t>Первому квартилю (</a:t>
            </a:r>
            <a:r>
              <a:rPr lang="en-US" sz="1500" dirty="0" smtClean="0">
                <a:solidFill>
                  <a:srgbClr val="FF0000"/>
                </a:solidFill>
              </a:rPr>
              <a:t>Q1</a:t>
            </a:r>
            <a:r>
              <a:rPr lang="ru-RU" sz="1500" dirty="0" smtClean="0">
                <a:solidFill>
                  <a:srgbClr val="FF0000"/>
                </a:solidFill>
              </a:rPr>
              <a:t>)</a:t>
            </a:r>
            <a:r>
              <a:rPr lang="en-US" sz="1500" dirty="0" smtClean="0">
                <a:solidFill>
                  <a:srgbClr val="FF0000"/>
                </a:solidFill>
              </a:rPr>
              <a:t> </a:t>
            </a:r>
            <a:r>
              <a:rPr lang="ru-RU" sz="1500" dirty="0" smtClean="0">
                <a:solidFill>
                  <a:srgbClr val="FF0000"/>
                </a:solidFill>
              </a:rPr>
              <a:t>соответствует 99-75 процентиль</a:t>
            </a:r>
            <a:endParaRPr lang="en-US" sz="1500" dirty="0">
              <a:solidFill>
                <a:srgbClr val="FF0000"/>
              </a:solidFill>
            </a:endParaRPr>
          </a:p>
        </p:txBody>
      </p:sp>
    </p:spTree>
    <p:extLst>
      <p:ext uri="{BB962C8B-B14F-4D97-AF65-F5344CB8AC3E}">
        <p14:creationId xmlns:p14="http://schemas.microsoft.com/office/powerpoint/2010/main" val="397163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8658" y="1295400"/>
            <a:ext cx="8915400" cy="4999520"/>
          </a:xfrm>
          <a:prstGeom prst="rect">
            <a:avLst/>
          </a:prstGeom>
        </p:spPr>
      </p:pic>
      <p:sp>
        <p:nvSpPr>
          <p:cNvPr id="2" name="Title 1"/>
          <p:cNvSpPr>
            <a:spLocks noGrp="1"/>
          </p:cNvSpPr>
          <p:nvPr>
            <p:ph type="title"/>
          </p:nvPr>
        </p:nvSpPr>
        <p:spPr>
          <a:xfrm>
            <a:off x="457199" y="533400"/>
            <a:ext cx="8238319" cy="418645"/>
          </a:xfrm>
        </p:spPr>
        <p:txBody>
          <a:bodyPr/>
          <a:lstStyle/>
          <a:p>
            <a:r>
              <a:rPr lang="ru-RU" dirty="0"/>
              <a:t>Пример журнала, индексация которого прекращена</a:t>
            </a:r>
            <a:endParaRPr lang="en-US" dirty="0"/>
          </a:p>
        </p:txBody>
      </p:sp>
      <p:sp>
        <p:nvSpPr>
          <p:cNvPr id="4" name="Rectangle 3"/>
          <p:cNvSpPr/>
          <p:nvPr/>
        </p:nvSpPr>
        <p:spPr>
          <a:xfrm flipV="1">
            <a:off x="115415" y="2438400"/>
            <a:ext cx="2457029" cy="3048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en-GB" sz="1400" dirty="0">
              <a:solidFill>
                <a:schemeClr val="tx1"/>
              </a:solidFill>
            </a:endParaRPr>
          </a:p>
        </p:txBody>
      </p:sp>
      <p:sp>
        <p:nvSpPr>
          <p:cNvPr id="5" name="Rectangle 4"/>
          <p:cNvSpPr/>
          <p:nvPr/>
        </p:nvSpPr>
        <p:spPr>
          <a:xfrm flipV="1">
            <a:off x="5943600" y="4800599"/>
            <a:ext cx="3090458" cy="14943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endParaRPr lang="en-GB" sz="1400" dirty="0">
              <a:solidFill>
                <a:schemeClr val="tx1"/>
              </a:solidFill>
            </a:endParaRPr>
          </a:p>
        </p:txBody>
      </p:sp>
    </p:spTree>
    <p:extLst>
      <p:ext uri="{BB962C8B-B14F-4D97-AF65-F5344CB8AC3E}">
        <p14:creationId xmlns:p14="http://schemas.microsoft.com/office/powerpoint/2010/main" val="179995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61950" y="650875"/>
            <a:ext cx="8237538" cy="419100"/>
          </a:xfrm>
        </p:spPr>
        <p:txBody>
          <a:bodyPr/>
          <a:lstStyle/>
          <a:p>
            <a:pPr eaLnBrk="1" hangingPunct="1"/>
            <a:r>
              <a:rPr lang="ru-RU" altLang="en-US" smtClean="0">
                <a:latin typeface="Arial Bold" pitchFamily="34" charset="0"/>
                <a:cs typeface="Arial" pitchFamily="34" charset="0"/>
              </a:rPr>
              <a:t>Издание статьи</a:t>
            </a:r>
          </a:p>
        </p:txBody>
      </p:sp>
      <p:sp>
        <p:nvSpPr>
          <p:cNvPr id="9218" name="Slide Number Placeholder 3"/>
          <p:cNvSpPr>
            <a:spLocks noGrp="1"/>
          </p:cNvSpPr>
          <p:nvPr>
            <p:ph type="sldNum" sz="quarter" idx="4294967295"/>
          </p:nvPr>
        </p:nvSpPr>
        <p:spPr bwMode="auto">
          <a:xfrm>
            <a:off x="0" y="6400800"/>
            <a:ext cx="5334000" cy="381000"/>
          </a:xfrm>
          <a:prstGeom prst="rect">
            <a:avLst/>
          </a:prstGeom>
          <a:ln>
            <a:miter lim="800000"/>
            <a:headEnd/>
            <a:tailEnd/>
          </a:ln>
        </p:spPr>
        <p:txBody>
          <a:bodyPr/>
          <a:lstStyle/>
          <a:p>
            <a:pPr eaLnBrk="0" hangingPunct="0">
              <a:defRPr/>
            </a:pPr>
            <a:fld id="{C346F8D9-FD52-4E62-881A-09A54A6D684B}" type="slidenum">
              <a:rPr lang="en-US" sz="1000" b="0">
                <a:solidFill>
                  <a:srgbClr val="FF9218"/>
                </a:solidFill>
                <a:latin typeface="+mn-lt"/>
                <a:cs typeface="+mn-cs"/>
              </a:rPr>
              <a:pPr eaLnBrk="0" hangingPunct="0">
                <a:defRPr/>
              </a:pPr>
              <a:t>6</a:t>
            </a:fld>
            <a:endParaRPr lang="en-US" sz="1000" b="0">
              <a:solidFill>
                <a:srgbClr val="FF9218"/>
              </a:solidFill>
              <a:latin typeface="+mn-lt"/>
              <a:cs typeface="+mn-cs"/>
            </a:endParaRPr>
          </a:p>
        </p:txBody>
      </p:sp>
      <p:cxnSp>
        <p:nvCxnSpPr>
          <p:cNvPr id="42" name="AutoShape 55"/>
          <p:cNvCxnSpPr>
            <a:cxnSpLocks noChangeShapeType="1"/>
            <a:stCxn id="54306" idx="2"/>
            <a:endCxn id="69" idx="0"/>
          </p:cNvCxnSpPr>
          <p:nvPr/>
        </p:nvCxnSpPr>
        <p:spPr bwMode="auto">
          <a:xfrm rot="5400000">
            <a:off x="6096000" y="1377950"/>
            <a:ext cx="488950" cy="3765550"/>
          </a:xfrm>
          <a:prstGeom prst="bentConnector3">
            <a:avLst>
              <a:gd name="adj1" fmla="val 50000"/>
            </a:avLst>
          </a:prstGeom>
          <a:noFill/>
          <a:ln w="28575">
            <a:solidFill>
              <a:srgbClr val="5D9A3C"/>
            </a:solidFill>
            <a:miter lim="800000"/>
            <a:headEnd/>
            <a:tailEnd type="triangle" w="med" len="med"/>
          </a:ln>
          <a:extLst>
            <a:ext uri="{909E8E84-426E-40DD-AFC4-6F175D3DCCD1}">
              <a14:hiddenFill xmlns:a14="http://schemas.microsoft.com/office/drawing/2010/main">
                <a:noFill/>
              </a14:hiddenFill>
            </a:ext>
          </a:extLst>
        </p:spPr>
      </p:cxnSp>
      <p:grpSp>
        <p:nvGrpSpPr>
          <p:cNvPr id="2" name="Group 65"/>
          <p:cNvGrpSpPr>
            <a:grpSpLocks/>
          </p:cNvGrpSpPr>
          <p:nvPr/>
        </p:nvGrpSpPr>
        <p:grpSpPr bwMode="auto">
          <a:xfrm>
            <a:off x="1588" y="1292225"/>
            <a:ext cx="9142412" cy="1851025"/>
            <a:chOff x="1" y="814"/>
            <a:chExt cx="5759" cy="1166"/>
          </a:xfrm>
        </p:grpSpPr>
        <p:sp>
          <p:nvSpPr>
            <p:cNvPr id="54284" name="Line 40"/>
            <p:cNvSpPr>
              <a:spLocks noChangeShapeType="1"/>
            </p:cNvSpPr>
            <p:nvPr/>
          </p:nvSpPr>
          <p:spPr bwMode="auto">
            <a:xfrm>
              <a:off x="4195" y="1728"/>
              <a:ext cx="567" cy="0"/>
            </a:xfrm>
            <a:prstGeom prst="line">
              <a:avLst/>
            </a:prstGeom>
            <a:noFill/>
            <a:ln w="28575">
              <a:solidFill>
                <a:srgbClr val="5D9A3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nvGrpSpPr>
            <p:cNvPr id="54285" name="Group 64"/>
            <p:cNvGrpSpPr>
              <a:grpSpLocks/>
            </p:cNvGrpSpPr>
            <p:nvPr/>
          </p:nvGrpSpPr>
          <p:grpSpPr bwMode="auto">
            <a:xfrm>
              <a:off x="1" y="814"/>
              <a:ext cx="5759" cy="1166"/>
              <a:chOff x="1" y="814"/>
              <a:chExt cx="5759" cy="1166"/>
            </a:xfrm>
          </p:grpSpPr>
          <p:sp>
            <p:nvSpPr>
              <p:cNvPr id="54286" name="Line 36"/>
              <p:cNvSpPr>
                <a:spLocks noChangeShapeType="1"/>
              </p:cNvSpPr>
              <p:nvPr/>
            </p:nvSpPr>
            <p:spPr bwMode="auto">
              <a:xfrm>
                <a:off x="2889" y="1728"/>
                <a:ext cx="567" cy="0"/>
              </a:xfrm>
              <a:prstGeom prst="line">
                <a:avLst/>
              </a:prstGeom>
              <a:noFill/>
              <a:ln w="28575">
                <a:solidFill>
                  <a:srgbClr val="5D9A3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54287" name="Text Box 6"/>
              <p:cNvSpPr txBox="1">
                <a:spLocks noChangeArrowheads="1"/>
              </p:cNvSpPr>
              <p:nvPr/>
            </p:nvSpPr>
            <p:spPr bwMode="auto">
              <a:xfrm rot="10800000" flipV="1">
                <a:off x="2426" y="814"/>
                <a:ext cx="1799"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14300" indent="-114300"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r>
                  <a:rPr lang="ru-RU" altLang="en-US" i="1">
                    <a:solidFill>
                      <a:srgbClr val="006699"/>
                    </a:solidFill>
                    <a:latin typeface="Arial" pitchFamily="34" charset="0"/>
                  </a:rPr>
                  <a:t>Редактирование</a:t>
                </a:r>
                <a:r>
                  <a:rPr lang="en-US" altLang="en-US" i="1">
                    <a:solidFill>
                      <a:srgbClr val="006699"/>
                    </a:solidFill>
                    <a:latin typeface="Arial" pitchFamily="34" charset="0"/>
                  </a:rPr>
                  <a:t>,</a:t>
                </a:r>
              </a:p>
              <a:p>
                <a:pPr eaLnBrk="1" hangingPunct="1"/>
                <a:r>
                  <a:rPr lang="ru-RU" altLang="en-US" i="1">
                    <a:solidFill>
                      <a:srgbClr val="006699"/>
                    </a:solidFill>
                    <a:latin typeface="Arial" pitchFamily="34" charset="0"/>
                  </a:rPr>
                  <a:t>авторская проверка</a:t>
                </a:r>
                <a:r>
                  <a:rPr lang="en-US" altLang="en-US" i="1">
                    <a:solidFill>
                      <a:srgbClr val="006699"/>
                    </a:solidFill>
                    <a:latin typeface="Arial" pitchFamily="34" charset="0"/>
                  </a:rPr>
                  <a:t>,</a:t>
                </a:r>
              </a:p>
              <a:p>
                <a:pPr eaLnBrk="1" hangingPunct="1"/>
                <a:r>
                  <a:rPr lang="ru-RU" altLang="en-US" i="1">
                    <a:solidFill>
                      <a:srgbClr val="006699"/>
                    </a:solidFill>
                    <a:latin typeface="Arial" pitchFamily="34" charset="0"/>
                  </a:rPr>
                  <a:t>подготовка к изданию</a:t>
                </a:r>
                <a:endParaRPr lang="en-GB" altLang="en-US" i="1">
                  <a:solidFill>
                    <a:srgbClr val="006699"/>
                  </a:solidFill>
                  <a:latin typeface="Arial" pitchFamily="34" charset="0"/>
                </a:endParaRPr>
              </a:p>
            </p:txBody>
          </p:sp>
          <p:grpSp>
            <p:nvGrpSpPr>
              <p:cNvPr id="54288" name="Group 35"/>
              <p:cNvGrpSpPr>
                <a:grpSpLocks/>
              </p:cNvGrpSpPr>
              <p:nvPr/>
            </p:nvGrpSpPr>
            <p:grpSpPr bwMode="auto">
              <a:xfrm>
                <a:off x="3456" y="1526"/>
                <a:ext cx="816" cy="454"/>
                <a:chOff x="4032" y="1431"/>
                <a:chExt cx="816" cy="389"/>
              </a:xfrm>
            </p:grpSpPr>
            <p:sp>
              <p:nvSpPr>
                <p:cNvPr id="54307" name="Rectangle 9"/>
                <p:cNvSpPr>
                  <a:spLocks noChangeArrowheads="1"/>
                </p:cNvSpPr>
                <p:nvPr/>
              </p:nvSpPr>
              <p:spPr bwMode="auto">
                <a:xfrm>
                  <a:off x="4032" y="1431"/>
                  <a:ext cx="785" cy="389"/>
                </a:xfrm>
                <a:prstGeom prst="rect">
                  <a:avLst/>
                </a:prstGeom>
                <a:solidFill>
                  <a:schemeClr val="bg1"/>
                </a:solidFill>
                <a:ln w="9525">
                  <a:solidFill>
                    <a:srgbClr val="5D9A3C"/>
                  </a:solidFill>
                  <a:miter lim="800000"/>
                  <a:headEnd/>
                  <a:tailEnd/>
                </a:ln>
              </p:spPr>
              <p:txBody>
                <a:bodyPr wrap="none" anchor="ct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endParaRPr lang="en-US" altLang="en-US">
                    <a:solidFill>
                      <a:srgbClr val="006699"/>
                    </a:solidFill>
                    <a:latin typeface="Arial" pitchFamily="34" charset="0"/>
                  </a:endParaRPr>
                </a:p>
              </p:txBody>
            </p:sp>
            <p:sp>
              <p:nvSpPr>
                <p:cNvPr id="54308" name="Text Box 10"/>
                <p:cNvSpPr txBox="1">
                  <a:spLocks noChangeArrowheads="1"/>
                </p:cNvSpPr>
                <p:nvPr/>
              </p:nvSpPr>
              <p:spPr bwMode="auto">
                <a:xfrm>
                  <a:off x="4080" y="1488"/>
                  <a:ext cx="768"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r>
                    <a:rPr lang="en-US" altLang="en-US" sz="1400">
                      <a:solidFill>
                        <a:srgbClr val="006699"/>
                      </a:solidFill>
                      <a:latin typeface="Arial" pitchFamily="34" charset="0"/>
                    </a:rPr>
                    <a:t>3. </a:t>
                  </a:r>
                  <a:r>
                    <a:rPr lang="ru-RU" altLang="en-US" sz="1400">
                      <a:solidFill>
                        <a:srgbClr val="006699"/>
                      </a:solidFill>
                      <a:latin typeface="Arial" pitchFamily="34" charset="0"/>
                    </a:rPr>
                    <a:t>Готовая статья</a:t>
                  </a:r>
                  <a:endParaRPr lang="en-GB" altLang="en-US" sz="1400">
                    <a:solidFill>
                      <a:srgbClr val="006699"/>
                    </a:solidFill>
                    <a:latin typeface="Arial" pitchFamily="34" charset="0"/>
                  </a:endParaRPr>
                </a:p>
              </p:txBody>
            </p:sp>
          </p:grpSp>
          <p:grpSp>
            <p:nvGrpSpPr>
              <p:cNvPr id="54289" name="Group 39"/>
              <p:cNvGrpSpPr>
                <a:grpSpLocks/>
              </p:cNvGrpSpPr>
              <p:nvPr/>
            </p:nvGrpSpPr>
            <p:grpSpPr bwMode="auto">
              <a:xfrm>
                <a:off x="4740" y="1536"/>
                <a:ext cx="880" cy="443"/>
                <a:chOff x="1844" y="3216"/>
                <a:chExt cx="880" cy="443"/>
              </a:xfrm>
            </p:grpSpPr>
            <p:sp>
              <p:nvSpPr>
                <p:cNvPr id="54305" name="Rectangle 11"/>
                <p:cNvSpPr>
                  <a:spLocks noChangeArrowheads="1"/>
                </p:cNvSpPr>
                <p:nvPr/>
              </p:nvSpPr>
              <p:spPr bwMode="auto">
                <a:xfrm>
                  <a:off x="1856" y="3216"/>
                  <a:ext cx="804" cy="443"/>
                </a:xfrm>
                <a:prstGeom prst="rect">
                  <a:avLst/>
                </a:prstGeom>
                <a:solidFill>
                  <a:schemeClr val="bg1"/>
                </a:solidFill>
                <a:ln w="9525">
                  <a:solidFill>
                    <a:srgbClr val="5D9A3C"/>
                  </a:solidFill>
                  <a:miter lim="800000"/>
                  <a:headEnd/>
                  <a:tailEnd/>
                </a:ln>
              </p:spPr>
              <p:txBody>
                <a:bodyPr wrap="none" anchor="ct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endParaRPr lang="en-US" altLang="en-US">
                    <a:solidFill>
                      <a:srgbClr val="006699"/>
                    </a:solidFill>
                    <a:latin typeface="Arial" pitchFamily="34" charset="0"/>
                  </a:endParaRPr>
                </a:p>
              </p:txBody>
            </p:sp>
            <p:sp>
              <p:nvSpPr>
                <p:cNvPr id="54306" name="Text Box 12"/>
                <p:cNvSpPr txBox="1">
                  <a:spLocks noChangeArrowheads="1"/>
                </p:cNvSpPr>
                <p:nvPr/>
              </p:nvSpPr>
              <p:spPr bwMode="auto">
                <a:xfrm>
                  <a:off x="1844" y="3250"/>
                  <a:ext cx="88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r>
                    <a:rPr lang="en-US" altLang="en-US" sz="1400">
                      <a:solidFill>
                        <a:srgbClr val="006699"/>
                      </a:solidFill>
                      <a:latin typeface="Arial" pitchFamily="34" charset="0"/>
                    </a:rPr>
                    <a:t>4. </a:t>
                  </a:r>
                  <a:r>
                    <a:rPr lang="ru-RU" altLang="en-US" sz="1400">
                      <a:solidFill>
                        <a:srgbClr val="006699"/>
                      </a:solidFill>
                      <a:latin typeface="Arial" pitchFamily="34" charset="0"/>
                    </a:rPr>
                    <a:t>Изданная статья</a:t>
                  </a:r>
                  <a:endParaRPr lang="en-GB" altLang="en-US" sz="1400">
                    <a:solidFill>
                      <a:srgbClr val="006699"/>
                    </a:solidFill>
                    <a:latin typeface="Arial" pitchFamily="34" charset="0"/>
                  </a:endParaRPr>
                </a:p>
              </p:txBody>
            </p:sp>
          </p:grpSp>
          <p:sp>
            <p:nvSpPr>
              <p:cNvPr id="54290" name="Text Box 15"/>
              <p:cNvSpPr txBox="1">
                <a:spLocks noChangeArrowheads="1"/>
              </p:cNvSpPr>
              <p:nvPr/>
            </p:nvSpPr>
            <p:spPr bwMode="auto">
              <a:xfrm rot="10800000" flipV="1">
                <a:off x="1" y="892"/>
                <a:ext cx="1265"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r>
                  <a:rPr lang="ru-RU" altLang="en-US" i="1">
                    <a:solidFill>
                      <a:srgbClr val="006699"/>
                    </a:solidFill>
                    <a:latin typeface="Arial" pitchFamily="34" charset="0"/>
                  </a:rPr>
                  <a:t>Автор подает статью для публикации</a:t>
                </a:r>
                <a:endParaRPr lang="en-GB" altLang="en-US">
                  <a:solidFill>
                    <a:srgbClr val="006699"/>
                  </a:solidFill>
                  <a:latin typeface="Arial" pitchFamily="34" charset="0"/>
                </a:endParaRPr>
              </a:p>
            </p:txBody>
          </p:sp>
          <p:sp>
            <p:nvSpPr>
              <p:cNvPr id="54291" name="Text Box 16"/>
              <p:cNvSpPr txBox="1">
                <a:spLocks noChangeArrowheads="1"/>
              </p:cNvSpPr>
              <p:nvPr/>
            </p:nvSpPr>
            <p:spPr bwMode="auto">
              <a:xfrm rot="10800000" flipV="1">
                <a:off x="1250" y="982"/>
                <a:ext cx="126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r>
                  <a:rPr lang="ru-RU" altLang="en-US" i="1">
                    <a:solidFill>
                      <a:srgbClr val="006699"/>
                    </a:solidFill>
                    <a:latin typeface="Arial" pitchFamily="34" charset="0"/>
                  </a:rPr>
                  <a:t>Принятие статьи</a:t>
                </a:r>
                <a:endParaRPr lang="en-GB" altLang="en-US">
                  <a:solidFill>
                    <a:srgbClr val="006699"/>
                  </a:solidFill>
                  <a:latin typeface="Arial" pitchFamily="34" charset="0"/>
                </a:endParaRPr>
              </a:p>
            </p:txBody>
          </p:sp>
          <p:sp>
            <p:nvSpPr>
              <p:cNvPr id="54292" name="Text Box 17"/>
              <p:cNvSpPr txBox="1">
                <a:spLocks noChangeArrowheads="1"/>
              </p:cNvSpPr>
              <p:nvPr/>
            </p:nvSpPr>
            <p:spPr bwMode="auto">
              <a:xfrm rot="10800000" flipV="1">
                <a:off x="4225" y="815"/>
                <a:ext cx="1535"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r>
                  <a:rPr lang="ru-RU" altLang="en-US" i="1">
                    <a:solidFill>
                      <a:srgbClr val="006699"/>
                    </a:solidFill>
                    <a:latin typeface="Arial" pitchFamily="34" charset="0"/>
                  </a:rPr>
                  <a:t>Лого</a:t>
                </a:r>
                <a:r>
                  <a:rPr lang="en-US" altLang="en-US" i="1">
                    <a:solidFill>
                      <a:srgbClr val="006699"/>
                    </a:solidFill>
                    <a:latin typeface="Arial" pitchFamily="34" charset="0"/>
                  </a:rPr>
                  <a:t>, </a:t>
                </a:r>
                <a:endParaRPr lang="ru-RU" altLang="en-US" i="1">
                  <a:solidFill>
                    <a:srgbClr val="006699"/>
                  </a:solidFill>
                  <a:latin typeface="Arial" pitchFamily="34" charset="0"/>
                </a:endParaRPr>
              </a:p>
              <a:p>
                <a:pPr eaLnBrk="1" hangingPunct="1"/>
                <a:r>
                  <a:rPr lang="ru-RU" altLang="en-US" i="1">
                    <a:solidFill>
                      <a:srgbClr val="006699"/>
                    </a:solidFill>
                    <a:latin typeface="Arial" pitchFamily="34" charset="0"/>
                  </a:rPr>
                  <a:t>нумирация стр,</a:t>
                </a:r>
              </a:p>
              <a:p>
                <a:pPr eaLnBrk="1" hangingPunct="1"/>
                <a:r>
                  <a:rPr lang="ru-RU" altLang="en-US" i="1">
                    <a:solidFill>
                      <a:srgbClr val="006699"/>
                    </a:solidFill>
                    <a:latin typeface="Arial" pitchFamily="34" charset="0"/>
                  </a:rPr>
                  <a:t>брендинг</a:t>
                </a:r>
              </a:p>
            </p:txBody>
          </p:sp>
          <p:sp>
            <p:nvSpPr>
              <p:cNvPr id="54293" name="Line 21"/>
              <p:cNvSpPr>
                <a:spLocks noChangeShapeType="1"/>
              </p:cNvSpPr>
              <p:nvPr/>
            </p:nvSpPr>
            <p:spPr bwMode="auto">
              <a:xfrm>
                <a:off x="192" y="1748"/>
                <a:ext cx="329" cy="4"/>
              </a:xfrm>
              <a:prstGeom prst="line">
                <a:avLst/>
              </a:prstGeom>
              <a:noFill/>
              <a:ln w="28575">
                <a:solidFill>
                  <a:srgbClr val="5D9A3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nvGrpSpPr>
              <p:cNvPr id="54294" name="Group 31"/>
              <p:cNvGrpSpPr>
                <a:grpSpLocks/>
              </p:cNvGrpSpPr>
              <p:nvPr/>
            </p:nvGrpSpPr>
            <p:grpSpPr bwMode="auto">
              <a:xfrm>
                <a:off x="521" y="1535"/>
                <a:ext cx="953" cy="442"/>
                <a:chOff x="809" y="1296"/>
                <a:chExt cx="953" cy="379"/>
              </a:xfrm>
            </p:grpSpPr>
            <p:sp>
              <p:nvSpPr>
                <p:cNvPr id="54303" name="Rectangle 26"/>
                <p:cNvSpPr>
                  <a:spLocks noChangeArrowheads="1"/>
                </p:cNvSpPr>
                <p:nvPr/>
              </p:nvSpPr>
              <p:spPr bwMode="auto">
                <a:xfrm>
                  <a:off x="809" y="1296"/>
                  <a:ext cx="871" cy="379"/>
                </a:xfrm>
                <a:prstGeom prst="rect">
                  <a:avLst/>
                </a:prstGeom>
                <a:solidFill>
                  <a:schemeClr val="bg1"/>
                </a:solidFill>
                <a:ln w="9525">
                  <a:solidFill>
                    <a:srgbClr val="5D9A3C"/>
                  </a:solidFill>
                  <a:miter lim="800000"/>
                  <a:headEnd/>
                  <a:tailEnd/>
                </a:ln>
              </p:spPr>
              <p:txBody>
                <a:bodyPr wrap="none" anchor="ct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endParaRPr lang="en-US" altLang="en-US">
                    <a:solidFill>
                      <a:srgbClr val="006699"/>
                    </a:solidFill>
                    <a:latin typeface="Arial" pitchFamily="34" charset="0"/>
                  </a:endParaRPr>
                </a:p>
              </p:txBody>
            </p:sp>
            <p:sp>
              <p:nvSpPr>
                <p:cNvPr id="54304" name="Text Box 27"/>
                <p:cNvSpPr txBox="1">
                  <a:spLocks noChangeArrowheads="1"/>
                </p:cNvSpPr>
                <p:nvPr/>
              </p:nvSpPr>
              <p:spPr bwMode="auto">
                <a:xfrm>
                  <a:off x="809" y="1326"/>
                  <a:ext cx="953"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lgn="ctr" eaLnBrk="1" hangingPunct="1"/>
                  <a:r>
                    <a:rPr lang="ru-RU" altLang="en-US" sz="1400">
                      <a:solidFill>
                        <a:srgbClr val="006699"/>
                      </a:solidFill>
                      <a:latin typeface="Arial" pitchFamily="34" charset="0"/>
                    </a:rPr>
                    <a:t>1.Предварит.</a:t>
                  </a:r>
                </a:p>
                <a:p>
                  <a:pPr algn="ctr" eaLnBrk="1" hangingPunct="1"/>
                  <a:r>
                    <a:rPr lang="ru-RU" altLang="en-US" sz="1400">
                      <a:solidFill>
                        <a:srgbClr val="006699"/>
                      </a:solidFill>
                      <a:latin typeface="Arial" pitchFamily="34" charset="0"/>
                    </a:rPr>
                    <a:t>версия статьи</a:t>
                  </a:r>
                  <a:endParaRPr lang="en-GB" altLang="en-US" sz="1400">
                    <a:solidFill>
                      <a:srgbClr val="006699"/>
                    </a:solidFill>
                    <a:latin typeface="Arial" pitchFamily="34" charset="0"/>
                  </a:endParaRPr>
                </a:p>
              </p:txBody>
            </p:sp>
          </p:grpSp>
          <p:grpSp>
            <p:nvGrpSpPr>
              <p:cNvPr id="54295" name="Group 32"/>
              <p:cNvGrpSpPr>
                <a:grpSpLocks/>
              </p:cNvGrpSpPr>
              <p:nvPr/>
            </p:nvGrpSpPr>
            <p:grpSpPr bwMode="auto">
              <a:xfrm>
                <a:off x="1973" y="1513"/>
                <a:ext cx="998" cy="466"/>
                <a:chOff x="2501" y="1369"/>
                <a:chExt cx="998" cy="466"/>
              </a:xfrm>
            </p:grpSpPr>
            <p:sp>
              <p:nvSpPr>
                <p:cNvPr id="54301" name="Rectangle 29"/>
                <p:cNvSpPr>
                  <a:spLocks noChangeArrowheads="1"/>
                </p:cNvSpPr>
                <p:nvPr/>
              </p:nvSpPr>
              <p:spPr bwMode="auto">
                <a:xfrm>
                  <a:off x="2501" y="1392"/>
                  <a:ext cx="998" cy="443"/>
                </a:xfrm>
                <a:prstGeom prst="rect">
                  <a:avLst/>
                </a:prstGeom>
                <a:solidFill>
                  <a:schemeClr val="bg1"/>
                </a:solidFill>
                <a:ln w="9525">
                  <a:solidFill>
                    <a:srgbClr val="5D9A3C"/>
                  </a:solidFill>
                  <a:miter lim="800000"/>
                  <a:headEnd/>
                  <a:tailEnd/>
                </a:ln>
              </p:spPr>
              <p:txBody>
                <a:bodyPr wrap="none" anchor="ct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endParaRPr lang="en-US" altLang="en-US">
                    <a:solidFill>
                      <a:srgbClr val="006699"/>
                    </a:solidFill>
                    <a:latin typeface="Arial" pitchFamily="34" charset="0"/>
                  </a:endParaRPr>
                </a:p>
              </p:txBody>
            </p:sp>
            <p:sp>
              <p:nvSpPr>
                <p:cNvPr id="54302" name="Text Box 30"/>
                <p:cNvSpPr txBox="1">
                  <a:spLocks noChangeArrowheads="1"/>
                </p:cNvSpPr>
                <p:nvPr/>
              </p:nvSpPr>
              <p:spPr bwMode="auto">
                <a:xfrm>
                  <a:off x="2544" y="1369"/>
                  <a:ext cx="90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r>
                    <a:rPr lang="en-US" altLang="en-US" sz="1400">
                      <a:solidFill>
                        <a:srgbClr val="006699"/>
                      </a:solidFill>
                      <a:latin typeface="Arial" pitchFamily="34" charset="0"/>
                    </a:rPr>
                    <a:t>2. </a:t>
                  </a:r>
                  <a:r>
                    <a:rPr lang="ru-RU" altLang="en-US" sz="1400">
                      <a:solidFill>
                        <a:srgbClr val="006699"/>
                      </a:solidFill>
                      <a:latin typeface="Arial" pitchFamily="34" charset="0"/>
                    </a:rPr>
                    <a:t>Принятая статья</a:t>
                  </a:r>
                  <a:endParaRPr lang="en-GB" altLang="en-US" sz="1400">
                    <a:solidFill>
                      <a:srgbClr val="006699"/>
                    </a:solidFill>
                    <a:latin typeface="Arial" pitchFamily="34" charset="0"/>
                  </a:endParaRPr>
                </a:p>
              </p:txBody>
            </p:sp>
          </p:grpSp>
          <p:sp>
            <p:nvSpPr>
              <p:cNvPr id="54296" name="Line 33"/>
              <p:cNvSpPr>
                <a:spLocks noChangeShapeType="1"/>
              </p:cNvSpPr>
              <p:nvPr/>
            </p:nvSpPr>
            <p:spPr bwMode="auto">
              <a:xfrm>
                <a:off x="1392" y="1728"/>
                <a:ext cx="624" cy="0"/>
              </a:xfrm>
              <a:prstGeom prst="line">
                <a:avLst/>
              </a:prstGeom>
              <a:noFill/>
              <a:ln w="28575">
                <a:solidFill>
                  <a:srgbClr val="5D9A3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54297" name="Line 34"/>
              <p:cNvSpPr>
                <a:spLocks noChangeShapeType="1"/>
              </p:cNvSpPr>
              <p:nvPr/>
            </p:nvSpPr>
            <p:spPr bwMode="auto">
              <a:xfrm>
                <a:off x="1680" y="1389"/>
                <a:ext cx="0" cy="336"/>
              </a:xfrm>
              <a:prstGeom prst="line">
                <a:avLst/>
              </a:prstGeom>
              <a:noFill/>
              <a:ln w="28575">
                <a:solidFill>
                  <a:srgbClr val="5D9A3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54298" name="Line 37"/>
              <p:cNvSpPr>
                <a:spLocks noChangeShapeType="1"/>
              </p:cNvSpPr>
              <p:nvPr/>
            </p:nvSpPr>
            <p:spPr bwMode="auto">
              <a:xfrm>
                <a:off x="3168" y="1392"/>
                <a:ext cx="0" cy="336"/>
              </a:xfrm>
              <a:prstGeom prst="line">
                <a:avLst/>
              </a:prstGeom>
              <a:noFill/>
              <a:ln w="28575">
                <a:solidFill>
                  <a:srgbClr val="5D9A3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54299" name="Line 38"/>
              <p:cNvSpPr>
                <a:spLocks noChangeShapeType="1"/>
              </p:cNvSpPr>
              <p:nvPr/>
            </p:nvSpPr>
            <p:spPr bwMode="auto">
              <a:xfrm>
                <a:off x="192" y="1392"/>
                <a:ext cx="0" cy="336"/>
              </a:xfrm>
              <a:prstGeom prst="line">
                <a:avLst/>
              </a:prstGeom>
              <a:noFill/>
              <a:ln w="28575">
                <a:solidFill>
                  <a:srgbClr val="5D9A3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54300" name="Line 41"/>
              <p:cNvSpPr>
                <a:spLocks noChangeShapeType="1"/>
              </p:cNvSpPr>
              <p:nvPr/>
            </p:nvSpPr>
            <p:spPr bwMode="auto">
              <a:xfrm>
                <a:off x="4464" y="1392"/>
                <a:ext cx="0" cy="336"/>
              </a:xfrm>
              <a:prstGeom prst="line">
                <a:avLst/>
              </a:prstGeom>
              <a:noFill/>
              <a:ln w="28575">
                <a:solidFill>
                  <a:srgbClr val="5D9A3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grpSp>
      <p:sp>
        <p:nvSpPr>
          <p:cNvPr id="69" name="Text Box 58"/>
          <p:cNvSpPr txBox="1">
            <a:spLocks noChangeArrowheads="1"/>
          </p:cNvSpPr>
          <p:nvPr/>
        </p:nvSpPr>
        <p:spPr bwMode="auto">
          <a:xfrm>
            <a:off x="2590800" y="3505200"/>
            <a:ext cx="3733800" cy="369888"/>
          </a:xfrm>
          <a:prstGeom prst="rect">
            <a:avLst/>
          </a:prstGeom>
          <a:solidFill>
            <a:srgbClr val="5D9A3C"/>
          </a:solidFill>
          <a:ln w="28575">
            <a:solidFill>
              <a:srgbClr val="5D9A3C"/>
            </a:solidFill>
            <a:miter lim="800000"/>
            <a:headEnd/>
            <a:tailEnd/>
          </a:ln>
        </p:spPr>
        <p:txBody>
          <a:bodyP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lgn="ctr" eaLnBrk="1" hangingPunct="1">
              <a:spcBef>
                <a:spcPct val="50000"/>
              </a:spcBef>
            </a:pPr>
            <a:r>
              <a:rPr lang="en-US" altLang="en-US">
                <a:solidFill>
                  <a:schemeClr val="bg1"/>
                </a:solidFill>
                <a:latin typeface="Arial" pitchFamily="34" charset="0"/>
              </a:rPr>
              <a:t>Electronic Warehouse</a:t>
            </a:r>
            <a:endParaRPr lang="en-GB" altLang="en-US">
              <a:solidFill>
                <a:schemeClr val="bg1"/>
              </a:solidFill>
              <a:latin typeface="Arial" pitchFamily="34" charset="0"/>
            </a:endParaRPr>
          </a:p>
        </p:txBody>
      </p:sp>
      <p:sp>
        <p:nvSpPr>
          <p:cNvPr id="70" name="Line 59"/>
          <p:cNvSpPr>
            <a:spLocks noChangeShapeType="1"/>
          </p:cNvSpPr>
          <p:nvPr/>
        </p:nvSpPr>
        <p:spPr bwMode="auto">
          <a:xfrm flipH="1">
            <a:off x="3981450" y="3886200"/>
            <a:ext cx="457200" cy="381000"/>
          </a:xfrm>
          <a:prstGeom prst="line">
            <a:avLst/>
          </a:prstGeom>
          <a:noFill/>
          <a:ln w="28575">
            <a:solidFill>
              <a:srgbClr val="5D9A3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1" name="Line 60"/>
          <p:cNvSpPr>
            <a:spLocks noChangeShapeType="1"/>
          </p:cNvSpPr>
          <p:nvPr/>
        </p:nvSpPr>
        <p:spPr bwMode="auto">
          <a:xfrm>
            <a:off x="4438650" y="3886200"/>
            <a:ext cx="457200" cy="381000"/>
          </a:xfrm>
          <a:prstGeom prst="line">
            <a:avLst/>
          </a:prstGeom>
          <a:noFill/>
          <a:ln w="28575">
            <a:solidFill>
              <a:srgbClr val="5D9A3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2" name="Text Box 61"/>
          <p:cNvSpPr txBox="1">
            <a:spLocks noChangeArrowheads="1"/>
          </p:cNvSpPr>
          <p:nvPr/>
        </p:nvSpPr>
        <p:spPr bwMode="auto">
          <a:xfrm>
            <a:off x="2438400" y="4267200"/>
            <a:ext cx="1905000" cy="646113"/>
          </a:xfrm>
          <a:prstGeom prst="rect">
            <a:avLst/>
          </a:prstGeom>
          <a:solidFill>
            <a:srgbClr val="5D9A3C"/>
          </a:solidFill>
          <a:ln w="28575">
            <a:solidFill>
              <a:srgbClr val="5D9A3C"/>
            </a:solidFill>
            <a:miter lim="800000"/>
            <a:headEnd/>
            <a:tailEnd/>
          </a:ln>
        </p:spPr>
        <p:txBody>
          <a:bodyP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lgn="ctr" eaLnBrk="1" hangingPunct="1">
              <a:spcBef>
                <a:spcPct val="50000"/>
              </a:spcBef>
            </a:pPr>
            <a:r>
              <a:rPr lang="ru-RU" altLang="en-US">
                <a:solidFill>
                  <a:schemeClr val="bg1"/>
                </a:solidFill>
                <a:latin typeface="Arial" pitchFamily="34" charset="0"/>
              </a:rPr>
              <a:t>Издание бумаж.копии</a:t>
            </a:r>
            <a:endParaRPr lang="en-GB" altLang="en-US">
              <a:solidFill>
                <a:schemeClr val="bg1"/>
              </a:solidFill>
              <a:latin typeface="Arial" pitchFamily="34" charset="0"/>
            </a:endParaRPr>
          </a:p>
        </p:txBody>
      </p:sp>
      <p:sp>
        <p:nvSpPr>
          <p:cNvPr id="73" name="Text Box 62"/>
          <p:cNvSpPr txBox="1">
            <a:spLocks noChangeArrowheads="1"/>
          </p:cNvSpPr>
          <p:nvPr/>
        </p:nvSpPr>
        <p:spPr bwMode="auto">
          <a:xfrm>
            <a:off x="4572000" y="4267200"/>
            <a:ext cx="1905000" cy="923925"/>
          </a:xfrm>
          <a:prstGeom prst="rect">
            <a:avLst/>
          </a:prstGeom>
          <a:solidFill>
            <a:srgbClr val="5D9A3C"/>
          </a:solidFill>
          <a:ln w="28575">
            <a:solidFill>
              <a:srgbClr val="5D9A3C"/>
            </a:solidFill>
            <a:miter lim="800000"/>
            <a:headEnd/>
            <a:tailEnd/>
          </a:ln>
        </p:spPr>
        <p:txBody>
          <a:bodyP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lgn="ctr" eaLnBrk="1" hangingPunct="1">
              <a:spcBef>
                <a:spcPct val="50000"/>
              </a:spcBef>
            </a:pPr>
            <a:r>
              <a:rPr lang="ru-RU" altLang="en-US">
                <a:solidFill>
                  <a:schemeClr val="bg1"/>
                </a:solidFill>
                <a:latin typeface="Arial" pitchFamily="34" charset="0"/>
              </a:rPr>
              <a:t>Издание в форматах </a:t>
            </a:r>
            <a:r>
              <a:rPr lang="en-US" altLang="en-US">
                <a:solidFill>
                  <a:schemeClr val="bg1"/>
                </a:solidFill>
                <a:latin typeface="Arial" pitchFamily="34" charset="0"/>
              </a:rPr>
              <a:t>HTML </a:t>
            </a:r>
            <a:r>
              <a:rPr lang="ru-RU" altLang="en-US">
                <a:solidFill>
                  <a:schemeClr val="bg1"/>
                </a:solidFill>
                <a:latin typeface="Arial" pitchFamily="34" charset="0"/>
              </a:rPr>
              <a:t>и</a:t>
            </a:r>
            <a:r>
              <a:rPr lang="en-US" altLang="en-US">
                <a:solidFill>
                  <a:schemeClr val="bg1"/>
                </a:solidFill>
                <a:latin typeface="Arial" pitchFamily="34" charset="0"/>
              </a:rPr>
              <a:t> PDF</a:t>
            </a:r>
            <a:endParaRPr lang="en-GB" altLang="en-US">
              <a:solidFill>
                <a:schemeClr val="bg1"/>
              </a:solidFill>
              <a:latin typeface="Arial" pitchFamily="34" charset="0"/>
            </a:endParaRPr>
          </a:p>
        </p:txBody>
      </p:sp>
      <p:sp>
        <p:nvSpPr>
          <p:cNvPr id="74" name="Text Box 63"/>
          <p:cNvSpPr txBox="1">
            <a:spLocks noChangeArrowheads="1"/>
          </p:cNvSpPr>
          <p:nvPr/>
        </p:nvSpPr>
        <p:spPr bwMode="auto">
          <a:xfrm>
            <a:off x="685800" y="5257800"/>
            <a:ext cx="6838950" cy="885825"/>
          </a:xfrm>
          <a:prstGeom prst="rect">
            <a:avLst/>
          </a:prstGeom>
          <a:solidFill>
            <a:schemeClr val="bg1"/>
          </a:solidFill>
          <a:ln w="28575">
            <a:solidFill>
              <a:srgbClr val="5D9A3C"/>
            </a:solidFill>
            <a:miter lim="800000"/>
            <a:headEnd/>
            <a:tailEnd/>
          </a:ln>
        </p:spPr>
        <p:txBody>
          <a:bodyPr>
            <a:spAutoFit/>
          </a:bodyPr>
          <a:lstStyle>
            <a:lvl1pPr marL="225425" indent="-225425"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spcBef>
                <a:spcPct val="30000"/>
              </a:spcBef>
              <a:buClr>
                <a:srgbClr val="FF9900"/>
              </a:buClr>
              <a:buFontTx/>
              <a:buChar char="•"/>
            </a:pPr>
            <a:r>
              <a:rPr lang="ru-RU" altLang="en-US">
                <a:solidFill>
                  <a:srgbClr val="006699"/>
                </a:solidFill>
                <a:latin typeface="Arial" pitchFamily="34" charset="0"/>
              </a:rPr>
              <a:t>Издательские дома создают «электронные склады» и другие электр. инструменты для ускорения процесса публикации</a:t>
            </a:r>
          </a:p>
          <a:p>
            <a:pPr eaLnBrk="1" hangingPunct="1">
              <a:spcBef>
                <a:spcPct val="30000"/>
              </a:spcBef>
              <a:buClr>
                <a:srgbClr val="FF9900"/>
              </a:buClr>
              <a:buFontTx/>
              <a:buChar char="•"/>
            </a:pPr>
            <a:r>
              <a:rPr lang="ru-RU" altLang="en-US">
                <a:solidFill>
                  <a:srgbClr val="006699"/>
                </a:solidFill>
                <a:latin typeface="Arial" pitchFamily="34" charset="0"/>
              </a:rPr>
              <a:t>Данные инструменты требуют значительных инвестиций, но позволяют переработать тысячи статей и поддерживать оцифрованные бумажные архивы</a:t>
            </a:r>
            <a:endParaRPr lang="en-GB" altLang="en-US">
              <a:solidFill>
                <a:srgbClr val="006699"/>
              </a:solidFill>
              <a:latin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3" presetClass="entr" presetSubtype="16"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p:cTn id="16" dur="500" fill="hold"/>
                                        <p:tgtEl>
                                          <p:spTgt spid="69"/>
                                        </p:tgtEl>
                                        <p:attrNameLst>
                                          <p:attrName>ppt_w</p:attrName>
                                        </p:attrNameLst>
                                      </p:cBhvr>
                                      <p:tavLst>
                                        <p:tav tm="0">
                                          <p:val>
                                            <p:fltVal val="0"/>
                                          </p:val>
                                        </p:tav>
                                        <p:tav tm="100000">
                                          <p:val>
                                            <p:strVal val="#ppt_w"/>
                                          </p:val>
                                        </p:tav>
                                      </p:tavLst>
                                    </p:anim>
                                    <p:anim calcmode="lin" valueType="num">
                                      <p:cBhvr>
                                        <p:cTn id="17" dur="500" fill="hold"/>
                                        <p:tgtEl>
                                          <p:spTgt spid="69"/>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p:cTn id="24" dur="500" fill="hold"/>
                                        <p:tgtEl>
                                          <p:spTgt spid="71"/>
                                        </p:tgtEl>
                                        <p:attrNameLst>
                                          <p:attrName>ppt_w</p:attrName>
                                        </p:attrNameLst>
                                      </p:cBhvr>
                                      <p:tavLst>
                                        <p:tav tm="0">
                                          <p:val>
                                            <p:fltVal val="0"/>
                                          </p:val>
                                        </p:tav>
                                        <p:tav tm="100000">
                                          <p:val>
                                            <p:strVal val="#ppt_w"/>
                                          </p:val>
                                        </p:tav>
                                      </p:tavLst>
                                    </p:anim>
                                    <p:anim calcmode="lin" valueType="num">
                                      <p:cBhvr>
                                        <p:cTn id="25" dur="500" fill="hold"/>
                                        <p:tgtEl>
                                          <p:spTgt spid="71"/>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500" fill="hold"/>
                                        <p:tgtEl>
                                          <p:spTgt spid="73"/>
                                        </p:tgtEl>
                                        <p:attrNameLst>
                                          <p:attrName>ppt_w</p:attrName>
                                        </p:attrNameLst>
                                      </p:cBhvr>
                                      <p:tavLst>
                                        <p:tav tm="0">
                                          <p:val>
                                            <p:fltVal val="0"/>
                                          </p:val>
                                        </p:tav>
                                        <p:tav tm="100000">
                                          <p:val>
                                            <p:strVal val="#ppt_w"/>
                                          </p:val>
                                        </p:tav>
                                      </p:tavLst>
                                    </p:anim>
                                    <p:anim calcmode="lin" valueType="num">
                                      <p:cBhvr>
                                        <p:cTn id="29" dur="500" fill="hold"/>
                                        <p:tgtEl>
                                          <p:spTgt spid="73"/>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p:cTn id="32" dur="500" fill="hold"/>
                                        <p:tgtEl>
                                          <p:spTgt spid="72"/>
                                        </p:tgtEl>
                                        <p:attrNameLst>
                                          <p:attrName>ppt_w</p:attrName>
                                        </p:attrNameLst>
                                      </p:cBhvr>
                                      <p:tavLst>
                                        <p:tav tm="0">
                                          <p:val>
                                            <p:fltVal val="0"/>
                                          </p:val>
                                        </p:tav>
                                        <p:tav tm="100000">
                                          <p:val>
                                            <p:strVal val="#ppt_w"/>
                                          </p:val>
                                        </p:tav>
                                      </p:tavLst>
                                    </p:anim>
                                    <p:anim calcmode="lin" valueType="num">
                                      <p:cBhvr>
                                        <p:cTn id="33" dur="500" fill="hold"/>
                                        <p:tgtEl>
                                          <p:spTgt spid="72"/>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74"/>
                                        </p:tgtEl>
                                        <p:attrNameLst>
                                          <p:attrName>style.visibility</p:attrName>
                                        </p:attrNameLst>
                                      </p:cBhvr>
                                      <p:to>
                                        <p:strVal val="visible"/>
                                      </p:to>
                                    </p:set>
                                    <p:anim calcmode="lin" valueType="num">
                                      <p:cBhvr>
                                        <p:cTn id="36" dur="500" fill="hold"/>
                                        <p:tgtEl>
                                          <p:spTgt spid="74"/>
                                        </p:tgtEl>
                                        <p:attrNameLst>
                                          <p:attrName>ppt_w</p:attrName>
                                        </p:attrNameLst>
                                      </p:cBhvr>
                                      <p:tavLst>
                                        <p:tav tm="0">
                                          <p:val>
                                            <p:fltVal val="0"/>
                                          </p:val>
                                        </p:tav>
                                        <p:tav tm="100000">
                                          <p:val>
                                            <p:strVal val="#ppt_w"/>
                                          </p:val>
                                        </p:tav>
                                      </p:tavLst>
                                    </p:anim>
                                    <p:anim calcmode="lin" valueType="num">
                                      <p:cBhvr>
                                        <p:cTn id="37" dur="500" fill="hold"/>
                                        <p:tgtEl>
                                          <p:spTgt spid="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P spid="73" grpId="0" animBg="1"/>
      <p:bldP spid="7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2"/>
          <p:cNvSpPr>
            <a:spLocks noGrp="1"/>
          </p:cNvSpPr>
          <p:nvPr>
            <p:ph type="title"/>
          </p:nvPr>
        </p:nvSpPr>
        <p:spPr>
          <a:xfrm>
            <a:off x="446088" y="274638"/>
            <a:ext cx="8229600" cy="561975"/>
          </a:xfrm>
        </p:spPr>
        <p:txBody>
          <a:bodyPr/>
          <a:lstStyle/>
          <a:p>
            <a:r>
              <a:rPr lang="ru-RU" altLang="en-US" smtClean="0">
                <a:latin typeface="Arial Bold" panose="020B0704020202020204" pitchFamily="34" charset="0"/>
                <a:cs typeface="Arial Bold" panose="020B0704020202020204" pitchFamily="34" charset="0"/>
              </a:rPr>
              <a:t>Почему журналы исключают из </a:t>
            </a:r>
            <a:r>
              <a:rPr lang="en-GB" altLang="en-US" smtClean="0">
                <a:latin typeface="Arial Bold" panose="020B0704020202020204" pitchFamily="34" charset="0"/>
                <a:cs typeface="Arial Bold" panose="020B0704020202020204" pitchFamily="34" charset="0"/>
              </a:rPr>
              <a:t>Scopus?</a:t>
            </a:r>
            <a:endParaRPr lang="en-US" altLang="en-US" smtClean="0">
              <a:latin typeface="Arial Bold" panose="020B0704020202020204" pitchFamily="34" charset="0"/>
              <a:cs typeface="Arial Bold" panose="020B0704020202020204" pitchFamily="34" charset="0"/>
            </a:endParaRPr>
          </a:p>
        </p:txBody>
      </p:sp>
      <p:pic>
        <p:nvPicPr>
          <p:cNvPr id="145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736013"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2247743"/>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5867400" cy="685800"/>
          </a:xfrm>
        </p:spPr>
        <p:txBody>
          <a:bodyPr/>
          <a:lstStyle/>
          <a:p>
            <a:r>
              <a:rPr lang="ru-RU" dirty="0"/>
              <a:t>Рекомендации</a:t>
            </a:r>
            <a:endParaRPr lang="en-US" dirty="0"/>
          </a:p>
        </p:txBody>
      </p:sp>
      <p:sp>
        <p:nvSpPr>
          <p:cNvPr id="3" name="Content Placeholder 2"/>
          <p:cNvSpPr>
            <a:spLocks noGrp="1"/>
          </p:cNvSpPr>
          <p:nvPr>
            <p:ph idx="1"/>
          </p:nvPr>
        </p:nvSpPr>
        <p:spPr>
          <a:xfrm>
            <a:off x="457200" y="990600"/>
            <a:ext cx="8229600" cy="5410200"/>
          </a:xfrm>
        </p:spPr>
        <p:txBody>
          <a:bodyPr>
            <a:normAutofit fontScale="92500" lnSpcReduction="10000"/>
          </a:bodyPr>
          <a:lstStyle/>
          <a:p>
            <a:r>
              <a:rPr lang="ru-RU" dirty="0"/>
              <a:t>при анализе текущего состояния интересующей вас темы/при </a:t>
            </a:r>
            <a:r>
              <a:rPr lang="en-GB" dirty="0"/>
              <a:t>    </a:t>
            </a:r>
            <a:r>
              <a:rPr lang="ru-RU" dirty="0"/>
              <a:t>тематическом поиске в </a:t>
            </a:r>
            <a:r>
              <a:rPr lang="en-GB" dirty="0"/>
              <a:t>Scopus </a:t>
            </a:r>
            <a:r>
              <a:rPr lang="ru-RU" dirty="0"/>
              <a:t>обратите внимание на источники/журналы в которых публикуются статьи по вашей теме</a:t>
            </a:r>
            <a:endParaRPr lang="en-GB" dirty="0"/>
          </a:p>
          <a:p>
            <a:r>
              <a:rPr lang="ru-RU" dirty="0"/>
              <a:t>сравните между собой 10-20 журналов (сравнение по 10 журналов) и составьте свой рейтинг по важным для вас параметрам (цитируемость, частота публикаций, </a:t>
            </a:r>
            <a:r>
              <a:rPr lang="en-GB" dirty="0"/>
              <a:t>% </a:t>
            </a:r>
            <a:r>
              <a:rPr lang="ru-RU" dirty="0"/>
              <a:t>не цитируемых статей, полное соответствие вашей теме исследования и т.п.)</a:t>
            </a:r>
            <a:endParaRPr lang="en-GB" dirty="0"/>
          </a:p>
          <a:p>
            <a:r>
              <a:rPr lang="ru-RU" dirty="0"/>
              <a:t>ознакомьтесь с требованиями для автора журналов из вашего рейтинга (на сайтах журналов/издательств) и выберите оптимальное для вас «ядро» источников (2-3 журнала) для дальнейшей подачи вашей статьи. Согласуйте список со своими соавторами (если они есть)</a:t>
            </a:r>
          </a:p>
          <a:p>
            <a:pPr marL="86868" indent="0">
              <a:buNone/>
            </a:pPr>
            <a:r>
              <a:rPr lang="ru-RU" dirty="0"/>
              <a:t>Если всех всё устривает:</a:t>
            </a:r>
          </a:p>
          <a:p>
            <a:r>
              <a:rPr lang="ru-RU" dirty="0"/>
              <a:t>оформите свою научную работу в соответствии с требованиями журнала №1 из вашего ядра: обратите внимание на ключевые слова самых значимых работ по вашей теме выбранного\-ых журналов; на список </a:t>
            </a:r>
            <a:r>
              <a:rPr lang="ru-RU" dirty="0" err="1"/>
              <a:t>пристатейной</a:t>
            </a:r>
            <a:r>
              <a:rPr lang="ru-RU" dirty="0"/>
              <a:t> литературы; на оформление аннотации</a:t>
            </a:r>
            <a:endParaRPr lang="en-GB" dirty="0"/>
          </a:p>
          <a:p>
            <a:r>
              <a:rPr lang="ru-RU" dirty="0"/>
              <a:t>и подавайте статью в редакцию журнала</a:t>
            </a:r>
          </a:p>
          <a:p>
            <a:pPr>
              <a:buFontTx/>
              <a:buChar char="-"/>
            </a:pPr>
            <a:endParaRPr lang="ru-RU" dirty="0"/>
          </a:p>
          <a:p>
            <a:pPr>
              <a:buFontTx/>
              <a:buChar char="-"/>
            </a:pPr>
            <a:endParaRPr lang="ru-RU" dirty="0"/>
          </a:p>
          <a:p>
            <a:pPr>
              <a:buFontTx/>
              <a:buChar char="-"/>
            </a:pPr>
            <a:endParaRPr lang="en-US" dirty="0"/>
          </a:p>
        </p:txBody>
      </p:sp>
    </p:spTree>
    <p:extLst>
      <p:ext uri="{BB962C8B-B14F-4D97-AF65-F5344CB8AC3E}">
        <p14:creationId xmlns:p14="http://schemas.microsoft.com/office/powerpoint/2010/main" val="51911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39750" y="1557338"/>
            <a:ext cx="8229600" cy="1143000"/>
          </a:xfrm>
          <a:prstGeom prst="rect">
            <a:avLst/>
          </a:prstGeom>
        </p:spPr>
        <p:txBody>
          <a:bodyPr anchor="ctr">
            <a:normAutofit/>
          </a:bodyPr>
          <a:lstStyle/>
          <a:p>
            <a:pPr algn="ctr" fontAlgn="auto">
              <a:spcAft>
                <a:spcPts val="0"/>
              </a:spcAft>
              <a:defRPr/>
            </a:pPr>
            <a:endParaRPr lang="en-GB" sz="4000" dirty="0">
              <a:solidFill>
                <a:srgbClr val="5D9A3C"/>
              </a:solidFill>
              <a:latin typeface="Arial" pitchFamily="34" charset="0"/>
              <a:ea typeface="+mj-ea"/>
            </a:endParaRPr>
          </a:p>
        </p:txBody>
      </p:sp>
      <p:sp>
        <p:nvSpPr>
          <p:cNvPr id="49155" name="Rectangle 4"/>
          <p:cNvSpPr>
            <a:spLocks noChangeArrowheads="1"/>
          </p:cNvSpPr>
          <p:nvPr/>
        </p:nvSpPr>
        <p:spPr bwMode="auto">
          <a:xfrm>
            <a:off x="692150" y="1851025"/>
            <a:ext cx="7056438" cy="2492375"/>
          </a:xfrm>
          <a:prstGeom prst="rect">
            <a:avLst/>
          </a:prstGeom>
          <a:noFill/>
          <a:ln>
            <a:noFill/>
          </a:ln>
          <a:extLst/>
        </p:spPr>
        <p:txBody>
          <a:bodyPr>
            <a:spAutoFit/>
          </a:bodyPr>
          <a:lstStyle>
            <a:lvl1pPr marL="341313" indent="-341313" eaLnBrk="0" hangingPunct="0">
              <a:spcBef>
                <a:spcPct val="20000"/>
              </a:spcBef>
              <a:buClr>
                <a:srgbClr val="000066"/>
              </a:buClr>
              <a:buSzPct val="70000"/>
              <a:buFont typeface="Wingdings" pitchFamily="2" charset="2"/>
              <a:buChar char="§"/>
              <a:tabLst>
                <a:tab pos="287338" algn="l"/>
              </a:tabLst>
              <a:defRPr sz="3200" b="1">
                <a:solidFill>
                  <a:srgbClr val="32323D"/>
                </a:solidFill>
                <a:latin typeface="Arial Narrow" pitchFamily="34" charset="0"/>
                <a:cs typeface="Arial" pitchFamily="34" charset="0"/>
              </a:defRPr>
            </a:lvl1pPr>
            <a:lvl2pPr marL="742950" indent="-285750" eaLnBrk="0" hangingPunct="0">
              <a:spcBef>
                <a:spcPct val="20000"/>
              </a:spcBef>
              <a:buClr>
                <a:srgbClr val="000066"/>
              </a:buClr>
              <a:buSzPct val="70000"/>
              <a:buFont typeface="Wingdings" pitchFamily="2" charset="2"/>
              <a:buChar char="§"/>
              <a:tabLst>
                <a:tab pos="287338" algn="l"/>
              </a:tabLst>
              <a:defRPr kumimoji="1" sz="2800">
                <a:solidFill>
                  <a:srgbClr val="32323D"/>
                </a:solidFill>
                <a:latin typeface="Arial Narrow" pitchFamily="34" charset="0"/>
                <a:cs typeface="Arial" pitchFamily="34" charset="0"/>
              </a:defRPr>
            </a:lvl2pPr>
            <a:lvl3pPr marL="1143000" indent="-228600" eaLnBrk="0" hangingPunct="0">
              <a:spcBef>
                <a:spcPct val="20000"/>
              </a:spcBef>
              <a:buClr>
                <a:srgbClr val="000066"/>
              </a:buClr>
              <a:buSzPct val="70000"/>
              <a:buFont typeface="Wingdings" pitchFamily="2" charset="2"/>
              <a:buChar char="§"/>
              <a:tabLst>
                <a:tab pos="287338" algn="l"/>
              </a:tabLst>
              <a:defRPr kumimoji="1" sz="2400">
                <a:solidFill>
                  <a:srgbClr val="32323D"/>
                </a:solidFill>
                <a:latin typeface="Arial Narrow" pitchFamily="34" charset="0"/>
                <a:cs typeface="Arial" pitchFamily="34" charset="0"/>
              </a:defRPr>
            </a:lvl3pPr>
            <a:lvl4pPr marL="1600200" indent="-228600" eaLnBrk="0" hangingPunct="0">
              <a:spcBef>
                <a:spcPct val="20000"/>
              </a:spcBef>
              <a:buClr>
                <a:srgbClr val="000066"/>
              </a:buClr>
              <a:buSzPct val="70000"/>
              <a:buFont typeface="Wingdings" pitchFamily="2" charset="2"/>
              <a:buChar char="§"/>
              <a:tabLst>
                <a:tab pos="287338" algn="l"/>
              </a:tabLst>
              <a:defRPr kumimoji="1" sz="2000">
                <a:solidFill>
                  <a:srgbClr val="32323D"/>
                </a:solidFill>
                <a:latin typeface="Arial Narrow" pitchFamily="34" charset="0"/>
                <a:cs typeface="Arial" pitchFamily="34" charset="0"/>
              </a:defRPr>
            </a:lvl4pPr>
            <a:lvl5pPr marL="2057400" indent="-228600" eaLnBrk="0" hangingPunct="0">
              <a:spcBef>
                <a:spcPct val="20000"/>
              </a:spcBef>
              <a:buClr>
                <a:srgbClr val="000066"/>
              </a:buClr>
              <a:buSzPct val="70000"/>
              <a:buFont typeface="Wingdings" pitchFamily="2" charset="2"/>
              <a:buChar char="§"/>
              <a:tabLst>
                <a:tab pos="287338" algn="l"/>
              </a:tabLst>
              <a:defRPr kumimoji="1" sz="2000">
                <a:solidFill>
                  <a:srgbClr val="32323D"/>
                </a:solidFill>
                <a:latin typeface="Arial Narrow" pitchFamily="34" charset="0"/>
                <a:cs typeface="Arial" pitchFamily="34" charset="0"/>
              </a:defRPr>
            </a:lvl5pPr>
            <a:lvl6pPr marL="2514600" indent="-228600" eaLnBrk="0" fontAlgn="base" hangingPunct="0">
              <a:spcBef>
                <a:spcPct val="20000"/>
              </a:spcBef>
              <a:spcAft>
                <a:spcPct val="0"/>
              </a:spcAft>
              <a:buClr>
                <a:srgbClr val="000066"/>
              </a:buClr>
              <a:buSzPct val="70000"/>
              <a:buFont typeface="Wingdings" pitchFamily="2" charset="2"/>
              <a:buChar char="§"/>
              <a:tabLst>
                <a:tab pos="287338" algn="l"/>
              </a:tabLst>
              <a:defRPr kumimoji="1" sz="2000">
                <a:solidFill>
                  <a:srgbClr val="32323D"/>
                </a:solidFill>
                <a:latin typeface="Arial Narrow" pitchFamily="34" charset="0"/>
                <a:cs typeface="Arial" pitchFamily="34" charset="0"/>
              </a:defRPr>
            </a:lvl6pPr>
            <a:lvl7pPr marL="2971800" indent="-228600" eaLnBrk="0" fontAlgn="base" hangingPunct="0">
              <a:spcBef>
                <a:spcPct val="20000"/>
              </a:spcBef>
              <a:spcAft>
                <a:spcPct val="0"/>
              </a:spcAft>
              <a:buClr>
                <a:srgbClr val="000066"/>
              </a:buClr>
              <a:buSzPct val="70000"/>
              <a:buFont typeface="Wingdings" pitchFamily="2" charset="2"/>
              <a:buChar char="§"/>
              <a:tabLst>
                <a:tab pos="287338" algn="l"/>
              </a:tabLst>
              <a:defRPr kumimoji="1" sz="2000">
                <a:solidFill>
                  <a:srgbClr val="32323D"/>
                </a:solidFill>
                <a:latin typeface="Arial Narrow" pitchFamily="34" charset="0"/>
                <a:cs typeface="Arial" pitchFamily="34" charset="0"/>
              </a:defRPr>
            </a:lvl7pPr>
            <a:lvl8pPr marL="3429000" indent="-228600" eaLnBrk="0" fontAlgn="base" hangingPunct="0">
              <a:spcBef>
                <a:spcPct val="20000"/>
              </a:spcBef>
              <a:spcAft>
                <a:spcPct val="0"/>
              </a:spcAft>
              <a:buClr>
                <a:srgbClr val="000066"/>
              </a:buClr>
              <a:buSzPct val="70000"/>
              <a:buFont typeface="Wingdings" pitchFamily="2" charset="2"/>
              <a:buChar char="§"/>
              <a:tabLst>
                <a:tab pos="287338" algn="l"/>
              </a:tabLst>
              <a:defRPr kumimoji="1" sz="2000">
                <a:solidFill>
                  <a:srgbClr val="32323D"/>
                </a:solidFill>
                <a:latin typeface="Arial Narrow" pitchFamily="34" charset="0"/>
                <a:cs typeface="Arial" pitchFamily="34" charset="0"/>
              </a:defRPr>
            </a:lvl8pPr>
            <a:lvl9pPr marL="3886200" indent="-228600" eaLnBrk="0" fontAlgn="base" hangingPunct="0">
              <a:spcBef>
                <a:spcPct val="20000"/>
              </a:spcBef>
              <a:spcAft>
                <a:spcPct val="0"/>
              </a:spcAft>
              <a:buClr>
                <a:srgbClr val="000066"/>
              </a:buClr>
              <a:buSzPct val="70000"/>
              <a:buFont typeface="Wingdings" pitchFamily="2" charset="2"/>
              <a:buChar char="§"/>
              <a:tabLst>
                <a:tab pos="287338" algn="l"/>
              </a:tabLst>
              <a:defRPr kumimoji="1" sz="2000">
                <a:solidFill>
                  <a:srgbClr val="32323D"/>
                </a:solidFill>
                <a:latin typeface="Arial Narrow" pitchFamily="34" charset="0"/>
                <a:cs typeface="Arial" pitchFamily="34" charset="0"/>
              </a:defRPr>
            </a:lvl9pPr>
          </a:lstStyle>
          <a:p>
            <a:pPr eaLnBrk="1" hangingPunct="1">
              <a:lnSpc>
                <a:spcPct val="90000"/>
              </a:lnSpc>
              <a:spcBef>
                <a:spcPct val="50000"/>
              </a:spcBef>
              <a:buClr>
                <a:srgbClr val="5D9A3C"/>
              </a:buClr>
              <a:buSzTx/>
              <a:defRPr/>
            </a:pPr>
            <a:r>
              <a:rPr lang="ru-RU" altLang="en-US" sz="2400" dirty="0" smtClean="0">
                <a:solidFill>
                  <a:schemeClr val="tx1"/>
                </a:solidFill>
                <a:latin typeface="+mj-lt"/>
              </a:rPr>
              <a:t>Язык статьи</a:t>
            </a:r>
          </a:p>
          <a:p>
            <a:pPr eaLnBrk="1" hangingPunct="1">
              <a:lnSpc>
                <a:spcPct val="90000"/>
              </a:lnSpc>
              <a:spcBef>
                <a:spcPct val="50000"/>
              </a:spcBef>
              <a:buClr>
                <a:srgbClr val="5D9A3C"/>
              </a:buClr>
              <a:buSzTx/>
              <a:defRPr/>
            </a:pPr>
            <a:endParaRPr lang="ru-RU" altLang="en-US" sz="2400" dirty="0" smtClean="0">
              <a:solidFill>
                <a:schemeClr val="tx1"/>
              </a:solidFill>
              <a:latin typeface="+mj-lt"/>
            </a:endParaRPr>
          </a:p>
          <a:p>
            <a:pPr eaLnBrk="1" hangingPunct="1">
              <a:lnSpc>
                <a:spcPct val="90000"/>
              </a:lnSpc>
              <a:spcBef>
                <a:spcPct val="50000"/>
              </a:spcBef>
              <a:buClr>
                <a:srgbClr val="5D9A3C"/>
              </a:buClr>
              <a:buSzTx/>
              <a:defRPr/>
            </a:pPr>
            <a:r>
              <a:rPr lang="ru-RU" altLang="en-US" sz="2400" dirty="0" smtClean="0">
                <a:solidFill>
                  <a:schemeClr val="tx1"/>
                </a:solidFill>
                <a:latin typeface="+mj-lt"/>
              </a:rPr>
              <a:t>Структура статьи</a:t>
            </a:r>
          </a:p>
          <a:p>
            <a:pPr eaLnBrk="1" hangingPunct="1">
              <a:lnSpc>
                <a:spcPct val="90000"/>
              </a:lnSpc>
              <a:spcBef>
                <a:spcPct val="50000"/>
              </a:spcBef>
              <a:buClr>
                <a:srgbClr val="5D9A3C"/>
              </a:buClr>
              <a:buSzTx/>
              <a:defRPr/>
            </a:pPr>
            <a:endParaRPr lang="en-US" altLang="en-US" sz="2400" dirty="0" smtClean="0">
              <a:solidFill>
                <a:schemeClr val="tx1"/>
              </a:solidFill>
              <a:latin typeface="+mj-lt"/>
            </a:endParaRPr>
          </a:p>
          <a:p>
            <a:pPr eaLnBrk="1" hangingPunct="1">
              <a:lnSpc>
                <a:spcPct val="90000"/>
              </a:lnSpc>
              <a:spcBef>
                <a:spcPct val="50000"/>
              </a:spcBef>
              <a:buClr>
                <a:srgbClr val="5D9A3C"/>
              </a:buClr>
              <a:buSzTx/>
              <a:defRPr/>
            </a:pPr>
            <a:r>
              <a:rPr lang="ru-RU" altLang="en-US" sz="2400" dirty="0" smtClean="0">
                <a:solidFill>
                  <a:schemeClr val="tx1"/>
                </a:solidFill>
                <a:latin typeface="+mj-lt"/>
              </a:rPr>
              <a:t>Подготовка статьи к отправке</a:t>
            </a:r>
          </a:p>
        </p:txBody>
      </p:sp>
      <p:sp>
        <p:nvSpPr>
          <p:cNvPr id="82948" name="Title 1"/>
          <p:cNvSpPr>
            <a:spLocks noGrp="1"/>
          </p:cNvSpPr>
          <p:nvPr>
            <p:ph type="title"/>
          </p:nvPr>
        </p:nvSpPr>
        <p:spPr>
          <a:xfrm>
            <a:off x="292100" y="496888"/>
            <a:ext cx="8513763" cy="593725"/>
          </a:xfrm>
        </p:spPr>
        <p:txBody>
          <a:bodyPr/>
          <a:lstStyle/>
          <a:p>
            <a:r>
              <a:rPr lang="ru-RU" altLang="en-US" smtClean="0">
                <a:latin typeface="Arial Bold" pitchFamily="34" charset="0"/>
                <a:cs typeface="Arial" pitchFamily="34" charset="0"/>
              </a:rPr>
              <a:t>3. Написание и отправка статьи</a:t>
            </a:r>
          </a:p>
        </p:txBody>
      </p:sp>
    </p:spTree>
    <p:extLst>
      <p:ext uri="{BB962C8B-B14F-4D97-AF65-F5344CB8AC3E}">
        <p14:creationId xmlns:p14="http://schemas.microsoft.com/office/powerpoint/2010/main" val="230032952"/>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500063" y="500063"/>
            <a:ext cx="8239125" cy="419100"/>
          </a:xfrm>
        </p:spPr>
        <p:txBody>
          <a:bodyPr/>
          <a:lstStyle/>
          <a:p>
            <a:r>
              <a:rPr lang="ru-RU" altLang="en-US" smtClean="0">
                <a:latin typeface="Arial Bold" pitchFamily="34" charset="0"/>
                <a:cs typeface="Arial" pitchFamily="34" charset="0"/>
              </a:rPr>
              <a:t>Общий тренд - ключевые научные результаты публикуются на английском языке </a:t>
            </a:r>
            <a:endParaRPr lang="en-US" altLang="en-US" smtClean="0">
              <a:latin typeface="Arial Bold" pitchFamily="34" charset="0"/>
              <a:cs typeface="Arial" pitchFamily="34" charset="0"/>
            </a:endParaRPr>
          </a:p>
        </p:txBody>
      </p:sp>
      <p:pic>
        <p:nvPicPr>
          <p:cNvPr id="839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1089025"/>
            <a:ext cx="7219950" cy="575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28349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68313" y="677863"/>
            <a:ext cx="8239125" cy="419100"/>
          </a:xfrm>
        </p:spPr>
        <p:txBody>
          <a:bodyPr/>
          <a:lstStyle/>
          <a:p>
            <a:r>
              <a:rPr lang="ru-RU" altLang="zh-CN" smtClean="0">
                <a:latin typeface="Arial Bold" pitchFamily="34" charset="0"/>
                <a:ea typeface="SimHei" pitchFamily="49" charset="-122"/>
                <a:cs typeface="Arial" pitchFamily="34" charset="0"/>
              </a:rPr>
              <a:t>Научный язык</a:t>
            </a:r>
            <a:endParaRPr lang="zh-CN" altLang="en-US" smtClean="0">
              <a:latin typeface="Arial Bold" pitchFamily="34" charset="0"/>
              <a:ea typeface="SimHei" pitchFamily="49" charset="-122"/>
              <a:cs typeface="Arial" pitchFamily="34" charset="0"/>
            </a:endParaRPr>
          </a:p>
        </p:txBody>
      </p:sp>
      <p:sp>
        <p:nvSpPr>
          <p:cNvPr id="116739" name="Rectangle 3"/>
          <p:cNvSpPr>
            <a:spLocks noGrp="1" noChangeArrowheads="1"/>
          </p:cNvSpPr>
          <p:nvPr>
            <p:ph type="body" idx="4294967295"/>
          </p:nvPr>
        </p:nvSpPr>
        <p:spPr bwMode="auto">
          <a:xfrm>
            <a:off x="292100" y="1200150"/>
            <a:ext cx="88519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5D9A3C"/>
              </a:buClr>
              <a:buFont typeface="Wingdings" pitchFamily="2" charset="2"/>
              <a:buChar char="§"/>
            </a:pPr>
            <a:r>
              <a:rPr lang="ru-RU" altLang="zh-CN" sz="2200" smtClean="0">
                <a:latin typeface="Arial" pitchFamily="34" charset="0"/>
                <a:cs typeface="Arial" pitchFamily="34" charset="0"/>
              </a:rPr>
              <a:t>Если язык препятствует пониманию редакторами и рецензентами научного содержания вашей работы, то вероятность принятия работы значительно СНИЖАЕТСЯ</a:t>
            </a:r>
            <a:r>
              <a:rPr lang="en-US" altLang="zh-CN" sz="2200" smtClean="0">
                <a:latin typeface="Arial" pitchFamily="34" charset="0"/>
                <a:cs typeface="Arial" pitchFamily="34" charset="0"/>
              </a:rPr>
              <a:t>. </a:t>
            </a:r>
          </a:p>
          <a:p>
            <a:pPr>
              <a:buClr>
                <a:srgbClr val="5D9A3C"/>
              </a:buClr>
              <a:buFont typeface="Wingdings" pitchFamily="2" charset="2"/>
              <a:buChar char="§"/>
            </a:pPr>
            <a:r>
              <a:rPr lang="ru-RU" altLang="zh-CN" sz="2200" smtClean="0">
                <a:latin typeface="Arial" pitchFamily="34" charset="0"/>
                <a:cs typeface="Arial" pitchFamily="34" charset="0"/>
              </a:rPr>
              <a:t>По возможности, покажите работу специалисту, хорошо владеющему английским</a:t>
            </a:r>
            <a:r>
              <a:rPr lang="en-US" altLang="zh-CN" sz="2200" smtClean="0">
                <a:latin typeface="Arial" pitchFamily="34" charset="0"/>
                <a:cs typeface="Arial" pitchFamily="34" charset="0"/>
              </a:rPr>
              <a:t>. </a:t>
            </a:r>
          </a:p>
          <a:p>
            <a:pPr>
              <a:buClr>
                <a:srgbClr val="5D9A3C"/>
              </a:buClr>
              <a:buFont typeface="Wingdings" pitchFamily="2" charset="2"/>
              <a:buChar char="§"/>
            </a:pPr>
            <a:r>
              <a:rPr lang="ru-RU" altLang="zh-CN" sz="2200" smtClean="0">
                <a:latin typeface="Arial" pitchFamily="34" charset="0"/>
                <a:cs typeface="Arial" pitchFamily="34" charset="0"/>
              </a:rPr>
              <a:t>Воспользуйтесь профессиональным переводом, редакцией (напр. </a:t>
            </a:r>
            <a:r>
              <a:rPr lang="en-US" altLang="zh-CN" sz="2200" smtClean="0">
                <a:latin typeface="Arial" pitchFamily="34" charset="0"/>
                <a:cs typeface="Arial" pitchFamily="34" charset="0"/>
              </a:rPr>
              <a:t>Editorial Help</a:t>
            </a:r>
            <a:r>
              <a:rPr lang="en-GB" altLang="zh-CN" sz="2200" smtClean="0">
                <a:latin typeface="Arial" pitchFamily="34" charset="0"/>
                <a:cs typeface="Arial" pitchFamily="34" charset="0"/>
              </a:rPr>
              <a:t>, WebShop</a:t>
            </a:r>
            <a:r>
              <a:rPr lang="ru-RU" altLang="zh-CN" sz="2200" smtClean="0">
                <a:latin typeface="Arial" pitchFamily="34" charset="0"/>
                <a:cs typeface="Arial" pitchFamily="34" charset="0"/>
              </a:rPr>
              <a:t>)</a:t>
            </a:r>
          </a:p>
          <a:p>
            <a:pPr>
              <a:buClr>
                <a:srgbClr val="5D9A3C"/>
              </a:buClr>
            </a:pPr>
            <a:r>
              <a:rPr lang="ru-RU" altLang="zh-CN" sz="2200" smtClean="0">
                <a:latin typeface="Arial" pitchFamily="34" charset="0"/>
                <a:cs typeface="Arial" pitchFamily="34" charset="0"/>
              </a:rPr>
              <a:t>Оградите редактора и рецензентов от проблем угадывания, что вы имели в виду</a:t>
            </a:r>
            <a:r>
              <a:rPr lang="en-US" altLang="zh-CN" sz="2200" smtClean="0">
                <a:latin typeface="Arial" pitchFamily="34" charset="0"/>
                <a:cs typeface="Arial" pitchFamily="34" charset="0"/>
              </a:rPr>
              <a:t>.</a:t>
            </a:r>
          </a:p>
          <a:p>
            <a:pPr>
              <a:buClr>
                <a:srgbClr val="5D9A3C"/>
              </a:buClr>
              <a:buFont typeface="Arial" pitchFamily="34" charset="0"/>
              <a:buNone/>
            </a:pPr>
            <a:endParaRPr lang="en-US" altLang="zh-CN" sz="2200" smtClean="0">
              <a:latin typeface="Arial" pitchFamily="34" charset="0"/>
              <a:cs typeface="Arial" pitchFamily="34" charset="0"/>
            </a:endParaRPr>
          </a:p>
        </p:txBody>
      </p:sp>
      <p:sp>
        <p:nvSpPr>
          <p:cNvPr id="84996" name="Content Placeholder 9"/>
          <p:cNvSpPr txBox="1">
            <a:spLocks/>
          </p:cNvSpPr>
          <p:nvPr/>
        </p:nvSpPr>
        <p:spPr bwMode="auto">
          <a:xfrm>
            <a:off x="463550" y="3794125"/>
            <a:ext cx="8312150" cy="2674938"/>
          </a:xfrm>
          <a:prstGeom prst="rect">
            <a:avLst/>
          </a:prstGeom>
          <a:gradFill rotWithShape="1">
            <a:gsLst>
              <a:gs pos="0">
                <a:schemeClr val="bg1"/>
              </a:gs>
              <a:gs pos="100000">
                <a:srgbClr val="FFE9DB"/>
              </a:gs>
            </a:gsLst>
            <a:lin ang="5400000" scaled="1"/>
          </a:gradFill>
          <a:ln w="28575">
            <a:solidFill>
              <a:srgbClr val="5D9A3C"/>
            </a:solidFill>
            <a:miter lim="800000"/>
            <a:headEnd/>
            <a:tailEnd/>
          </a:ln>
        </p:spPr>
        <p:txBody>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spcBef>
                <a:spcPct val="20000"/>
              </a:spcBef>
              <a:buClr>
                <a:srgbClr val="000066"/>
              </a:buClr>
              <a:buSzPct val="70000"/>
              <a:buFont typeface="Wingdings" pitchFamily="2" charset="2"/>
              <a:buNone/>
            </a:pPr>
            <a:r>
              <a:rPr lang="ru-RU" altLang="zh-CN" sz="2400">
                <a:solidFill>
                  <a:srgbClr val="07779D"/>
                </a:solidFill>
                <a:latin typeface="Arial Narrow" pitchFamily="34" charset="0"/>
                <a:ea typeface="SimSun" pitchFamily="2" charset="-122"/>
              </a:rPr>
              <a:t>Жалоба редактора</a:t>
            </a:r>
            <a:r>
              <a:rPr lang="en-US" altLang="zh-CN" sz="2400">
                <a:solidFill>
                  <a:srgbClr val="07779D"/>
                </a:solidFill>
                <a:latin typeface="Arial Narrow" pitchFamily="34" charset="0"/>
                <a:ea typeface="SimSun" pitchFamily="2" charset="-122"/>
              </a:rPr>
              <a:t>: </a:t>
            </a:r>
          </a:p>
          <a:p>
            <a:pPr algn="just">
              <a:spcBef>
                <a:spcPct val="20000"/>
              </a:spcBef>
              <a:buClr>
                <a:srgbClr val="000066"/>
              </a:buClr>
              <a:buSzPct val="70000"/>
              <a:buFont typeface="Wingdings" pitchFamily="2" charset="2"/>
              <a:buNone/>
            </a:pPr>
            <a:r>
              <a:rPr lang="en-US" altLang="zh-CN" sz="2000">
                <a:solidFill>
                  <a:srgbClr val="07779D"/>
                </a:solidFill>
                <a:latin typeface="Arial" pitchFamily="34" charset="0"/>
                <a:ea typeface="SimSun" pitchFamily="2" charset="-122"/>
              </a:rPr>
              <a:t>“</a:t>
            </a:r>
            <a:r>
              <a:rPr lang="ru-RU" altLang="zh-CN" sz="2000">
                <a:solidFill>
                  <a:srgbClr val="07779D"/>
                </a:solidFill>
                <a:latin typeface="Arial" pitchFamily="34" charset="0"/>
                <a:ea typeface="SimSun" pitchFamily="2" charset="-122"/>
              </a:rPr>
              <a:t>[Эта] статья находится за гранью моего понимания. Я отказываюсь тратить время, пытаясь понять, что хотел сказать автор. Кроме того, я очень хочу отправить сообщение, что они не могут отправлять нам такой мусор и ждать, что мы будем приводить его в порядок. Мой опыт подсказывает, что если в резюме допущено более 6 грамматических ошибок, то не стоит тратить время на изучение остального текста</a:t>
            </a:r>
            <a:r>
              <a:rPr lang="en-US" altLang="zh-CN" sz="2000">
                <a:solidFill>
                  <a:srgbClr val="07779D"/>
                </a:solidFill>
                <a:latin typeface="Arial" pitchFamily="34" charset="0"/>
                <a:ea typeface="SimSun" pitchFamily="2" charset="-122"/>
              </a:rPr>
              <a:t>”</a:t>
            </a:r>
            <a:r>
              <a:rPr lang="ru-RU" altLang="zh-CN" sz="2000">
                <a:solidFill>
                  <a:srgbClr val="07779D"/>
                </a:solidFill>
                <a:latin typeface="Arial" pitchFamily="34" charset="0"/>
                <a:ea typeface="SimSun" pitchFamily="2" charset="-122"/>
              </a:rPr>
              <a:t>.</a:t>
            </a:r>
            <a:endParaRPr lang="en-US" altLang="zh-CN" sz="2000">
              <a:solidFill>
                <a:srgbClr val="07779D"/>
              </a:solidFill>
              <a:latin typeface="Arial" pitchFamily="34" charset="0"/>
              <a:ea typeface="SimSun" pitchFamily="2" charset="-122"/>
            </a:endParaRPr>
          </a:p>
          <a:p>
            <a:pPr eaLnBrk="1" hangingPunct="1">
              <a:lnSpc>
                <a:spcPct val="80000"/>
              </a:lnSpc>
              <a:spcBef>
                <a:spcPct val="20000"/>
              </a:spcBef>
              <a:buClr>
                <a:srgbClr val="000066"/>
              </a:buClr>
              <a:buSzPct val="70000"/>
              <a:buFont typeface="Wingdings" pitchFamily="2" charset="2"/>
              <a:buNone/>
            </a:pPr>
            <a:endParaRPr lang="en-US" altLang="zh-CN" sz="1800">
              <a:solidFill>
                <a:srgbClr val="07779D"/>
              </a:solidFill>
              <a:latin typeface="Arial" pitchFamily="34" charset="0"/>
              <a:ea typeface="SimSun" pitchFamily="2" charset="-122"/>
            </a:endParaRPr>
          </a:p>
        </p:txBody>
      </p:sp>
    </p:spTree>
    <p:extLst>
      <p:ext uri="{BB962C8B-B14F-4D97-AF65-F5344CB8AC3E}">
        <p14:creationId xmlns:p14="http://schemas.microsoft.com/office/powerpoint/2010/main" val="34507092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p:cTn id="7" dur="500" fill="hold"/>
                                        <p:tgtEl>
                                          <p:spTgt spid="1167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67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p:cTn id="13" dur="500" fill="hold"/>
                                        <p:tgtEl>
                                          <p:spTgt spid="11673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1673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p:cTn id="19" dur="500" fill="hold"/>
                                        <p:tgtEl>
                                          <p:spTgt spid="11673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1673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6739">
                                            <p:txEl>
                                              <p:pRg st="3" end="3"/>
                                            </p:txEl>
                                          </p:spTgt>
                                        </p:tgtEl>
                                        <p:attrNameLst>
                                          <p:attrName>style.visibility</p:attrName>
                                        </p:attrNameLst>
                                      </p:cBhvr>
                                      <p:to>
                                        <p:strVal val="visible"/>
                                      </p:to>
                                    </p:set>
                                    <p:anim calcmode="lin" valueType="num">
                                      <p:cBhvr>
                                        <p:cTn id="25" dur="500" fill="hold"/>
                                        <p:tgtEl>
                                          <p:spTgt spid="11673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1673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704850"/>
            <a:ext cx="8237538" cy="419100"/>
          </a:xfrm>
        </p:spPr>
        <p:txBody>
          <a:bodyPr/>
          <a:lstStyle/>
          <a:p>
            <a:r>
              <a:rPr lang="ru-RU" altLang="zh-CN" smtClean="0">
                <a:latin typeface="Arial Bold" pitchFamily="34" charset="0"/>
                <a:ea typeface="SimHei" pitchFamily="49" charset="-122"/>
                <a:cs typeface="Arial Bold" pitchFamily="34" charset="0"/>
              </a:rPr>
              <a:t>Правильный научный язык</a:t>
            </a:r>
            <a:r>
              <a:rPr lang="en-US" altLang="zh-CN" smtClean="0">
                <a:latin typeface="Arial Bold" pitchFamily="34" charset="0"/>
                <a:ea typeface="SimHei" pitchFamily="49" charset="-122"/>
                <a:cs typeface="Arial Bold" pitchFamily="34" charset="0"/>
              </a:rPr>
              <a:t> </a:t>
            </a:r>
          </a:p>
        </p:txBody>
      </p:sp>
      <p:sp>
        <p:nvSpPr>
          <p:cNvPr id="51202" name="Rectangle 3"/>
          <p:cNvSpPr>
            <a:spLocks noGrp="1" noChangeArrowheads="1"/>
          </p:cNvSpPr>
          <p:nvPr>
            <p:ph type="body" idx="4294967295"/>
          </p:nvPr>
        </p:nvSpPr>
        <p:spPr>
          <a:xfrm>
            <a:off x="506413" y="1347788"/>
            <a:ext cx="8231187" cy="1025525"/>
          </a:xfrm>
        </p:spPr>
        <p:txBody>
          <a:bodyPr>
            <a:noAutofit/>
          </a:bodyPr>
          <a:lstStyle/>
          <a:p>
            <a:pPr>
              <a:buClr>
                <a:srgbClr val="5D9A3C"/>
              </a:buClr>
              <a:buFont typeface="Wingdings" panose="05000000000000000000" pitchFamily="2" charset="2"/>
              <a:buChar char="§"/>
              <a:defRPr/>
            </a:pPr>
            <a:r>
              <a:rPr lang="ru-RU" altLang="zh-CN" sz="2200" dirty="0"/>
              <a:t>Прочитайте </a:t>
            </a:r>
            <a:r>
              <a:rPr lang="en-US" altLang="zh-CN" sz="2200" dirty="0"/>
              <a:t> ‘Guide for Authors’ </a:t>
            </a:r>
            <a:r>
              <a:rPr lang="ru-RU" altLang="zh-CN" sz="2200" dirty="0"/>
              <a:t>интересующего журнала</a:t>
            </a:r>
            <a:r>
              <a:rPr lang="en-US" altLang="zh-CN" sz="2200" dirty="0"/>
              <a:t>! </a:t>
            </a:r>
            <a:endParaRPr lang="ru-RU" altLang="zh-CN" sz="2200" dirty="0"/>
          </a:p>
          <a:p>
            <a:pPr>
              <a:buClr>
                <a:srgbClr val="5D9A3C"/>
              </a:buClr>
              <a:buFont typeface="Wingdings" panose="05000000000000000000" pitchFamily="2" charset="2"/>
              <a:buChar char="§"/>
              <a:defRPr/>
            </a:pPr>
            <a:r>
              <a:rPr lang="ru-RU" altLang="zh-CN" sz="2200" dirty="0"/>
              <a:t>В некоторых содержится информация по специфике </a:t>
            </a:r>
            <a:r>
              <a:rPr lang="ru-RU" altLang="zh-CN" sz="2200" dirty="0" smtClean="0"/>
              <a:t>языка</a:t>
            </a:r>
          </a:p>
          <a:p>
            <a:pPr marL="87312" indent="0">
              <a:buClr>
                <a:srgbClr val="5D9A3C"/>
              </a:buClr>
              <a:buFont typeface="Arial" pitchFamily="34" charset="0"/>
              <a:buNone/>
              <a:defRPr/>
            </a:pPr>
            <a:r>
              <a:rPr lang="ru-RU" altLang="zh-CN" sz="2200" dirty="0" smtClean="0"/>
              <a:t>Приложите </a:t>
            </a:r>
            <a:r>
              <a:rPr lang="en-US" altLang="zh-CN" sz="2200" dirty="0"/>
              <a:t>Guide for Authors </a:t>
            </a:r>
            <a:r>
              <a:rPr lang="ru-RU" altLang="zh-CN" sz="2200" dirty="0"/>
              <a:t>к вашей работе</a:t>
            </a:r>
            <a:r>
              <a:rPr lang="en-US" altLang="zh-CN" sz="2200" dirty="0"/>
              <a:t>, </a:t>
            </a:r>
            <a:r>
              <a:rPr lang="ru-RU" altLang="zh-CN" sz="2200" dirty="0"/>
              <a:t>даже к первому варианту статьи</a:t>
            </a:r>
            <a:r>
              <a:rPr lang="en-US" altLang="zh-CN" sz="2200" dirty="0"/>
              <a:t> (</a:t>
            </a:r>
            <a:r>
              <a:rPr lang="ru-RU" altLang="zh-CN" sz="2200" dirty="0"/>
              <a:t>расположение текста</a:t>
            </a:r>
            <a:r>
              <a:rPr lang="en-US" altLang="zh-CN" sz="2200" dirty="0"/>
              <a:t>, </a:t>
            </a:r>
            <a:r>
              <a:rPr lang="ru-RU" altLang="zh-CN" sz="2200" dirty="0"/>
              <a:t>ссылки</a:t>
            </a:r>
            <a:r>
              <a:rPr lang="en-US" altLang="zh-CN" sz="2200" dirty="0"/>
              <a:t>, </a:t>
            </a:r>
            <a:r>
              <a:rPr lang="ru-RU" altLang="zh-CN" sz="2200" dirty="0"/>
              <a:t>рисунки и таблицы и тд</a:t>
            </a:r>
            <a:r>
              <a:rPr lang="en-US" altLang="zh-CN" sz="2200" dirty="0"/>
              <a:t>). </a:t>
            </a:r>
            <a:r>
              <a:rPr lang="ru-RU" altLang="zh-CN" sz="2200" dirty="0"/>
              <a:t>Это сэкономит ваше время и время редакторов, рецензентов!</a:t>
            </a:r>
            <a:r>
              <a:rPr lang="en-US" altLang="zh-CN" sz="2200" dirty="0"/>
              <a:t> </a:t>
            </a:r>
          </a:p>
        </p:txBody>
      </p:sp>
    </p:spTree>
    <p:extLst>
      <p:ext uri="{BB962C8B-B14F-4D97-AF65-F5344CB8AC3E}">
        <p14:creationId xmlns:p14="http://schemas.microsoft.com/office/powerpoint/2010/main" val="918473461"/>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636588"/>
            <a:ext cx="8237538" cy="419100"/>
          </a:xfrm>
        </p:spPr>
        <p:txBody>
          <a:bodyPr/>
          <a:lstStyle/>
          <a:p>
            <a:r>
              <a:rPr lang="ru-RU" altLang="zh-CN" smtClean="0">
                <a:latin typeface="Arial Bold" pitchFamily="34" charset="0"/>
                <a:ea typeface="SimHei" pitchFamily="49" charset="-122"/>
                <a:cs typeface="Arial" pitchFamily="34" charset="0"/>
              </a:rPr>
              <a:t>Научный язык</a:t>
            </a:r>
            <a:endParaRPr lang="en-US" altLang="zh-CN" smtClean="0">
              <a:latin typeface="Arial Bold" pitchFamily="34" charset="0"/>
              <a:ea typeface="SimHei" pitchFamily="49" charset="-122"/>
              <a:cs typeface="Arial" pitchFamily="34" charset="0"/>
            </a:endParaRPr>
          </a:p>
        </p:txBody>
      </p:sp>
      <p:sp>
        <p:nvSpPr>
          <p:cNvPr id="35843" name="Rectangle 3"/>
          <p:cNvSpPr>
            <a:spLocks noGrp="1" noChangeArrowheads="1"/>
          </p:cNvSpPr>
          <p:nvPr>
            <p:ph type="body" idx="4294967295"/>
          </p:nvPr>
        </p:nvSpPr>
        <p:spPr>
          <a:xfrm>
            <a:off x="334963" y="1198563"/>
            <a:ext cx="8699500" cy="5245100"/>
          </a:xfrm>
        </p:spPr>
        <p:txBody>
          <a:bodyPr>
            <a:noAutofit/>
          </a:bodyPr>
          <a:lstStyle/>
          <a:p>
            <a:pPr>
              <a:lnSpc>
                <a:spcPct val="90000"/>
              </a:lnSpc>
              <a:buClr>
                <a:srgbClr val="5D9A3C"/>
              </a:buClr>
              <a:buFont typeface="Arial" pitchFamily="34" charset="0"/>
              <a:buNone/>
              <a:defRPr/>
            </a:pPr>
            <a:r>
              <a:rPr lang="ru-RU" altLang="zh-CN" sz="1800" dirty="0"/>
              <a:t>Придерживайтесь</a:t>
            </a:r>
            <a:r>
              <a:rPr lang="en-US" altLang="zh-CN" sz="1800" dirty="0"/>
              <a:t> </a:t>
            </a:r>
            <a:r>
              <a:rPr lang="ru-RU" altLang="zh-CN" sz="1800" dirty="0"/>
              <a:t>ясности, четкости, объективности, точности, краткости</a:t>
            </a:r>
          </a:p>
          <a:p>
            <a:pPr>
              <a:lnSpc>
                <a:spcPct val="90000"/>
              </a:lnSpc>
              <a:buClr>
                <a:srgbClr val="5D9A3C"/>
              </a:buClr>
              <a:buFont typeface="Arial" pitchFamily="34" charset="0"/>
              <a:buNone/>
              <a:defRPr/>
            </a:pPr>
            <a:r>
              <a:rPr lang="ru-RU" altLang="zh-CN" sz="1800" dirty="0"/>
              <a:t>Используйте английский научный язык</a:t>
            </a:r>
            <a:endParaRPr lang="en-US" altLang="zh-CN" sz="1800" dirty="0"/>
          </a:p>
          <a:p>
            <a:pPr marL="87312" indent="0">
              <a:lnSpc>
                <a:spcPct val="90000"/>
              </a:lnSpc>
              <a:buClr>
                <a:srgbClr val="5D9A3C"/>
              </a:buClr>
              <a:buFont typeface="Arial" pitchFamily="34" charset="0"/>
              <a:buNone/>
              <a:defRPr/>
            </a:pPr>
            <a:r>
              <a:rPr lang="ru-RU" altLang="zh-CN" sz="1800" dirty="0"/>
              <a:t>Пробуйте делать записи на английском при </a:t>
            </a:r>
            <a:r>
              <a:rPr lang="ru-RU" altLang="zh-CN" sz="1800" dirty="0" smtClean="0"/>
              <a:t>любой </a:t>
            </a:r>
            <a:r>
              <a:rPr lang="ru-RU" altLang="zh-CN" sz="1800" dirty="0"/>
              <a:t>возможности, напр. во время исследования</a:t>
            </a:r>
            <a:endParaRPr lang="en-US" altLang="zh-CN" sz="1800" dirty="0"/>
          </a:p>
          <a:p>
            <a:pPr>
              <a:lnSpc>
                <a:spcPct val="90000"/>
              </a:lnSpc>
              <a:buClr>
                <a:srgbClr val="5D9A3C"/>
              </a:buClr>
              <a:buFont typeface="Arial" pitchFamily="34" charset="0"/>
              <a:buNone/>
              <a:defRPr/>
            </a:pPr>
            <a:r>
              <a:rPr lang="ru-RU" altLang="zh-CN" sz="1800" dirty="0"/>
              <a:t>Обратите внимание на:</a:t>
            </a:r>
            <a:endParaRPr lang="en-US" altLang="zh-CN" sz="1800" dirty="0"/>
          </a:p>
          <a:p>
            <a:pPr lvl="1">
              <a:lnSpc>
                <a:spcPct val="90000"/>
              </a:lnSpc>
              <a:buClr>
                <a:srgbClr val="5D9A3C"/>
              </a:buClr>
              <a:defRPr/>
            </a:pPr>
            <a:r>
              <a:rPr lang="ru-RU" altLang="zh-CN" dirty="0">
                <a:cs typeface="Arial"/>
              </a:rPr>
              <a:t>Последовательность предложений</a:t>
            </a:r>
            <a:endParaRPr lang="en-US" altLang="zh-CN" dirty="0">
              <a:cs typeface="Arial"/>
            </a:endParaRPr>
          </a:p>
          <a:p>
            <a:pPr lvl="1">
              <a:lnSpc>
                <a:spcPct val="90000"/>
              </a:lnSpc>
              <a:buClr>
                <a:srgbClr val="5D9A3C"/>
              </a:buClr>
              <a:defRPr/>
            </a:pPr>
            <a:r>
              <a:rPr lang="ru-RU" altLang="zh-CN" dirty="0">
                <a:cs typeface="Arial"/>
              </a:rPr>
              <a:t>Логику</a:t>
            </a:r>
            <a:r>
              <a:rPr lang="en-US" altLang="zh-CN" dirty="0">
                <a:cs typeface="Arial"/>
              </a:rPr>
              <a:t> </a:t>
            </a:r>
            <a:r>
              <a:rPr lang="ru-RU" altLang="zh-CN" dirty="0">
                <a:cs typeface="Arial"/>
              </a:rPr>
              <a:t>высказываний и построение предложений</a:t>
            </a:r>
            <a:r>
              <a:rPr lang="en-GB" altLang="zh-CN" dirty="0">
                <a:cs typeface="Arial"/>
              </a:rPr>
              <a:t> </a:t>
            </a:r>
            <a:endParaRPr lang="en-US" altLang="zh-CN" dirty="0">
              <a:cs typeface="Arial"/>
            </a:endParaRPr>
          </a:p>
          <a:p>
            <a:pPr lvl="1">
              <a:lnSpc>
                <a:spcPct val="90000"/>
              </a:lnSpc>
              <a:buClr>
                <a:srgbClr val="5D9A3C"/>
              </a:buClr>
              <a:defRPr/>
            </a:pPr>
            <a:r>
              <a:rPr lang="ru-RU" altLang="zh-CN" dirty="0">
                <a:cs typeface="Arial"/>
              </a:rPr>
              <a:t>Грамматику, правописание и избегайте опечаток</a:t>
            </a:r>
          </a:p>
          <a:p>
            <a:pPr>
              <a:lnSpc>
                <a:spcPct val="80000"/>
              </a:lnSpc>
              <a:buClr>
                <a:srgbClr val="5D9A3C"/>
              </a:buClr>
              <a:buFont typeface="Arial" pitchFamily="34" charset="0"/>
              <a:buNone/>
              <a:defRPr/>
            </a:pPr>
            <a:r>
              <a:rPr lang="ru-RU" altLang="zh-CN" sz="1800" dirty="0"/>
              <a:t>Используйте прямые и</a:t>
            </a:r>
            <a:r>
              <a:rPr lang="en-US" altLang="zh-CN" sz="1800" dirty="0"/>
              <a:t> </a:t>
            </a:r>
            <a:r>
              <a:rPr lang="ru-RU" altLang="zh-CN" sz="1800" dirty="0"/>
              <a:t>краткие предложения (В среднем </a:t>
            </a:r>
            <a:r>
              <a:rPr lang="en-US" altLang="zh-CN" sz="1800" dirty="0"/>
              <a:t>12-17 </a:t>
            </a:r>
            <a:r>
              <a:rPr lang="ru-RU" altLang="zh-CN" sz="1800" dirty="0"/>
              <a:t>слов)</a:t>
            </a:r>
            <a:endParaRPr lang="en-US" altLang="zh-CN" sz="1800" dirty="0"/>
          </a:p>
          <a:p>
            <a:pPr>
              <a:lnSpc>
                <a:spcPct val="80000"/>
              </a:lnSpc>
              <a:buClr>
                <a:srgbClr val="5D9A3C"/>
              </a:buClr>
              <a:buFont typeface="Arial" pitchFamily="34" charset="0"/>
              <a:buNone/>
              <a:defRPr/>
            </a:pPr>
            <a:r>
              <a:rPr lang="ru-RU" altLang="zh-CN" sz="1800" dirty="0"/>
              <a:t>Одна мысль – одно предложение</a:t>
            </a:r>
            <a:r>
              <a:rPr lang="en-US" altLang="zh-CN" sz="1800" dirty="0"/>
              <a:t>.</a:t>
            </a:r>
            <a:r>
              <a:rPr lang="ru-RU" altLang="zh-CN" sz="1800" dirty="0"/>
              <a:t> Избегайте нескольких утверждений в одном предложении</a:t>
            </a:r>
          </a:p>
          <a:p>
            <a:pPr>
              <a:lnSpc>
                <a:spcPct val="80000"/>
              </a:lnSpc>
              <a:buClr>
                <a:srgbClr val="5D9A3C"/>
              </a:buClr>
              <a:buFont typeface="Arial" pitchFamily="34" charset="0"/>
              <a:buNone/>
              <a:defRPr/>
            </a:pPr>
            <a:r>
              <a:rPr lang="ru-RU" altLang="zh-CN" sz="1800" dirty="0"/>
              <a:t>Избегайте использования пассивного залога: возможно</a:t>
            </a:r>
            <a:r>
              <a:rPr lang="en-GB" altLang="zh-CN" sz="1800" dirty="0"/>
              <a:t> </a:t>
            </a:r>
            <a:r>
              <a:rPr lang="ru-RU" altLang="zh-CN" sz="1800" dirty="0"/>
              <a:t>в разделе </a:t>
            </a:r>
            <a:r>
              <a:rPr lang="en-GB" altLang="zh-CN" sz="1800" dirty="0"/>
              <a:t>Methods</a:t>
            </a:r>
            <a:r>
              <a:rPr lang="ru-RU" altLang="zh-CN" sz="1800" dirty="0"/>
              <a:t>, в остальном – простые предложения с активным залогом (вместо «</a:t>
            </a:r>
            <a:r>
              <a:rPr lang="en-GB" altLang="zh-CN" sz="1800" dirty="0"/>
              <a:t>It has been found that there had been</a:t>
            </a:r>
            <a:r>
              <a:rPr lang="ru-RU" altLang="zh-CN" sz="1800" dirty="0"/>
              <a:t>» ,</a:t>
            </a:r>
            <a:r>
              <a:rPr lang="en-GB" altLang="zh-CN" sz="1800" dirty="0"/>
              <a:t> </a:t>
            </a:r>
            <a:r>
              <a:rPr lang="ru-RU" altLang="zh-CN" sz="1800" dirty="0"/>
              <a:t>лучше «</a:t>
            </a:r>
            <a:r>
              <a:rPr lang="en-GB" altLang="zh-CN" sz="1800" dirty="0"/>
              <a:t>We found that</a:t>
            </a:r>
            <a:r>
              <a:rPr lang="ru-RU" altLang="zh-CN" sz="1800" dirty="0"/>
              <a:t>»), это показывает вовлеченность</a:t>
            </a:r>
          </a:p>
          <a:p>
            <a:pPr marL="355600" lvl="1" indent="-355600">
              <a:lnSpc>
                <a:spcPct val="80000"/>
              </a:lnSpc>
              <a:buClr>
                <a:srgbClr val="5D9A3C"/>
              </a:buClr>
              <a:buFont typeface="Arial" pitchFamily="34" charset="0"/>
              <a:buNone/>
              <a:defRPr/>
            </a:pPr>
            <a:r>
              <a:rPr lang="ru-RU" altLang="zh-CN" dirty="0">
                <a:cs typeface="Arial"/>
              </a:rPr>
              <a:t>Избегайте сложноподчиненных предложений, союзов (</a:t>
            </a:r>
            <a:r>
              <a:rPr lang="en-US" altLang="zh-CN" dirty="0">
                <a:cs typeface="Arial"/>
              </a:rPr>
              <a:t>e.g., “because…, so…”, “Although…, but…”</a:t>
            </a:r>
            <a:r>
              <a:rPr lang="ru-RU" altLang="zh-CN" dirty="0">
                <a:cs typeface="Arial"/>
              </a:rPr>
              <a:t>)  и смеси разного уровня параллелизмов, связанных союзом «и» в одном предложении</a:t>
            </a:r>
          </a:p>
          <a:p>
            <a:pPr marL="355600" lvl="1" indent="-355600">
              <a:lnSpc>
                <a:spcPct val="80000"/>
              </a:lnSpc>
              <a:buClr>
                <a:srgbClr val="5D9A3C"/>
              </a:buClr>
              <a:buFont typeface="Arial" pitchFamily="34" charset="0"/>
              <a:buNone/>
              <a:defRPr/>
            </a:pPr>
            <a:r>
              <a:rPr lang="ru-RU" altLang="zh-CN" dirty="0">
                <a:cs typeface="Arial"/>
              </a:rPr>
              <a:t>Избегайте использования незнакомых слов, сокращений (кроме общепризнанных), в том числе и </a:t>
            </a:r>
            <a:r>
              <a:rPr lang="en-GB" altLang="zh-CN" dirty="0">
                <a:cs typeface="Arial"/>
              </a:rPr>
              <a:t>it’s, weren’t, hasn’t</a:t>
            </a:r>
            <a:r>
              <a:rPr lang="en-US" altLang="zh-CN" dirty="0">
                <a:cs typeface="Arial"/>
              </a:rPr>
              <a:t>;</a:t>
            </a:r>
            <a:r>
              <a:rPr lang="ru-RU" altLang="zh-CN" dirty="0">
                <a:cs typeface="Arial"/>
              </a:rPr>
              <a:t> поменьше наречий (</a:t>
            </a:r>
            <a:r>
              <a:rPr lang="en-GB" altLang="zh-CN" dirty="0">
                <a:cs typeface="Arial"/>
              </a:rPr>
              <a:t>However, In addition, Moreover</a:t>
            </a:r>
            <a:r>
              <a:rPr lang="ru-RU" altLang="zh-CN" dirty="0">
                <a:cs typeface="Arial"/>
              </a:rPr>
              <a:t>) и сленга</a:t>
            </a:r>
            <a:endParaRPr lang="en-US" altLang="zh-CN" dirty="0">
              <a:cs typeface="Arial"/>
            </a:endParaRPr>
          </a:p>
        </p:txBody>
      </p:sp>
    </p:spTree>
    <p:extLst>
      <p:ext uri="{BB962C8B-B14F-4D97-AF65-F5344CB8AC3E}">
        <p14:creationId xmlns:p14="http://schemas.microsoft.com/office/powerpoint/2010/main" val="558595533"/>
      </p:ext>
    </p:extLst>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568325"/>
            <a:ext cx="8237538" cy="419100"/>
          </a:xfrm>
        </p:spPr>
        <p:txBody>
          <a:bodyPr/>
          <a:lstStyle/>
          <a:p>
            <a:r>
              <a:rPr lang="ru-RU" altLang="en-US" smtClean="0">
                <a:latin typeface="Arial Bold" pitchFamily="34" charset="0"/>
                <a:cs typeface="Arial" pitchFamily="34" charset="0"/>
              </a:rPr>
              <a:t>Научный язык</a:t>
            </a:r>
            <a:r>
              <a:rPr lang="en-GB" altLang="en-US" smtClean="0">
                <a:latin typeface="Arial Bold" pitchFamily="34" charset="0"/>
                <a:cs typeface="Arial" pitchFamily="34" charset="0"/>
              </a:rPr>
              <a:t> - </a:t>
            </a:r>
            <a:r>
              <a:rPr lang="ru-RU" altLang="en-US" smtClean="0">
                <a:latin typeface="Arial Bold" pitchFamily="34" charset="0"/>
                <a:cs typeface="Arial" pitchFamily="34" charset="0"/>
              </a:rPr>
              <a:t>Время</a:t>
            </a:r>
            <a:endParaRPr lang="en-GB" altLang="en-US" smtClean="0">
              <a:latin typeface="Arial Bold" pitchFamily="34" charset="0"/>
              <a:cs typeface="Arial" pitchFamily="34" charset="0"/>
            </a:endParaRPr>
          </a:p>
        </p:txBody>
      </p:sp>
      <p:sp>
        <p:nvSpPr>
          <p:cNvPr id="193539" name="Rectangle 3"/>
          <p:cNvSpPr>
            <a:spLocks noGrp="1" noChangeArrowheads="1"/>
          </p:cNvSpPr>
          <p:nvPr>
            <p:ph type="body" idx="4294967295"/>
          </p:nvPr>
        </p:nvSpPr>
        <p:spPr>
          <a:xfrm>
            <a:off x="0" y="1524000"/>
            <a:ext cx="8229600" cy="4525963"/>
          </a:xfrm>
        </p:spPr>
        <p:txBody>
          <a:bodyPr>
            <a:normAutofit fontScale="92500"/>
          </a:bodyPr>
          <a:lstStyle/>
          <a:p>
            <a:pPr>
              <a:lnSpc>
                <a:spcPct val="80000"/>
              </a:lnSpc>
              <a:defRPr/>
            </a:pPr>
            <a:r>
              <a:rPr lang="ru-RU" altLang="en-US" sz="2800" smtClean="0">
                <a:solidFill>
                  <a:schemeClr val="bg2"/>
                </a:solidFill>
                <a:cs typeface="Arial" pitchFamily="34" charset="0"/>
              </a:rPr>
              <a:t>Настоящее время для известных фактов и гипотез</a:t>
            </a:r>
            <a:r>
              <a:rPr lang="en-GB" altLang="en-US" sz="2800" smtClean="0">
                <a:solidFill>
                  <a:schemeClr val="bg2"/>
                </a:solidFill>
                <a:cs typeface="Arial" pitchFamily="34" charset="0"/>
              </a:rPr>
              <a:t>:</a:t>
            </a:r>
          </a:p>
          <a:p>
            <a:pPr marL="457200" lvl="1" indent="0">
              <a:lnSpc>
                <a:spcPct val="80000"/>
              </a:lnSpc>
              <a:buFontTx/>
              <a:buNone/>
              <a:defRPr/>
            </a:pPr>
            <a:r>
              <a:rPr lang="ja-JP" altLang="en-GB" sz="2400" smtClean="0"/>
              <a:t>“</a:t>
            </a:r>
            <a:r>
              <a:rPr lang="en-GB" altLang="ja-JP" sz="2400" smtClean="0"/>
              <a:t>The average life of a honey bee </a:t>
            </a:r>
            <a:r>
              <a:rPr lang="en-GB" altLang="ja-JP" sz="2400" u="sng" smtClean="0"/>
              <a:t>is</a:t>
            </a:r>
            <a:r>
              <a:rPr lang="en-GB" altLang="ja-JP" sz="2400" smtClean="0"/>
              <a:t> 6 weeks</a:t>
            </a:r>
            <a:r>
              <a:rPr lang="ja-JP" altLang="en-GB" sz="2400" smtClean="0"/>
              <a:t>”</a:t>
            </a:r>
            <a:endParaRPr lang="en-GB" altLang="ja-JP" sz="2400" smtClean="0"/>
          </a:p>
          <a:p>
            <a:pPr>
              <a:lnSpc>
                <a:spcPct val="80000"/>
              </a:lnSpc>
              <a:buFontTx/>
              <a:buNone/>
              <a:defRPr/>
            </a:pPr>
            <a:endParaRPr lang="en-GB" altLang="en-US" sz="2400" smtClean="0">
              <a:solidFill>
                <a:schemeClr val="bg2"/>
              </a:solidFill>
              <a:cs typeface="Arial" pitchFamily="34" charset="0"/>
            </a:endParaRPr>
          </a:p>
          <a:p>
            <a:pPr>
              <a:lnSpc>
                <a:spcPct val="80000"/>
              </a:lnSpc>
              <a:defRPr/>
            </a:pPr>
            <a:r>
              <a:rPr lang="ru-RU" altLang="en-US" sz="2800" smtClean="0">
                <a:solidFill>
                  <a:schemeClr val="bg2"/>
                </a:solidFill>
                <a:cs typeface="Arial" pitchFamily="34" charset="0"/>
              </a:rPr>
              <a:t>Прошедшее время для выполненных вами экспериментов</a:t>
            </a:r>
            <a:r>
              <a:rPr lang="en-GB" altLang="en-US" sz="2800" smtClean="0">
                <a:solidFill>
                  <a:schemeClr val="bg2"/>
                </a:solidFill>
                <a:cs typeface="Arial" pitchFamily="34" charset="0"/>
              </a:rPr>
              <a:t>:</a:t>
            </a:r>
          </a:p>
          <a:p>
            <a:pPr>
              <a:lnSpc>
                <a:spcPct val="80000"/>
              </a:lnSpc>
              <a:buFontTx/>
              <a:buNone/>
              <a:defRPr/>
            </a:pPr>
            <a:r>
              <a:rPr lang="en-GB" altLang="en-US" sz="2800" smtClean="0">
                <a:solidFill>
                  <a:schemeClr val="bg2"/>
                </a:solidFill>
                <a:cs typeface="Arial" pitchFamily="34" charset="0"/>
              </a:rPr>
              <a:t>	</a:t>
            </a:r>
            <a:r>
              <a:rPr lang="ja-JP" altLang="en-GB" sz="2400" smtClean="0">
                <a:solidFill>
                  <a:schemeClr val="bg2"/>
                </a:solidFill>
                <a:cs typeface="Arial" pitchFamily="34" charset="0"/>
              </a:rPr>
              <a:t>“</a:t>
            </a:r>
            <a:r>
              <a:rPr lang="en-GB" altLang="ja-JP" sz="2400" smtClean="0">
                <a:solidFill>
                  <a:schemeClr val="bg2"/>
                </a:solidFill>
                <a:cs typeface="Arial" pitchFamily="34" charset="0"/>
              </a:rPr>
              <a:t>All the honey bees </a:t>
            </a:r>
            <a:r>
              <a:rPr lang="en-GB" altLang="ja-JP" sz="2400" u="sng" smtClean="0">
                <a:solidFill>
                  <a:schemeClr val="bg2"/>
                </a:solidFill>
                <a:cs typeface="Arial" pitchFamily="34" charset="0"/>
              </a:rPr>
              <a:t>were</a:t>
            </a:r>
            <a:r>
              <a:rPr lang="en-GB" altLang="ja-JP" sz="2400" smtClean="0">
                <a:solidFill>
                  <a:schemeClr val="bg2"/>
                </a:solidFill>
                <a:cs typeface="Arial" pitchFamily="34" charset="0"/>
              </a:rPr>
              <a:t> maintained in an environment with a consistent temperature of 23 degrees centigrade…</a:t>
            </a:r>
            <a:r>
              <a:rPr lang="ja-JP" altLang="en-GB" sz="2400" smtClean="0">
                <a:solidFill>
                  <a:schemeClr val="bg2"/>
                </a:solidFill>
                <a:cs typeface="Arial" pitchFamily="34" charset="0"/>
              </a:rPr>
              <a:t>”</a:t>
            </a:r>
            <a:endParaRPr lang="en-GB" altLang="ja-JP" sz="2400" smtClean="0">
              <a:solidFill>
                <a:schemeClr val="bg2"/>
              </a:solidFill>
              <a:cs typeface="Arial" pitchFamily="34" charset="0"/>
            </a:endParaRPr>
          </a:p>
          <a:p>
            <a:pPr>
              <a:lnSpc>
                <a:spcPct val="80000"/>
              </a:lnSpc>
              <a:buFontTx/>
              <a:buNone/>
              <a:defRPr/>
            </a:pPr>
            <a:endParaRPr lang="en-GB" altLang="en-US" sz="2400" smtClean="0">
              <a:solidFill>
                <a:schemeClr val="bg2"/>
              </a:solidFill>
              <a:cs typeface="Arial" pitchFamily="34" charset="0"/>
            </a:endParaRPr>
          </a:p>
          <a:p>
            <a:pPr>
              <a:lnSpc>
                <a:spcPct val="80000"/>
              </a:lnSpc>
              <a:defRPr/>
            </a:pPr>
            <a:r>
              <a:rPr lang="ru-RU" altLang="en-US" sz="2800" smtClean="0">
                <a:solidFill>
                  <a:schemeClr val="bg2"/>
                </a:solidFill>
                <a:cs typeface="Arial" pitchFamily="34" charset="0"/>
              </a:rPr>
              <a:t>Прошедшее время для описания результатов эксперимента</a:t>
            </a:r>
            <a:r>
              <a:rPr lang="en-GB" altLang="en-US" sz="2800" smtClean="0">
                <a:solidFill>
                  <a:schemeClr val="bg2"/>
                </a:solidFill>
                <a:cs typeface="Arial" pitchFamily="34" charset="0"/>
              </a:rPr>
              <a:t>:</a:t>
            </a:r>
          </a:p>
          <a:p>
            <a:pPr>
              <a:lnSpc>
                <a:spcPct val="80000"/>
              </a:lnSpc>
              <a:buFontTx/>
              <a:buNone/>
              <a:defRPr/>
            </a:pPr>
            <a:r>
              <a:rPr lang="en-GB" altLang="en-US" sz="2800" smtClean="0">
                <a:solidFill>
                  <a:schemeClr val="bg2"/>
                </a:solidFill>
                <a:cs typeface="Arial" pitchFamily="34" charset="0"/>
              </a:rPr>
              <a:t>	</a:t>
            </a:r>
            <a:r>
              <a:rPr lang="ja-JP" altLang="en-GB" sz="2800" smtClean="0">
                <a:solidFill>
                  <a:schemeClr val="bg2"/>
                </a:solidFill>
                <a:cs typeface="Arial" pitchFamily="34" charset="0"/>
              </a:rPr>
              <a:t>“</a:t>
            </a:r>
            <a:r>
              <a:rPr lang="en-GB" altLang="ja-JP" sz="2400" smtClean="0">
                <a:solidFill>
                  <a:schemeClr val="bg2"/>
                </a:solidFill>
                <a:cs typeface="Arial" pitchFamily="34" charset="0"/>
              </a:rPr>
              <a:t>The average life span of bees in our contained environment </a:t>
            </a:r>
            <a:r>
              <a:rPr lang="en-GB" altLang="ja-JP" sz="2400" u="sng" smtClean="0">
                <a:solidFill>
                  <a:schemeClr val="bg2"/>
                </a:solidFill>
                <a:cs typeface="Arial" pitchFamily="34" charset="0"/>
              </a:rPr>
              <a:t>was</a:t>
            </a:r>
            <a:r>
              <a:rPr lang="en-GB" altLang="ja-JP" sz="2400" smtClean="0">
                <a:solidFill>
                  <a:schemeClr val="bg2"/>
                </a:solidFill>
                <a:cs typeface="Arial" pitchFamily="34" charset="0"/>
              </a:rPr>
              <a:t> 8 weeks…</a:t>
            </a:r>
            <a:r>
              <a:rPr lang="ja-JP" altLang="en-GB" sz="2400" smtClean="0">
                <a:solidFill>
                  <a:schemeClr val="bg2"/>
                </a:solidFill>
                <a:cs typeface="Arial" pitchFamily="34" charset="0"/>
              </a:rPr>
              <a:t>”</a:t>
            </a:r>
            <a:endParaRPr lang="en-GB" altLang="en-US" sz="2400" smtClean="0">
              <a:solidFill>
                <a:schemeClr val="bg2"/>
              </a:solidFill>
              <a:cs typeface="Arial" pitchFamily="34" charset="0"/>
            </a:endParaRPr>
          </a:p>
        </p:txBody>
      </p:sp>
      <p:sp>
        <p:nvSpPr>
          <p:cNvPr id="90116" name="Slide Number Placeholder 3"/>
          <p:cNvSpPr>
            <a:spLocks noGrp="1"/>
          </p:cNvSpPr>
          <p:nvPr>
            <p:ph type="sldNum" sz="quarter" idx="4294967295"/>
          </p:nvPr>
        </p:nvSpPr>
        <p:spPr bwMode="auto">
          <a:xfrm>
            <a:off x="0" y="6400800"/>
            <a:ext cx="5334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fld id="{A76A13A2-1E91-4FC5-87F3-A43CF99D433F}" type="slidenum">
              <a:rPr lang="en-US" altLang="en-US" sz="1000" b="0">
                <a:solidFill>
                  <a:srgbClr val="FF9218"/>
                </a:solidFill>
                <a:latin typeface="Arial Narrow" pitchFamily="34" charset="0"/>
              </a:rPr>
              <a:pPr/>
              <a:t>67</a:t>
            </a:fld>
            <a:endParaRPr lang="en-US" altLang="en-US" sz="1000" b="0">
              <a:solidFill>
                <a:srgbClr val="FF9218"/>
              </a:solidFill>
              <a:latin typeface="Arial Narrow" pitchFamily="34" charset="0"/>
            </a:endParaRPr>
          </a:p>
        </p:txBody>
      </p:sp>
    </p:spTree>
    <p:extLst>
      <p:ext uri="{BB962C8B-B14F-4D97-AF65-F5344CB8AC3E}">
        <p14:creationId xmlns:p14="http://schemas.microsoft.com/office/powerpoint/2010/main" val="11369045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 calcmode="lin" valueType="num">
                                      <p:cBhvr>
                                        <p:cTn id="7" dur="500" fill="hold"/>
                                        <p:tgtEl>
                                          <p:spTgt spid="1935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35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3539">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93539">
                                            <p:txEl>
                                              <p:pRg st="1" end="1"/>
                                            </p:txEl>
                                          </p:spTgt>
                                        </p:tgtEl>
                                        <p:attrNameLst>
                                          <p:attrName>style.visibility</p:attrName>
                                        </p:attrNameLst>
                                      </p:cBhvr>
                                      <p:to>
                                        <p:strVal val="visible"/>
                                      </p:to>
                                    </p:set>
                                    <p:anim calcmode="lin" valueType="num">
                                      <p:cBhvr>
                                        <p:cTn id="12" dur="500" fill="hold"/>
                                        <p:tgtEl>
                                          <p:spTgt spid="19353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9353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93539">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93539">
                                            <p:txEl>
                                              <p:pRg st="3" end="3"/>
                                            </p:txEl>
                                          </p:spTgt>
                                        </p:tgtEl>
                                        <p:attrNameLst>
                                          <p:attrName>style.visibility</p:attrName>
                                        </p:attrNameLst>
                                      </p:cBhvr>
                                      <p:to>
                                        <p:strVal val="visible"/>
                                      </p:to>
                                    </p:set>
                                    <p:anim calcmode="lin" valueType="num">
                                      <p:cBhvr>
                                        <p:cTn id="17" dur="500" fill="hold"/>
                                        <p:tgtEl>
                                          <p:spTgt spid="193539">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193539">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193539">
                                            <p:txEl>
                                              <p:pRg st="3" end="3"/>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93539">
                                            <p:txEl>
                                              <p:pRg st="4" end="4"/>
                                            </p:txEl>
                                          </p:spTgt>
                                        </p:tgtEl>
                                        <p:attrNameLst>
                                          <p:attrName>style.visibility</p:attrName>
                                        </p:attrNameLst>
                                      </p:cBhvr>
                                      <p:to>
                                        <p:strVal val="visible"/>
                                      </p:to>
                                    </p:set>
                                    <p:anim calcmode="lin" valueType="num">
                                      <p:cBhvr>
                                        <p:cTn id="22" dur="500" fill="hold"/>
                                        <p:tgtEl>
                                          <p:spTgt spid="193539">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193539">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193539">
                                            <p:txEl>
                                              <p:pRg st="4" end="4"/>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93539">
                                            <p:txEl>
                                              <p:pRg st="6" end="6"/>
                                            </p:txEl>
                                          </p:spTgt>
                                        </p:tgtEl>
                                        <p:attrNameLst>
                                          <p:attrName>style.visibility</p:attrName>
                                        </p:attrNameLst>
                                      </p:cBhvr>
                                      <p:to>
                                        <p:strVal val="visible"/>
                                      </p:to>
                                    </p:set>
                                    <p:anim calcmode="lin" valueType="num">
                                      <p:cBhvr>
                                        <p:cTn id="27" dur="500" fill="hold"/>
                                        <p:tgtEl>
                                          <p:spTgt spid="193539">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193539">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193539">
                                            <p:txEl>
                                              <p:pRg st="6" end="6"/>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93539">
                                            <p:txEl>
                                              <p:pRg st="7" end="7"/>
                                            </p:txEl>
                                          </p:spTgt>
                                        </p:tgtEl>
                                        <p:attrNameLst>
                                          <p:attrName>style.visibility</p:attrName>
                                        </p:attrNameLst>
                                      </p:cBhvr>
                                      <p:to>
                                        <p:strVal val="visible"/>
                                      </p:to>
                                    </p:set>
                                    <p:anim calcmode="lin" valueType="num">
                                      <p:cBhvr>
                                        <p:cTn id="32" dur="500" fill="hold"/>
                                        <p:tgtEl>
                                          <p:spTgt spid="193539">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193539">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193539">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mph" presetSubtype="2" fill="hold" grpId="1" nodeType="clickEffect">
                                  <p:stCondLst>
                                    <p:cond delay="0"/>
                                  </p:stCondLst>
                                  <p:childTnLst>
                                    <p:animClr clrSpc="rgb" dir="cw">
                                      <p:cBhvr override="childStyle">
                                        <p:cTn id="38" dur="500" fill="hold"/>
                                        <p:tgtEl>
                                          <p:spTgt spid="193539">
                                            <p:txEl>
                                              <p:pRg st="0" end="0"/>
                                            </p:txEl>
                                          </p:spTgt>
                                        </p:tgtEl>
                                        <p:attrNameLst>
                                          <p:attrName>style.color</p:attrName>
                                        </p:attrNameLst>
                                      </p:cBhvr>
                                      <p:to>
                                        <a:schemeClr val="accent2"/>
                                      </p:to>
                                    </p:animClr>
                                  </p:childTnLst>
                                </p:cTn>
                              </p:par>
                              <p:par>
                                <p:cTn id="39" presetID="3" presetClass="emph" presetSubtype="2" fill="hold" grpId="1" nodeType="withEffect">
                                  <p:stCondLst>
                                    <p:cond delay="0"/>
                                  </p:stCondLst>
                                  <p:childTnLst>
                                    <p:animClr clrSpc="rgb" dir="cw">
                                      <p:cBhvr override="childStyle">
                                        <p:cTn id="40" dur="500" fill="hold"/>
                                        <p:tgtEl>
                                          <p:spTgt spid="193539">
                                            <p:txEl>
                                              <p:pRg st="1" end="1"/>
                                            </p:txEl>
                                          </p:spTgt>
                                        </p:tgtEl>
                                        <p:attrNameLst>
                                          <p:attrName>style.color</p:attrName>
                                        </p:attrNameLst>
                                      </p:cBhvr>
                                      <p:to>
                                        <a:schemeClr val="tx1"/>
                                      </p:to>
                                    </p:animClr>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mph" presetSubtype="2" fill="hold" grpId="1" nodeType="clickEffect">
                                  <p:stCondLst>
                                    <p:cond delay="0"/>
                                  </p:stCondLst>
                                  <p:childTnLst>
                                    <p:animClr clrSpc="rgb" dir="cw">
                                      <p:cBhvr override="childStyle">
                                        <p:cTn id="44" dur="500" fill="hold"/>
                                        <p:tgtEl>
                                          <p:spTgt spid="193539">
                                            <p:txEl>
                                              <p:pRg st="3" end="3"/>
                                            </p:txEl>
                                          </p:spTgt>
                                        </p:tgtEl>
                                        <p:attrNameLst>
                                          <p:attrName>style.color</p:attrName>
                                        </p:attrNameLst>
                                      </p:cBhvr>
                                      <p:to>
                                        <a:schemeClr val="accent2"/>
                                      </p:to>
                                    </p:animClr>
                                  </p:childTnLst>
                                </p:cTn>
                              </p:par>
                              <p:par>
                                <p:cTn id="45" presetID="3" presetClass="emph" presetSubtype="2" fill="hold" grpId="1" nodeType="withEffect">
                                  <p:stCondLst>
                                    <p:cond delay="0"/>
                                  </p:stCondLst>
                                  <p:childTnLst>
                                    <p:animClr clrSpc="rgb" dir="cw">
                                      <p:cBhvr override="childStyle">
                                        <p:cTn id="46" dur="500" fill="hold"/>
                                        <p:tgtEl>
                                          <p:spTgt spid="193539">
                                            <p:txEl>
                                              <p:pRg st="4" end="4"/>
                                            </p:txEl>
                                          </p:spTgt>
                                        </p:tgtEl>
                                        <p:attrNameLst>
                                          <p:attrName>style.color</p:attrName>
                                        </p:attrNameLst>
                                      </p:cBhvr>
                                      <p:to>
                                        <a:schemeClr val="tx1"/>
                                      </p:to>
                                    </p:animClr>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mph" presetSubtype="2" fill="hold" grpId="1" nodeType="clickEffect">
                                  <p:stCondLst>
                                    <p:cond delay="0"/>
                                  </p:stCondLst>
                                  <p:childTnLst>
                                    <p:animClr clrSpc="rgb" dir="cw">
                                      <p:cBhvr override="childStyle">
                                        <p:cTn id="50" dur="500" fill="hold"/>
                                        <p:tgtEl>
                                          <p:spTgt spid="193539">
                                            <p:txEl>
                                              <p:pRg st="6" end="6"/>
                                            </p:txEl>
                                          </p:spTgt>
                                        </p:tgtEl>
                                        <p:attrNameLst>
                                          <p:attrName>style.color</p:attrName>
                                        </p:attrNameLst>
                                      </p:cBhvr>
                                      <p:to>
                                        <a:schemeClr val="accent2"/>
                                      </p:to>
                                    </p:animClr>
                                  </p:childTnLst>
                                </p:cTn>
                              </p:par>
                              <p:par>
                                <p:cTn id="51" presetID="3" presetClass="emph" presetSubtype="2" fill="hold" grpId="1" nodeType="withEffect">
                                  <p:stCondLst>
                                    <p:cond delay="0"/>
                                  </p:stCondLst>
                                  <p:childTnLst>
                                    <p:animClr clrSpc="rgb" dir="cw">
                                      <p:cBhvr override="childStyle">
                                        <p:cTn id="52" dur="500" fill="hold"/>
                                        <p:tgtEl>
                                          <p:spTgt spid="193539">
                                            <p:txEl>
                                              <p:pRg st="7" end="7"/>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P spid="193539" grpId="1"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704850"/>
            <a:ext cx="8237538" cy="419100"/>
          </a:xfrm>
        </p:spPr>
        <p:txBody>
          <a:bodyPr/>
          <a:lstStyle/>
          <a:p>
            <a:r>
              <a:rPr lang="ru-RU" altLang="zh-CN" smtClean="0">
                <a:latin typeface="Arial Bold" pitchFamily="34" charset="0"/>
                <a:ea typeface="SimHei" pitchFamily="49" charset="-122"/>
                <a:cs typeface="Arial" pitchFamily="34" charset="0"/>
              </a:rPr>
              <a:t>Структура статьи</a:t>
            </a:r>
            <a:endParaRPr lang="en-US" altLang="zh-CN" smtClean="0">
              <a:latin typeface="Arial Bold" pitchFamily="34" charset="0"/>
              <a:ea typeface="SimHei" pitchFamily="49" charset="-122"/>
              <a:cs typeface="Arial" pitchFamily="34" charset="0"/>
            </a:endParaRPr>
          </a:p>
        </p:txBody>
      </p:sp>
      <p:sp>
        <p:nvSpPr>
          <p:cNvPr id="92163" name="Rectangle 4"/>
          <p:cNvSpPr>
            <a:spLocks noGrp="1" noChangeArrowheads="1"/>
          </p:cNvSpPr>
          <p:nvPr>
            <p:ph type="body" idx="4294967295"/>
          </p:nvPr>
        </p:nvSpPr>
        <p:spPr bwMode="auto">
          <a:xfrm>
            <a:off x="457201" y="1338263"/>
            <a:ext cx="6681788" cy="511175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nSpc>
                <a:spcPct val="90000"/>
              </a:lnSpc>
              <a:buClr>
                <a:srgbClr val="5D9A3C"/>
              </a:buClr>
            </a:pPr>
            <a:r>
              <a:rPr lang="en-US" altLang="zh-CN" sz="1800" dirty="0" smtClean="0">
                <a:latin typeface="Arial" pitchFamily="34" charset="0"/>
                <a:cs typeface="Arial" pitchFamily="34" charset="0"/>
              </a:rPr>
              <a:t>Title</a:t>
            </a:r>
          </a:p>
          <a:p>
            <a:pPr>
              <a:lnSpc>
                <a:spcPct val="90000"/>
              </a:lnSpc>
              <a:buClr>
                <a:srgbClr val="5D9A3C"/>
              </a:buClr>
            </a:pPr>
            <a:r>
              <a:rPr lang="en-US" altLang="zh-CN" sz="1800" dirty="0" smtClean="0">
                <a:latin typeface="Arial" pitchFamily="34" charset="0"/>
                <a:cs typeface="Arial" pitchFamily="34" charset="0"/>
              </a:rPr>
              <a:t>Authors</a:t>
            </a:r>
          </a:p>
          <a:p>
            <a:pPr>
              <a:lnSpc>
                <a:spcPct val="90000"/>
              </a:lnSpc>
              <a:buClr>
                <a:srgbClr val="5D9A3C"/>
              </a:buClr>
            </a:pPr>
            <a:r>
              <a:rPr lang="en-US" altLang="zh-CN" sz="1800" dirty="0" smtClean="0">
                <a:latin typeface="Arial" pitchFamily="34" charset="0"/>
                <a:cs typeface="Arial" pitchFamily="34" charset="0"/>
              </a:rPr>
              <a:t>Abstract (50-300)</a:t>
            </a:r>
          </a:p>
          <a:p>
            <a:pPr>
              <a:lnSpc>
                <a:spcPct val="90000"/>
              </a:lnSpc>
              <a:buClr>
                <a:srgbClr val="5D9A3C"/>
              </a:buClr>
            </a:pPr>
            <a:r>
              <a:rPr lang="en-US" altLang="zh-CN" sz="1800" dirty="0" smtClean="0">
                <a:latin typeface="Arial" pitchFamily="34" charset="0"/>
                <a:cs typeface="Arial" pitchFamily="34" charset="0"/>
              </a:rPr>
              <a:t>Keywords</a:t>
            </a:r>
            <a:endParaRPr lang="ru-RU" altLang="zh-CN" sz="1800" dirty="0" smtClean="0">
              <a:latin typeface="Arial" pitchFamily="34" charset="0"/>
              <a:cs typeface="Arial" pitchFamily="34" charset="0"/>
            </a:endParaRPr>
          </a:p>
          <a:p>
            <a:pPr>
              <a:lnSpc>
                <a:spcPct val="90000"/>
              </a:lnSpc>
              <a:buClr>
                <a:srgbClr val="5D9A3C"/>
              </a:buClr>
            </a:pPr>
            <a:endParaRPr lang="ru-RU" altLang="zh-CN" sz="1800" dirty="0">
              <a:latin typeface="Arial" pitchFamily="34" charset="0"/>
              <a:cs typeface="Arial" pitchFamily="34" charset="0"/>
            </a:endParaRPr>
          </a:p>
          <a:p>
            <a:pPr>
              <a:lnSpc>
                <a:spcPct val="90000"/>
              </a:lnSpc>
              <a:buClr>
                <a:srgbClr val="5D9A3C"/>
              </a:buClr>
            </a:pPr>
            <a:endParaRPr lang="en-US" altLang="zh-CN" sz="1800" dirty="0" smtClean="0">
              <a:latin typeface="Arial" pitchFamily="34" charset="0"/>
              <a:cs typeface="Arial" pitchFamily="34" charset="0"/>
            </a:endParaRPr>
          </a:p>
          <a:p>
            <a:pPr>
              <a:lnSpc>
                <a:spcPct val="90000"/>
              </a:lnSpc>
              <a:buClr>
                <a:srgbClr val="5D9A3C"/>
              </a:buClr>
            </a:pPr>
            <a:r>
              <a:rPr lang="en-US" altLang="zh-CN" sz="1800" b="1" dirty="0" smtClean="0">
                <a:latin typeface="Arial" pitchFamily="34" charset="0"/>
                <a:cs typeface="Arial" pitchFamily="34" charset="0"/>
              </a:rPr>
              <a:t>Main text (IMRAD)</a:t>
            </a:r>
            <a:r>
              <a:rPr lang="ru-RU" altLang="zh-CN" sz="1800" b="1" dirty="0" smtClean="0">
                <a:latin typeface="Arial" pitchFamily="34" charset="0"/>
                <a:cs typeface="Arial" pitchFamily="34" charset="0"/>
              </a:rPr>
              <a:t>:</a:t>
            </a:r>
            <a:endParaRPr lang="en-US" altLang="zh-CN" sz="1800" b="1" dirty="0" smtClean="0">
              <a:latin typeface="Arial" pitchFamily="34" charset="0"/>
              <a:cs typeface="Arial" pitchFamily="34" charset="0"/>
            </a:endParaRPr>
          </a:p>
          <a:p>
            <a:pPr lvl="1">
              <a:lnSpc>
                <a:spcPct val="90000"/>
              </a:lnSpc>
              <a:buClr>
                <a:srgbClr val="5D9A3C"/>
              </a:buClr>
            </a:pPr>
            <a:r>
              <a:rPr lang="en-US" altLang="zh-CN" b="1" dirty="0" smtClean="0">
                <a:latin typeface="Arial" pitchFamily="34" charset="0"/>
              </a:rPr>
              <a:t>Introduction</a:t>
            </a:r>
          </a:p>
          <a:p>
            <a:pPr lvl="1">
              <a:lnSpc>
                <a:spcPct val="90000"/>
              </a:lnSpc>
              <a:buClr>
                <a:srgbClr val="5D9A3C"/>
              </a:buClr>
            </a:pPr>
            <a:r>
              <a:rPr lang="en-US" altLang="zh-CN" b="1" dirty="0" smtClean="0">
                <a:latin typeface="Arial" pitchFamily="34" charset="0"/>
              </a:rPr>
              <a:t>Methods</a:t>
            </a:r>
          </a:p>
          <a:p>
            <a:pPr lvl="1">
              <a:lnSpc>
                <a:spcPct val="90000"/>
              </a:lnSpc>
              <a:buClr>
                <a:srgbClr val="5D9A3C"/>
              </a:buClr>
            </a:pPr>
            <a:r>
              <a:rPr lang="en-US" altLang="zh-CN" b="1" dirty="0" smtClean="0">
                <a:latin typeface="Arial" pitchFamily="34" charset="0"/>
              </a:rPr>
              <a:t>Results</a:t>
            </a:r>
          </a:p>
          <a:p>
            <a:pPr lvl="1">
              <a:lnSpc>
                <a:spcPct val="90000"/>
              </a:lnSpc>
              <a:buClr>
                <a:srgbClr val="5D9A3C"/>
              </a:buClr>
            </a:pPr>
            <a:r>
              <a:rPr lang="en-US" altLang="zh-CN" b="1" dirty="0" smtClean="0">
                <a:latin typeface="Arial" pitchFamily="34" charset="0"/>
              </a:rPr>
              <a:t>And </a:t>
            </a:r>
          </a:p>
          <a:p>
            <a:pPr lvl="1">
              <a:lnSpc>
                <a:spcPct val="90000"/>
              </a:lnSpc>
              <a:buClr>
                <a:srgbClr val="5D9A3C"/>
              </a:buClr>
            </a:pPr>
            <a:r>
              <a:rPr lang="en-US" altLang="zh-CN" b="1" dirty="0" smtClean="0">
                <a:latin typeface="Arial" pitchFamily="34" charset="0"/>
              </a:rPr>
              <a:t>Discussion (Conclusions)</a:t>
            </a:r>
          </a:p>
          <a:p>
            <a:pPr>
              <a:lnSpc>
                <a:spcPct val="90000"/>
              </a:lnSpc>
              <a:buClr>
                <a:srgbClr val="5D9A3C"/>
              </a:buClr>
            </a:pPr>
            <a:endParaRPr lang="en-US" altLang="zh-CN" sz="1800" dirty="0" smtClean="0">
              <a:latin typeface="Arial" pitchFamily="34" charset="0"/>
              <a:cs typeface="Arial" pitchFamily="34" charset="0"/>
            </a:endParaRPr>
          </a:p>
          <a:p>
            <a:pPr>
              <a:lnSpc>
                <a:spcPct val="90000"/>
              </a:lnSpc>
              <a:buClr>
                <a:srgbClr val="5D9A3C"/>
              </a:buClr>
            </a:pPr>
            <a:r>
              <a:rPr lang="en-US" altLang="zh-CN" sz="1800" dirty="0" smtClean="0">
                <a:latin typeface="Arial" pitchFamily="34" charset="0"/>
                <a:cs typeface="Arial" pitchFamily="34" charset="0"/>
              </a:rPr>
              <a:t>Acknowledgements</a:t>
            </a:r>
          </a:p>
          <a:p>
            <a:pPr>
              <a:lnSpc>
                <a:spcPct val="90000"/>
              </a:lnSpc>
              <a:buClr>
                <a:srgbClr val="5D9A3C"/>
              </a:buClr>
            </a:pPr>
            <a:r>
              <a:rPr lang="en-US" altLang="zh-CN" sz="1800" dirty="0" smtClean="0">
                <a:latin typeface="Arial" pitchFamily="34" charset="0"/>
                <a:cs typeface="Arial" pitchFamily="34" charset="0"/>
              </a:rPr>
              <a:t>References</a:t>
            </a:r>
          </a:p>
          <a:p>
            <a:pPr>
              <a:lnSpc>
                <a:spcPct val="90000"/>
              </a:lnSpc>
              <a:buClr>
                <a:srgbClr val="5D9A3C"/>
              </a:buClr>
            </a:pPr>
            <a:r>
              <a:rPr lang="en-US" altLang="zh-CN" sz="1800" dirty="0" smtClean="0">
                <a:latin typeface="Arial" pitchFamily="34" charset="0"/>
                <a:cs typeface="Arial" pitchFamily="34" charset="0"/>
              </a:rPr>
              <a:t>Supplementary material</a:t>
            </a:r>
          </a:p>
        </p:txBody>
      </p:sp>
      <p:sp>
        <p:nvSpPr>
          <p:cNvPr id="40964" name="Rectangle 5"/>
          <p:cNvSpPr>
            <a:spLocks noChangeArrowheads="1"/>
          </p:cNvSpPr>
          <p:nvPr/>
        </p:nvSpPr>
        <p:spPr bwMode="auto">
          <a:xfrm>
            <a:off x="457200" y="1241426"/>
            <a:ext cx="2790825" cy="1369354"/>
          </a:xfrm>
          <a:prstGeom prst="rect">
            <a:avLst/>
          </a:prstGeom>
          <a:noFill/>
          <a:ln w="38100">
            <a:solidFill>
              <a:srgbClr val="FF0000"/>
            </a:solidFill>
            <a:miter lim="800000"/>
            <a:headEnd/>
            <a:tailEnd/>
          </a:ln>
        </p:spPr>
        <p:txBody>
          <a:bodyPr wrap="none" anchor="ctr"/>
          <a:lstStyle/>
          <a:p>
            <a:pPr>
              <a:defRPr/>
            </a:pPr>
            <a:endParaRPr lang="en-US" sz="1050">
              <a:latin typeface="Calibri" pitchFamily="34" charset="0"/>
              <a:cs typeface="+mn-cs"/>
            </a:endParaRPr>
          </a:p>
        </p:txBody>
      </p:sp>
      <p:sp>
        <p:nvSpPr>
          <p:cNvPr id="92165" name="PubTriangle"/>
          <p:cNvSpPr>
            <a:spLocks noEditPoints="1" noChangeArrowheads="1"/>
          </p:cNvSpPr>
          <p:nvPr/>
        </p:nvSpPr>
        <p:spPr bwMode="auto">
          <a:xfrm rot="2708447">
            <a:off x="3230563" y="1084263"/>
            <a:ext cx="1828800" cy="1828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noFill/>
          <a:ln w="38100">
            <a:solidFill>
              <a:srgbClr val="FF0000"/>
            </a:solidFill>
            <a:miter lim="800000"/>
            <a:headEnd/>
            <a:tailEnd/>
          </a:ln>
          <a:effectLst>
            <a:outerShdw dist="107763" dir="2700000" algn="ctr" rotWithShape="0">
              <a:srgbClr val="808080"/>
            </a:outerShdw>
          </a:effectLst>
        </p:spPr>
        <p:txBody>
          <a:bodyPr/>
          <a:lstStyle/>
          <a:p>
            <a:pPr>
              <a:defRPr/>
            </a:pPr>
            <a:endParaRPr lang="ru-RU"/>
          </a:p>
        </p:txBody>
      </p:sp>
      <p:sp>
        <p:nvSpPr>
          <p:cNvPr id="92166" name="Text Box 7"/>
          <p:cNvSpPr txBox="1">
            <a:spLocks noChangeArrowheads="1"/>
          </p:cNvSpPr>
          <p:nvPr/>
        </p:nvSpPr>
        <p:spPr bwMode="auto">
          <a:xfrm>
            <a:off x="4008438" y="1619250"/>
            <a:ext cx="4983162" cy="923925"/>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spcBef>
                <a:spcPct val="50000"/>
              </a:spcBef>
            </a:pPr>
            <a:r>
              <a:rPr lang="ru-RU" altLang="zh-CN" sz="1800">
                <a:solidFill>
                  <a:srgbClr val="0070C0"/>
                </a:solidFill>
                <a:latin typeface="Arial Narrow" pitchFamily="34" charset="0"/>
                <a:ea typeface="SimSun" pitchFamily="2" charset="-122"/>
              </a:rPr>
              <a:t>Сделайте их простыми для индексирования и поиска</a:t>
            </a:r>
            <a:r>
              <a:rPr lang="en-US" altLang="zh-CN" sz="1800">
                <a:solidFill>
                  <a:srgbClr val="0070C0"/>
                </a:solidFill>
                <a:latin typeface="Arial Narrow" pitchFamily="34" charset="0"/>
                <a:ea typeface="SimSun" pitchFamily="2" charset="-122"/>
              </a:rPr>
              <a:t>! (</a:t>
            </a:r>
            <a:r>
              <a:rPr lang="ru-RU" altLang="zh-CN" sz="1800">
                <a:solidFill>
                  <a:srgbClr val="0070C0"/>
                </a:solidFill>
                <a:latin typeface="Arial Narrow" pitchFamily="34" charset="0"/>
                <a:ea typeface="SimSun" pitchFamily="2" charset="-122"/>
              </a:rPr>
              <a:t>информативные, привлекательные, эффективные</a:t>
            </a:r>
            <a:r>
              <a:rPr lang="en-US" altLang="zh-CN" sz="1800">
                <a:solidFill>
                  <a:srgbClr val="0070C0"/>
                </a:solidFill>
                <a:latin typeface="Arial Narrow" pitchFamily="34" charset="0"/>
                <a:ea typeface="SimSun" pitchFamily="2" charset="-122"/>
              </a:rPr>
              <a:t>)</a:t>
            </a:r>
          </a:p>
        </p:txBody>
      </p:sp>
      <p:sp>
        <p:nvSpPr>
          <p:cNvPr id="40967" name="Rectangle 8"/>
          <p:cNvSpPr>
            <a:spLocks noChangeArrowheads="1"/>
          </p:cNvSpPr>
          <p:nvPr/>
        </p:nvSpPr>
        <p:spPr bwMode="auto">
          <a:xfrm>
            <a:off x="457201" y="3014663"/>
            <a:ext cx="3841750" cy="1912937"/>
          </a:xfrm>
          <a:prstGeom prst="rect">
            <a:avLst/>
          </a:prstGeom>
          <a:noFill/>
          <a:ln w="38100">
            <a:solidFill>
              <a:srgbClr val="FF0000"/>
            </a:solidFill>
            <a:miter lim="800000"/>
            <a:headEnd/>
            <a:tailEnd/>
          </a:ln>
        </p:spPr>
        <p:txBody>
          <a:bodyPr wrap="none" anchor="ctr"/>
          <a:lstStyle/>
          <a:p>
            <a:pPr>
              <a:defRPr/>
            </a:pPr>
            <a:endParaRPr lang="en-US" sz="1050">
              <a:latin typeface="Calibri" pitchFamily="34" charset="0"/>
              <a:cs typeface="+mn-cs"/>
            </a:endParaRPr>
          </a:p>
        </p:txBody>
      </p:sp>
      <p:sp>
        <p:nvSpPr>
          <p:cNvPr id="92168" name="PubTriangle"/>
          <p:cNvSpPr>
            <a:spLocks noEditPoints="1" noChangeArrowheads="1"/>
          </p:cNvSpPr>
          <p:nvPr/>
        </p:nvSpPr>
        <p:spPr bwMode="auto">
          <a:xfrm rot="2567750">
            <a:off x="3370263" y="2887663"/>
            <a:ext cx="2587625" cy="25384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8382 w 21600"/>
              <a:gd name="T19" fmla="*/ 5571 h 21600"/>
              <a:gd name="T20" fmla="*/ 16448 w 21600"/>
              <a:gd name="T21" fmla="*/ 136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295" y="0"/>
                </a:moveTo>
                <a:lnTo>
                  <a:pt x="0" y="21600"/>
                </a:lnTo>
                <a:lnTo>
                  <a:pt x="21600" y="11142"/>
                </a:lnTo>
                <a:lnTo>
                  <a:pt x="11295" y="0"/>
                </a:lnTo>
                <a:close/>
              </a:path>
            </a:pathLst>
          </a:custGeom>
          <a:noFill/>
          <a:ln w="38100">
            <a:solidFill>
              <a:srgbClr val="FF0000"/>
            </a:solidFill>
            <a:miter lim="800000"/>
            <a:headEnd/>
            <a:tailEnd/>
          </a:ln>
          <a:effectLst>
            <a:outerShdw dist="107763" dir="2700000" algn="ctr" rotWithShape="0">
              <a:srgbClr val="808080"/>
            </a:outerShdw>
          </a:effectLst>
        </p:spPr>
        <p:txBody>
          <a:bodyPr/>
          <a:lstStyle/>
          <a:p>
            <a:pPr>
              <a:defRPr/>
            </a:pPr>
            <a:endParaRPr lang="ru-RU"/>
          </a:p>
        </p:txBody>
      </p:sp>
      <p:sp>
        <p:nvSpPr>
          <p:cNvPr id="92169" name="Text Box 10"/>
          <p:cNvSpPr txBox="1">
            <a:spLocks noChangeArrowheads="1"/>
          </p:cNvSpPr>
          <p:nvPr/>
        </p:nvSpPr>
        <p:spPr bwMode="auto">
          <a:xfrm>
            <a:off x="4183063" y="3695700"/>
            <a:ext cx="4960937" cy="923925"/>
          </a:xfrm>
          <a:prstGeom prst="rect">
            <a:avLst/>
          </a:prstGeom>
          <a:solidFill>
            <a:schemeClr val="bg1">
              <a:alpha val="6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spcBef>
                <a:spcPct val="50000"/>
              </a:spcBef>
            </a:pPr>
            <a:r>
              <a:rPr lang="ru-RU" altLang="zh-CN" sz="1800">
                <a:solidFill>
                  <a:srgbClr val="0070C0"/>
                </a:solidFill>
                <a:latin typeface="Arial Narrow" pitchFamily="34" charset="0"/>
                <a:ea typeface="SimSun" pitchFamily="2" charset="-122"/>
              </a:rPr>
              <a:t>Место в журнале – ценно!</a:t>
            </a:r>
            <a:r>
              <a:rPr lang="en-US" altLang="zh-CN" sz="1800">
                <a:solidFill>
                  <a:srgbClr val="0070C0"/>
                </a:solidFill>
                <a:latin typeface="Arial Narrow" pitchFamily="34" charset="0"/>
                <a:ea typeface="SimSun" pitchFamily="2" charset="-122"/>
              </a:rPr>
              <a:t> </a:t>
            </a:r>
            <a:r>
              <a:rPr lang="ru-RU" altLang="zh-CN" sz="1800">
                <a:solidFill>
                  <a:srgbClr val="0070C0"/>
                </a:solidFill>
                <a:latin typeface="Arial Narrow" pitchFamily="34" charset="0"/>
                <a:ea typeface="SimSun" pitchFamily="2" charset="-122"/>
              </a:rPr>
              <a:t>Сделайте свою статью лаконичной</a:t>
            </a:r>
            <a:r>
              <a:rPr lang="en-US" altLang="zh-CN" sz="1800">
                <a:solidFill>
                  <a:srgbClr val="0070C0"/>
                </a:solidFill>
                <a:latin typeface="Arial Narrow" pitchFamily="34" charset="0"/>
                <a:ea typeface="SimSun" pitchFamily="2" charset="-122"/>
              </a:rPr>
              <a:t>. </a:t>
            </a:r>
            <a:r>
              <a:rPr lang="ru-RU" altLang="zh-CN" sz="1800">
                <a:solidFill>
                  <a:srgbClr val="0070C0"/>
                </a:solidFill>
                <a:latin typeface="Arial Narrow" pitchFamily="34" charset="0"/>
                <a:ea typeface="SimSun" pitchFamily="2" charset="-122"/>
              </a:rPr>
              <a:t>Если это возможно достичь при помощи </a:t>
            </a:r>
            <a:r>
              <a:rPr lang="en-US" altLang="zh-CN" sz="1800" i="1">
                <a:solidFill>
                  <a:srgbClr val="0070C0"/>
                </a:solidFill>
                <a:latin typeface="Arial Narrow" pitchFamily="34" charset="0"/>
                <a:ea typeface="SimSun" pitchFamily="2" charset="-122"/>
              </a:rPr>
              <a:t>n</a:t>
            </a:r>
            <a:r>
              <a:rPr lang="en-US" altLang="zh-CN" sz="1800">
                <a:solidFill>
                  <a:srgbClr val="0070C0"/>
                </a:solidFill>
                <a:latin typeface="Arial Narrow" pitchFamily="34" charset="0"/>
                <a:ea typeface="SimSun" pitchFamily="2" charset="-122"/>
              </a:rPr>
              <a:t> </a:t>
            </a:r>
            <a:r>
              <a:rPr lang="ru-RU" altLang="zh-CN" sz="1800">
                <a:solidFill>
                  <a:srgbClr val="0070C0"/>
                </a:solidFill>
                <a:latin typeface="Arial Narrow" pitchFamily="34" charset="0"/>
                <a:ea typeface="SimSun" pitchFamily="2" charset="-122"/>
              </a:rPr>
              <a:t>слов</a:t>
            </a:r>
            <a:r>
              <a:rPr lang="en-US" altLang="zh-CN" sz="1800">
                <a:solidFill>
                  <a:srgbClr val="0070C0"/>
                </a:solidFill>
                <a:latin typeface="Arial Narrow" pitchFamily="34" charset="0"/>
                <a:ea typeface="SimSun" pitchFamily="2" charset="-122"/>
              </a:rPr>
              <a:t>, </a:t>
            </a:r>
            <a:r>
              <a:rPr lang="ru-RU" altLang="zh-CN" sz="1800">
                <a:solidFill>
                  <a:srgbClr val="0070C0"/>
                </a:solidFill>
                <a:latin typeface="Arial Narrow" pitchFamily="34" charset="0"/>
                <a:ea typeface="SimSun" pitchFamily="2" charset="-122"/>
              </a:rPr>
              <a:t>никогда не используйте </a:t>
            </a:r>
            <a:r>
              <a:rPr lang="en-US" altLang="zh-CN" sz="1800" i="1">
                <a:solidFill>
                  <a:srgbClr val="0070C0"/>
                </a:solidFill>
                <a:latin typeface="Arial Narrow" pitchFamily="34" charset="0"/>
                <a:ea typeface="SimSun" pitchFamily="2" charset="-122"/>
              </a:rPr>
              <a:t>n+1</a:t>
            </a:r>
            <a:r>
              <a:rPr lang="en-US" altLang="zh-CN" sz="1800">
                <a:solidFill>
                  <a:srgbClr val="0070C0"/>
                </a:solidFill>
                <a:latin typeface="Arial Narrow" pitchFamily="34" charset="0"/>
                <a:ea typeface="SimSun" pitchFamily="2" charset="-122"/>
              </a:rPr>
              <a:t>. </a:t>
            </a:r>
          </a:p>
        </p:txBody>
      </p:sp>
    </p:spTree>
    <p:extLst>
      <p:ext uri="{BB962C8B-B14F-4D97-AF65-F5344CB8AC3E}">
        <p14:creationId xmlns:p14="http://schemas.microsoft.com/office/powerpoint/2010/main" val="542652271"/>
      </p:ext>
    </p:extLst>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Title 1"/>
          <p:cNvSpPr>
            <a:spLocks noGrp="1"/>
          </p:cNvSpPr>
          <p:nvPr>
            <p:ph type="title"/>
          </p:nvPr>
        </p:nvSpPr>
        <p:spPr>
          <a:xfrm>
            <a:off x="415925" y="704850"/>
            <a:ext cx="8237538" cy="419100"/>
          </a:xfrm>
        </p:spPr>
        <p:txBody>
          <a:bodyPr/>
          <a:lstStyle/>
          <a:p>
            <a:r>
              <a:rPr lang="ru-RU" altLang="en-US" smtClean="0">
                <a:latin typeface="Arial Bold" pitchFamily="34" charset="0"/>
                <a:cs typeface="Arial Bold" pitchFamily="34" charset="0"/>
              </a:rPr>
              <a:t>Порядок написания разделов</a:t>
            </a:r>
            <a:endParaRPr lang="en-US" altLang="en-US" smtClean="0">
              <a:latin typeface="Arial Bold" pitchFamily="34" charset="0"/>
              <a:cs typeface="Arial Bold" pitchFamily="34" charset="0"/>
            </a:endParaRPr>
          </a:p>
        </p:txBody>
      </p:sp>
      <p:sp>
        <p:nvSpPr>
          <p:cNvPr id="59394" name="Rectangle 3"/>
          <p:cNvSpPr>
            <a:spLocks noGrp="1" noChangeArrowheads="1"/>
          </p:cNvSpPr>
          <p:nvPr>
            <p:ph type="body" idx="4294967295"/>
          </p:nvPr>
        </p:nvSpPr>
        <p:spPr>
          <a:xfrm>
            <a:off x="409575" y="1473200"/>
            <a:ext cx="8310563" cy="5484813"/>
          </a:xfrm>
        </p:spPr>
        <p:txBody>
          <a:bodyPr/>
          <a:lstStyle/>
          <a:p>
            <a:pPr>
              <a:lnSpc>
                <a:spcPct val="90000"/>
              </a:lnSpc>
              <a:buClr>
                <a:srgbClr val="5D9A3C"/>
              </a:buClr>
              <a:defRPr/>
            </a:pPr>
            <a:endParaRPr lang="en-US" altLang="zh-CN" sz="2200" dirty="0"/>
          </a:p>
          <a:p>
            <a:pPr marL="87312" indent="0">
              <a:lnSpc>
                <a:spcPct val="90000"/>
              </a:lnSpc>
              <a:buClr>
                <a:srgbClr val="5D9A3C"/>
              </a:buClr>
              <a:buFont typeface="Arial" pitchFamily="34" charset="0"/>
              <a:buNone/>
              <a:defRPr/>
            </a:pPr>
            <a:r>
              <a:rPr lang="ru-RU" altLang="zh-CN" sz="2800" dirty="0"/>
              <a:t>Чаще пишут в следующей последовательности</a:t>
            </a:r>
            <a:r>
              <a:rPr lang="en-US" altLang="zh-CN" sz="2800" dirty="0"/>
              <a:t>:</a:t>
            </a:r>
          </a:p>
          <a:p>
            <a:pPr lvl="1">
              <a:lnSpc>
                <a:spcPct val="90000"/>
              </a:lnSpc>
              <a:buClr>
                <a:srgbClr val="5D9A3C"/>
              </a:buClr>
              <a:buFont typeface="Wingdings" panose="05000000000000000000" pitchFamily="2" charset="2"/>
              <a:buChar char="§"/>
              <a:defRPr/>
            </a:pPr>
            <a:r>
              <a:rPr lang="ru-RU" altLang="zh-CN" sz="2800" dirty="0">
                <a:cs typeface="Arial"/>
              </a:rPr>
              <a:t>Рисунки, схемы и таблицы</a:t>
            </a:r>
            <a:endParaRPr lang="en-US" altLang="zh-CN" sz="2800" dirty="0">
              <a:cs typeface="Arial"/>
            </a:endParaRPr>
          </a:p>
          <a:p>
            <a:pPr lvl="1">
              <a:lnSpc>
                <a:spcPct val="90000"/>
              </a:lnSpc>
              <a:buClr>
                <a:srgbClr val="5D9A3C"/>
              </a:buClr>
              <a:buFont typeface="Wingdings" panose="05000000000000000000" pitchFamily="2" charset="2"/>
              <a:buChar char="§"/>
              <a:defRPr/>
            </a:pPr>
            <a:r>
              <a:rPr lang="ru-RU" altLang="zh-CN" sz="2800" dirty="0">
                <a:cs typeface="Arial"/>
              </a:rPr>
              <a:t>Методы</a:t>
            </a:r>
            <a:r>
              <a:rPr lang="en-US" altLang="zh-CN" sz="2800" dirty="0">
                <a:cs typeface="Arial"/>
              </a:rPr>
              <a:t>, </a:t>
            </a:r>
            <a:r>
              <a:rPr lang="ru-RU" altLang="zh-CN" sz="2800" dirty="0">
                <a:cs typeface="Arial"/>
              </a:rPr>
              <a:t>Результаты и Дискуссия</a:t>
            </a:r>
          </a:p>
          <a:p>
            <a:pPr lvl="1">
              <a:lnSpc>
                <a:spcPct val="90000"/>
              </a:lnSpc>
              <a:buClr>
                <a:srgbClr val="5D9A3C"/>
              </a:buClr>
              <a:buFont typeface="Wingdings" panose="05000000000000000000" pitchFamily="2" charset="2"/>
              <a:buChar char="§"/>
              <a:defRPr/>
            </a:pPr>
            <a:r>
              <a:rPr lang="ru-RU" altLang="zh-CN" sz="2800" dirty="0">
                <a:cs typeface="Arial"/>
              </a:rPr>
              <a:t>Заключение и Введение</a:t>
            </a:r>
            <a:endParaRPr lang="en-US" altLang="zh-CN" sz="2800" dirty="0">
              <a:cs typeface="Arial"/>
            </a:endParaRPr>
          </a:p>
          <a:p>
            <a:pPr lvl="1">
              <a:lnSpc>
                <a:spcPct val="90000"/>
              </a:lnSpc>
              <a:buClr>
                <a:srgbClr val="5D9A3C"/>
              </a:buClr>
              <a:buFont typeface="Wingdings" panose="05000000000000000000" pitchFamily="2" charset="2"/>
              <a:buChar char="§"/>
              <a:defRPr/>
            </a:pPr>
            <a:r>
              <a:rPr lang="ru-RU" altLang="zh-CN" sz="2800" dirty="0">
                <a:cs typeface="Arial"/>
              </a:rPr>
              <a:t>Реферат и заглавие</a:t>
            </a:r>
            <a:endParaRPr lang="en-US" altLang="zh-CN" sz="2800" dirty="0">
              <a:cs typeface="Arial"/>
            </a:endParaRPr>
          </a:p>
          <a:p>
            <a:pPr lvl="1">
              <a:lnSpc>
                <a:spcPct val="90000"/>
              </a:lnSpc>
              <a:buClr>
                <a:srgbClr val="5D9A3C"/>
              </a:buClr>
              <a:buFont typeface="Wingdings" pitchFamily="2" charset="2"/>
              <a:buNone/>
              <a:defRPr/>
            </a:pPr>
            <a:r>
              <a:rPr lang="en-US" altLang="zh-CN" sz="2800" dirty="0">
                <a:cs typeface="Arial"/>
              </a:rPr>
              <a:t> </a:t>
            </a:r>
            <a:endParaRPr lang="zh-CN" altLang="en-US" sz="2800" dirty="0">
              <a:cs typeface="Arial"/>
            </a:endParaRPr>
          </a:p>
        </p:txBody>
      </p:sp>
    </p:spTree>
    <p:extLst>
      <p:ext uri="{BB962C8B-B14F-4D97-AF65-F5344CB8AC3E}">
        <p14:creationId xmlns:p14="http://schemas.microsoft.com/office/powerpoint/2010/main" val="413775772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nnoakes.wikispaces.com/file/view/ShiftHappensReactionWordle.png/194246628/800x516/ShiftHappensReactionWord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709609"/>
            <a:ext cx="4876800" cy="314838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04800" y="990600"/>
            <a:ext cx="8534400" cy="4800600"/>
          </a:xfrm>
        </p:spPr>
        <p:txBody>
          <a:bodyPr/>
          <a:lstStyle/>
          <a:p>
            <a:r>
              <a:rPr lang="ru-RU" sz="2200" dirty="0" smtClean="0"/>
              <a:t>4 экзабайт </a:t>
            </a:r>
            <a:r>
              <a:rPr lang="ru-RU" sz="2200" dirty="0"/>
              <a:t>(4</a:t>
            </a:r>
            <a:r>
              <a:rPr lang="en-GB" sz="2200" dirty="0"/>
              <a:t>x</a:t>
            </a:r>
            <a:r>
              <a:rPr lang="ru-RU" sz="2200" dirty="0"/>
              <a:t>10^19) новой информации будет создано </a:t>
            </a:r>
            <a:r>
              <a:rPr lang="ru-RU" sz="2200" dirty="0" smtClean="0"/>
              <a:t>в </a:t>
            </a:r>
            <a:r>
              <a:rPr lang="ru-RU" sz="2200" dirty="0"/>
              <a:t>течение 2014 года. Это больше чем за предыдущие 5000 лет</a:t>
            </a:r>
            <a:endParaRPr lang="en-US" sz="2200" dirty="0"/>
          </a:p>
          <a:p>
            <a:r>
              <a:rPr lang="en-GB" sz="2200" dirty="0" smtClean="0"/>
              <a:t>Google </a:t>
            </a:r>
            <a:r>
              <a:rPr lang="ru-RU" sz="2200" dirty="0" smtClean="0"/>
              <a:t>обрабатывает 1,2 триллиона запросов в год (40000 в секунду, из которых 1/5 – совершенно новые</a:t>
            </a:r>
            <a:endParaRPr lang="en-GB" sz="2200" dirty="0" smtClean="0"/>
          </a:p>
          <a:p>
            <a:r>
              <a:rPr lang="ru-RU" sz="2200" dirty="0" smtClean="0"/>
              <a:t>каждые </a:t>
            </a:r>
            <a:r>
              <a:rPr lang="ru-RU" sz="2200" dirty="0"/>
              <a:t>20 секунд появляется новая научная статья</a:t>
            </a:r>
            <a:endParaRPr lang="en-US" sz="2200" dirty="0"/>
          </a:p>
          <a:p>
            <a:r>
              <a:rPr lang="ru-RU" sz="2200" dirty="0" smtClean="0"/>
              <a:t>На </a:t>
            </a:r>
            <a:r>
              <a:rPr lang="ru-RU" sz="2200" dirty="0"/>
              <a:t>портале </a:t>
            </a:r>
            <a:r>
              <a:rPr lang="en-GB" sz="2200" dirty="0"/>
              <a:t>ScienceDirect Elsevier </a:t>
            </a:r>
            <a:r>
              <a:rPr lang="ru-RU" sz="2200" dirty="0"/>
              <a:t>скачивается 2 млрд статей в год, то есть 63 статьи каждую секунду</a:t>
            </a:r>
            <a:r>
              <a:rPr lang="ru-RU" sz="2200" dirty="0" smtClean="0"/>
              <a:t>!</a:t>
            </a:r>
          </a:p>
          <a:p>
            <a:r>
              <a:rPr lang="ru-RU" sz="2200" dirty="0" smtClean="0"/>
              <a:t>1.5 </a:t>
            </a:r>
            <a:r>
              <a:rPr lang="ru-RU" sz="2200" dirty="0"/>
              <a:t>млн статей ежегодно публикуются. </a:t>
            </a:r>
            <a:endParaRPr lang="en-US" sz="2200" dirty="0"/>
          </a:p>
          <a:p>
            <a:endParaRPr lang="en-US" dirty="0"/>
          </a:p>
        </p:txBody>
      </p:sp>
      <p:sp>
        <p:nvSpPr>
          <p:cNvPr id="3" name="Title 2"/>
          <p:cNvSpPr>
            <a:spLocks noGrp="1"/>
          </p:cNvSpPr>
          <p:nvPr>
            <p:ph type="title"/>
          </p:nvPr>
        </p:nvSpPr>
        <p:spPr/>
        <p:txBody>
          <a:bodyPr/>
          <a:lstStyle/>
          <a:p>
            <a:r>
              <a:rPr lang="ru-RU" dirty="0" smtClean="0"/>
              <a:t>Экспоненциальный рост данных</a:t>
            </a:r>
            <a:endParaRPr lang="en-US" dirty="0"/>
          </a:p>
        </p:txBody>
      </p:sp>
    </p:spTree>
    <p:extLst>
      <p:ext uri="{BB962C8B-B14F-4D97-AF65-F5344CB8AC3E}">
        <p14:creationId xmlns:p14="http://schemas.microsoft.com/office/powerpoint/2010/main" val="2602145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704850"/>
            <a:ext cx="8237538" cy="419100"/>
          </a:xfrm>
        </p:spPr>
        <p:txBody>
          <a:bodyPr/>
          <a:lstStyle/>
          <a:p>
            <a:r>
              <a:rPr lang="ru-RU" altLang="en-US" smtClean="0">
                <a:latin typeface="Arial Bold" pitchFamily="34" charset="0"/>
                <a:cs typeface="Arial Bold" pitchFamily="34" charset="0"/>
              </a:rPr>
              <a:t>Развитие темы в статье</a:t>
            </a:r>
            <a:endParaRPr lang="en-US" altLang="en-US" smtClean="0">
              <a:latin typeface="Arial Bold" pitchFamily="34" charset="0"/>
              <a:cs typeface="Arial Bold" pitchFamily="34" charset="0"/>
            </a:endParaRPr>
          </a:p>
        </p:txBody>
      </p:sp>
      <p:sp>
        <p:nvSpPr>
          <p:cNvPr id="59394" name="Rectangle 3"/>
          <p:cNvSpPr>
            <a:spLocks noGrp="1" noChangeArrowheads="1"/>
          </p:cNvSpPr>
          <p:nvPr>
            <p:ph type="body" idx="4294967295"/>
          </p:nvPr>
        </p:nvSpPr>
        <p:spPr>
          <a:xfrm>
            <a:off x="436563" y="2636838"/>
            <a:ext cx="5172075" cy="2333625"/>
          </a:xfrm>
        </p:spPr>
        <p:txBody>
          <a:bodyPr>
            <a:normAutofit lnSpcReduction="10000"/>
          </a:bodyPr>
          <a:lstStyle/>
          <a:p>
            <a:pPr marL="87312" indent="0">
              <a:lnSpc>
                <a:spcPct val="90000"/>
              </a:lnSpc>
              <a:buClr>
                <a:srgbClr val="5D9A3C"/>
              </a:buClr>
              <a:buFont typeface="Arial" pitchFamily="34" charset="0"/>
              <a:buNone/>
              <a:defRPr/>
            </a:pPr>
            <a:r>
              <a:rPr lang="ru-RU" altLang="zh-CN" sz="2200" dirty="0"/>
              <a:t>Последовательность развития темы в работе следует по общей схеме</a:t>
            </a:r>
            <a:r>
              <a:rPr lang="en-US" altLang="zh-CN" sz="2200" dirty="0"/>
              <a:t>:</a:t>
            </a:r>
            <a:r>
              <a:rPr lang="ru-RU" altLang="zh-CN" sz="2200" dirty="0"/>
              <a:t> общее</a:t>
            </a:r>
            <a:r>
              <a:rPr lang="en-US" altLang="zh-CN" sz="2200" dirty="0"/>
              <a:t> </a:t>
            </a:r>
            <a:r>
              <a:rPr lang="en-US" altLang="zh-CN" sz="2200" dirty="0">
                <a:sym typeface="Wingdings" pitchFamily="2" charset="2"/>
              </a:rPr>
              <a:t> </a:t>
            </a:r>
            <a:r>
              <a:rPr lang="ru-RU" altLang="zh-CN" sz="2200" dirty="0">
                <a:sym typeface="Wingdings" pitchFamily="2" charset="2"/>
              </a:rPr>
              <a:t>конкретное</a:t>
            </a:r>
            <a:r>
              <a:rPr lang="en-US" altLang="zh-CN" sz="2200" dirty="0"/>
              <a:t> </a:t>
            </a:r>
            <a:r>
              <a:rPr lang="en-US" altLang="zh-CN" sz="2200" dirty="0">
                <a:sym typeface="Wingdings" pitchFamily="2" charset="2"/>
              </a:rPr>
              <a:t> </a:t>
            </a:r>
            <a:r>
              <a:rPr lang="ru-RU" altLang="zh-CN" sz="2200" dirty="0">
                <a:sym typeface="Wingdings" pitchFamily="2" charset="2"/>
              </a:rPr>
              <a:t>общее</a:t>
            </a:r>
            <a:endParaRPr lang="en-US" altLang="zh-CN" sz="2200" dirty="0"/>
          </a:p>
          <a:p>
            <a:pPr>
              <a:lnSpc>
                <a:spcPct val="90000"/>
              </a:lnSpc>
              <a:buClr>
                <a:srgbClr val="5D9A3C"/>
              </a:buClr>
              <a:buFont typeface="Wingdings" pitchFamily="2" charset="2"/>
              <a:buNone/>
              <a:defRPr/>
            </a:pPr>
            <a:endParaRPr lang="en-US" altLang="zh-CN" sz="2200" dirty="0"/>
          </a:p>
          <a:p>
            <a:pPr marL="87312" indent="0">
              <a:lnSpc>
                <a:spcPct val="90000"/>
              </a:lnSpc>
              <a:buClr>
                <a:srgbClr val="5D9A3C"/>
              </a:buClr>
              <a:buFont typeface="Arial" pitchFamily="34" charset="0"/>
              <a:buNone/>
              <a:defRPr/>
            </a:pPr>
            <a:r>
              <a:rPr lang="ru-RU" altLang="zh-CN" sz="2200" dirty="0"/>
              <a:t>Каждый раздел имеет определенную цель</a:t>
            </a:r>
            <a:r>
              <a:rPr lang="en-US" altLang="zh-CN" sz="2200" dirty="0"/>
              <a:t>.</a:t>
            </a:r>
          </a:p>
          <a:p>
            <a:pPr lvl="1">
              <a:lnSpc>
                <a:spcPct val="90000"/>
              </a:lnSpc>
              <a:buClr>
                <a:srgbClr val="5D9A3C"/>
              </a:buClr>
              <a:buFont typeface="Wingdings" pitchFamily="2" charset="2"/>
              <a:buNone/>
              <a:defRPr/>
            </a:pPr>
            <a:r>
              <a:rPr lang="en-US" altLang="zh-CN" sz="2200" dirty="0" smtClean="0">
                <a:cs typeface="Arial"/>
              </a:rPr>
              <a:t> </a:t>
            </a:r>
            <a:endParaRPr lang="zh-CN" altLang="en-US" sz="2200" dirty="0">
              <a:cs typeface="Arial"/>
            </a:endParaRPr>
          </a:p>
        </p:txBody>
      </p:sp>
      <p:pic>
        <p:nvPicPr>
          <p:cNvPr id="94212" name="Picture 2" descr="http://www.clker.com/cliparts/9/1/3/6/11949839351698335289sand_glass_frederic_mose_01.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2014538"/>
            <a:ext cx="2025650"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TextBox 5"/>
          <p:cNvSpPr txBox="1">
            <a:spLocks noChangeArrowheads="1"/>
          </p:cNvSpPr>
          <p:nvPr/>
        </p:nvSpPr>
        <p:spPr bwMode="auto">
          <a:xfrm>
            <a:off x="7015163" y="2293938"/>
            <a:ext cx="13096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r>
              <a:rPr lang="ru-RU" altLang="en-US" sz="1600">
                <a:solidFill>
                  <a:srgbClr val="FF0000"/>
                </a:solidFill>
                <a:latin typeface="Arial" pitchFamily="34" charset="0"/>
              </a:rPr>
              <a:t>Введение</a:t>
            </a:r>
            <a:endParaRPr lang="en-US" altLang="en-US" sz="1600">
              <a:solidFill>
                <a:srgbClr val="FF0000"/>
              </a:solidFill>
              <a:latin typeface="Arial" pitchFamily="34" charset="0"/>
            </a:endParaRPr>
          </a:p>
        </p:txBody>
      </p:sp>
      <p:sp>
        <p:nvSpPr>
          <p:cNvPr id="94214" name="TextBox 6"/>
          <p:cNvSpPr txBox="1">
            <a:spLocks noChangeArrowheads="1"/>
          </p:cNvSpPr>
          <p:nvPr/>
        </p:nvSpPr>
        <p:spPr bwMode="auto">
          <a:xfrm>
            <a:off x="6532563" y="3552825"/>
            <a:ext cx="2220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r>
              <a:rPr lang="ru-RU" altLang="en-US" sz="1600">
                <a:solidFill>
                  <a:srgbClr val="FF0000"/>
                </a:solidFill>
                <a:latin typeface="Arial" pitchFamily="34" charset="0"/>
              </a:rPr>
              <a:t>Методы/Результаты</a:t>
            </a:r>
            <a:endParaRPr lang="en-US" altLang="en-US" sz="1600">
              <a:solidFill>
                <a:srgbClr val="FF0000"/>
              </a:solidFill>
              <a:latin typeface="Arial" pitchFamily="34" charset="0"/>
            </a:endParaRPr>
          </a:p>
        </p:txBody>
      </p:sp>
      <p:sp>
        <p:nvSpPr>
          <p:cNvPr id="94215" name="TextBox 7"/>
          <p:cNvSpPr txBox="1">
            <a:spLocks noChangeArrowheads="1"/>
          </p:cNvSpPr>
          <p:nvPr/>
        </p:nvSpPr>
        <p:spPr bwMode="auto">
          <a:xfrm>
            <a:off x="6303963" y="4630738"/>
            <a:ext cx="26781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r>
              <a:rPr lang="ru-RU" altLang="en-US" sz="1600">
                <a:solidFill>
                  <a:srgbClr val="FF0000"/>
                </a:solidFill>
                <a:latin typeface="Arial" pitchFamily="34" charset="0"/>
              </a:rPr>
              <a:t>Дискуссия/Заключение</a:t>
            </a:r>
            <a:endParaRPr lang="en-US" altLang="en-US" sz="1600">
              <a:solidFill>
                <a:srgbClr val="FF0000"/>
              </a:solidFill>
              <a:latin typeface="Arial" pitchFamily="34" charset="0"/>
            </a:endParaRPr>
          </a:p>
        </p:txBody>
      </p:sp>
    </p:spTree>
    <p:extLst>
      <p:ext uri="{BB962C8B-B14F-4D97-AF65-F5344CB8AC3E}">
        <p14:creationId xmlns:p14="http://schemas.microsoft.com/office/powerpoint/2010/main" val="4133473158"/>
      </p:ext>
    </p:extLst>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5234" name="Picture 3" descr="2.png"/>
          <p:cNvPicPr>
            <a:picLocks noChangeAspect="1"/>
          </p:cNvPicPr>
          <p:nvPr/>
        </p:nvPicPr>
        <p:blipFill>
          <a:blip r:embed="rId3">
            <a:extLst>
              <a:ext uri="{28A0092B-C50C-407E-A947-70E740481C1C}">
                <a14:useLocalDpi xmlns:a14="http://schemas.microsoft.com/office/drawing/2010/main" val="0"/>
              </a:ext>
            </a:extLst>
          </a:blip>
          <a:srcRect t="5901"/>
          <a:stretch>
            <a:fillRect/>
          </a:stretch>
        </p:blipFill>
        <p:spPr bwMode="auto">
          <a:xfrm>
            <a:off x="2555875" y="0"/>
            <a:ext cx="633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4658" name="Rectangle 2"/>
          <p:cNvSpPr>
            <a:spLocks noGrp="1" noChangeArrowheads="1"/>
          </p:cNvSpPr>
          <p:nvPr>
            <p:ph type="title"/>
          </p:nvPr>
        </p:nvSpPr>
        <p:spPr>
          <a:xfrm>
            <a:off x="457200" y="704850"/>
            <a:ext cx="8237538" cy="419100"/>
          </a:xfrm>
        </p:spPr>
        <p:txBody>
          <a:bodyPr>
            <a:normAutofit fontScale="90000"/>
          </a:bodyPr>
          <a:lstStyle/>
          <a:p>
            <a:pPr>
              <a:defRPr/>
            </a:pPr>
            <a:r>
              <a:rPr lang="ru-RU" altLang="zh-CN" sz="2700" dirty="0" smtClean="0">
                <a:ea typeface="+mj-ea"/>
                <a:cs typeface="Arial" pitchFamily="34" charset="0"/>
              </a:rPr>
              <a:t>Название</a:t>
            </a:r>
            <a:endParaRPr lang="en-US" altLang="zh-CN" sz="2700" dirty="0">
              <a:ea typeface="+mj-ea"/>
              <a:cs typeface="Arial" pitchFamily="34" charset="0"/>
            </a:endParaRPr>
          </a:p>
        </p:txBody>
      </p:sp>
      <p:sp>
        <p:nvSpPr>
          <p:cNvPr id="58372" name="Rectangle 3"/>
          <p:cNvSpPr>
            <a:spLocks noGrp="1" noChangeArrowheads="1"/>
          </p:cNvSpPr>
          <p:nvPr>
            <p:ph type="body" idx="4294967295"/>
          </p:nvPr>
        </p:nvSpPr>
        <p:spPr bwMode="auto">
          <a:xfrm>
            <a:off x="576263" y="1196975"/>
            <a:ext cx="8567737" cy="4105275"/>
          </a:xfrm>
          <a:extLst/>
        </p:spPr>
        <p:txBody>
          <a:bodyPr wrap="square" numCol="1" anchor="t" anchorCtr="0" compatLnSpc="1">
            <a:prstTxWarp prst="textNoShape">
              <a:avLst/>
            </a:prstTxWarp>
            <a:normAutofit lnSpcReduction="10000"/>
          </a:bodyPr>
          <a:lstStyle/>
          <a:p>
            <a:pPr marL="342900" lvl="1" indent="-342900">
              <a:buClr>
                <a:srgbClr val="5D9A3C"/>
              </a:buClr>
              <a:buFont typeface="Wingdings" pitchFamily="2" charset="2"/>
              <a:buChar char="§"/>
              <a:defRPr/>
            </a:pPr>
            <a:r>
              <a:rPr lang="ru-RU" altLang="zh-CN" sz="2200" smtClean="0">
                <a:latin typeface="Arial" pitchFamily="34" charset="0"/>
              </a:rPr>
              <a:t>Ваш шанс привлечь внимание читателя</a:t>
            </a:r>
            <a:endParaRPr lang="en-GB" altLang="zh-CN" sz="2200" smtClean="0">
              <a:latin typeface="Arial" pitchFamily="34" charset="0"/>
            </a:endParaRPr>
          </a:p>
          <a:p>
            <a:pPr marL="400050" lvl="2" indent="0">
              <a:buClr>
                <a:srgbClr val="5D9A3C"/>
              </a:buClr>
              <a:buFont typeface="Courier New" pitchFamily="49" charset="0"/>
              <a:buNone/>
              <a:defRPr/>
            </a:pPr>
            <a:r>
              <a:rPr lang="ru-RU" altLang="zh-CN" sz="2200" smtClean="0">
                <a:latin typeface="Arial" pitchFamily="34" charset="0"/>
              </a:rPr>
              <a:t>Помните</a:t>
            </a:r>
            <a:r>
              <a:rPr lang="en-GB" altLang="zh-CN" sz="2200" smtClean="0">
                <a:latin typeface="Arial" pitchFamily="34" charset="0"/>
              </a:rPr>
              <a:t>: </a:t>
            </a:r>
            <a:r>
              <a:rPr lang="ru-RU" altLang="zh-CN" sz="2200" smtClean="0">
                <a:latin typeface="Arial" pitchFamily="34" charset="0"/>
              </a:rPr>
              <a:t>читатели – это потенциальные авторы, которые будут цитировать вашу статью</a:t>
            </a:r>
            <a:endParaRPr lang="en-GB" altLang="zh-CN" sz="2200" smtClean="0">
              <a:latin typeface="Arial" pitchFamily="34" charset="0"/>
            </a:endParaRPr>
          </a:p>
          <a:p>
            <a:pPr marL="342900" lvl="1" indent="-342900">
              <a:buClr>
                <a:srgbClr val="5D9A3C"/>
              </a:buClr>
              <a:buFont typeface="Wingdings" pitchFamily="2" charset="2"/>
              <a:buChar char="§"/>
              <a:defRPr/>
            </a:pPr>
            <a:r>
              <a:rPr lang="ru-RU" altLang="zh-CN" sz="2200" smtClean="0">
                <a:latin typeface="Arial" pitchFamily="34" charset="0"/>
              </a:rPr>
              <a:t>Придерживайтесь краткого, информативного стиля</a:t>
            </a:r>
            <a:endParaRPr lang="en-GB" altLang="zh-CN" sz="2200" smtClean="0">
              <a:latin typeface="Arial" pitchFamily="34" charset="0"/>
            </a:endParaRPr>
          </a:p>
          <a:p>
            <a:pPr marL="342900" lvl="1" indent="-342900">
              <a:buClr>
                <a:srgbClr val="5D9A3C"/>
              </a:buClr>
              <a:buFont typeface="Wingdings" pitchFamily="2" charset="2"/>
              <a:buChar char="§"/>
              <a:defRPr/>
            </a:pPr>
            <a:r>
              <a:rPr lang="ru-RU" altLang="zh-CN" sz="2200" smtClean="0">
                <a:latin typeface="Arial" pitchFamily="34" charset="0"/>
              </a:rPr>
              <a:t>Рецензенты проверят, насколько точно ваше Название</a:t>
            </a:r>
            <a:r>
              <a:rPr lang="en-GB" altLang="zh-CN" sz="2200" smtClean="0">
                <a:latin typeface="Arial" pitchFamily="34" charset="0"/>
              </a:rPr>
              <a:t> </a:t>
            </a:r>
            <a:r>
              <a:rPr lang="ru-RU" altLang="zh-CN" sz="2200" smtClean="0">
                <a:latin typeface="Arial" pitchFamily="34" charset="0"/>
              </a:rPr>
              <a:t>и насколько оно отражает содержание статьи </a:t>
            </a:r>
            <a:endParaRPr lang="en-GB" altLang="zh-CN" sz="2200" smtClean="0">
              <a:latin typeface="Arial" pitchFamily="34" charset="0"/>
            </a:endParaRPr>
          </a:p>
          <a:p>
            <a:pPr marL="342900" lvl="1" indent="-342900">
              <a:buClr>
                <a:srgbClr val="5D9A3C"/>
              </a:buClr>
              <a:buFont typeface="Wingdings" pitchFamily="2" charset="2"/>
              <a:buChar char="§"/>
              <a:defRPr/>
            </a:pPr>
            <a:r>
              <a:rPr lang="ru-RU" altLang="zh-CN" sz="2200" smtClean="0">
                <a:latin typeface="Arial" pitchFamily="34" charset="0"/>
              </a:rPr>
              <a:t>Редакторы не любят бессмысленные или неадекватные содержанию названия</a:t>
            </a:r>
            <a:endParaRPr lang="en-GB" altLang="zh-CN" sz="2200" smtClean="0">
              <a:latin typeface="Arial" pitchFamily="34" charset="0"/>
            </a:endParaRPr>
          </a:p>
          <a:p>
            <a:pPr marL="342900" lvl="1" indent="-342900">
              <a:buClr>
                <a:srgbClr val="5D9A3C"/>
              </a:buClr>
              <a:buFont typeface="Wingdings" pitchFamily="2" charset="2"/>
              <a:buChar char="§"/>
              <a:defRPr/>
            </a:pPr>
            <a:r>
              <a:rPr lang="ru-RU" altLang="zh-CN" sz="2200" smtClean="0">
                <a:latin typeface="Arial" pitchFamily="34" charset="0"/>
              </a:rPr>
              <a:t>По возможности, избегайте жаргонизмов и аббревиатур</a:t>
            </a:r>
            <a:endParaRPr lang="en-GB" altLang="zh-CN" sz="2200" smtClean="0">
              <a:latin typeface="Arial" pitchFamily="34" charset="0"/>
            </a:endParaRPr>
          </a:p>
          <a:p>
            <a:pPr marL="342900" lvl="1" indent="-342900">
              <a:buClr>
                <a:srgbClr val="5D9A3C"/>
              </a:buClr>
              <a:buFont typeface="Wingdings" pitchFamily="2" charset="2"/>
              <a:buChar char="§"/>
              <a:defRPr/>
            </a:pPr>
            <a:r>
              <a:rPr lang="ru-RU" altLang="zh-CN" sz="2200" smtClean="0">
                <a:latin typeface="Arial" pitchFamily="34" charset="0"/>
              </a:rPr>
              <a:t>Ориентируйтесь на максимально широкую аудиторию</a:t>
            </a:r>
            <a:endParaRPr lang="en-GB" altLang="zh-CN" sz="2200" smtClean="0">
              <a:latin typeface="Arial" pitchFamily="34" charset="0"/>
            </a:endParaRPr>
          </a:p>
          <a:p>
            <a:pPr marL="342900" lvl="1" indent="-342900">
              <a:buClr>
                <a:srgbClr val="5D9A3C"/>
              </a:buClr>
              <a:buFont typeface="Wingdings" pitchFamily="2" charset="2"/>
              <a:buChar char="§"/>
              <a:defRPr/>
            </a:pPr>
            <a:r>
              <a:rPr lang="ru-RU" altLang="zh-CN" sz="2200" smtClean="0">
                <a:latin typeface="Arial" pitchFamily="34" charset="0"/>
              </a:rPr>
              <a:t>Обсудите название с соавторами</a:t>
            </a:r>
            <a:endParaRPr lang="en-US" altLang="zh-CN" sz="2200" smtClean="0">
              <a:latin typeface="Arial" pitchFamily="34" charset="0"/>
            </a:endParaRPr>
          </a:p>
        </p:txBody>
      </p:sp>
    </p:spTree>
    <p:extLst>
      <p:ext uri="{BB962C8B-B14F-4D97-AF65-F5344CB8AC3E}">
        <p14:creationId xmlns:p14="http://schemas.microsoft.com/office/powerpoint/2010/main" val="2317392277"/>
      </p:ext>
    </p:extLst>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3" descr="2.png"/>
          <p:cNvPicPr>
            <a:picLocks noChangeAspect="1"/>
          </p:cNvPicPr>
          <p:nvPr/>
        </p:nvPicPr>
        <p:blipFill>
          <a:blip r:embed="rId3">
            <a:extLst>
              <a:ext uri="{28A0092B-C50C-407E-A947-70E740481C1C}">
                <a14:useLocalDpi xmlns:a14="http://schemas.microsoft.com/office/drawing/2010/main" val="0"/>
              </a:ext>
            </a:extLst>
          </a:blip>
          <a:srcRect t="5901"/>
          <a:stretch>
            <a:fillRect/>
          </a:stretch>
        </p:blipFill>
        <p:spPr bwMode="auto">
          <a:xfrm>
            <a:off x="1908175" y="0"/>
            <a:ext cx="6335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2"/>
          <p:cNvSpPr>
            <a:spLocks noGrp="1" noChangeArrowheads="1"/>
          </p:cNvSpPr>
          <p:nvPr>
            <p:ph type="title"/>
          </p:nvPr>
        </p:nvSpPr>
        <p:spPr>
          <a:xfrm>
            <a:off x="457200" y="704850"/>
            <a:ext cx="8237538" cy="419100"/>
          </a:xfrm>
        </p:spPr>
        <p:txBody>
          <a:bodyPr/>
          <a:lstStyle/>
          <a:p>
            <a:r>
              <a:rPr lang="ru-RU" altLang="en-US" smtClean="0">
                <a:latin typeface="Arial Bold" panose="020B0704020202020204" pitchFamily="34" charset="0"/>
                <a:cs typeface="Arial" panose="020B0604020202020204" pitchFamily="34" charset="0"/>
              </a:rPr>
              <a:t>Резюме</a:t>
            </a:r>
            <a:endParaRPr lang="en-US" altLang="en-US" smtClean="0">
              <a:latin typeface="Arial Bold" panose="020B0704020202020204" pitchFamily="34" charset="0"/>
              <a:cs typeface="Arial" panose="020B0604020202020204" pitchFamily="34" charset="0"/>
            </a:endParaRPr>
          </a:p>
        </p:txBody>
      </p:sp>
      <p:sp>
        <p:nvSpPr>
          <p:cNvPr id="96260" name="Rectangle 3"/>
          <p:cNvSpPr txBox="1">
            <a:spLocks noChangeArrowheads="1"/>
          </p:cNvSpPr>
          <p:nvPr/>
        </p:nvSpPr>
        <p:spPr bwMode="auto">
          <a:xfrm>
            <a:off x="468313" y="1196975"/>
            <a:ext cx="82804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457200" eaLnBrk="0" hangingPunct="0">
              <a:spcBef>
                <a:spcPct val="20000"/>
              </a:spcBef>
              <a:buFont typeface="Arial" panose="020B0604020202020204" pitchFamily="34" charset="0"/>
              <a:buChar char="•"/>
              <a:defRPr sz="2000">
                <a:solidFill>
                  <a:srgbClr val="53565A"/>
                </a:solidFill>
                <a:latin typeface="Arial" panose="020B0604020202020204" pitchFamily="34" charset="0"/>
                <a:cs typeface="Arial" panose="020B0604020202020204" pitchFamily="34" charset="0"/>
              </a:defRPr>
            </a:lvl1pPr>
            <a:lvl2pPr marL="742950" indent="-285750" defTabSz="457200" eaLnBrk="0" hangingPunct="0">
              <a:spcBef>
                <a:spcPct val="20000"/>
              </a:spcBef>
              <a:buSzPct val="80000"/>
              <a:buFont typeface="Arial" panose="020B0604020202020204" pitchFamily="34" charset="0"/>
              <a:buChar char="-"/>
              <a:defRPr>
                <a:solidFill>
                  <a:srgbClr val="53565A"/>
                </a:solidFill>
                <a:latin typeface="Arial" panose="020B0604020202020204" pitchFamily="34" charset="0"/>
                <a:cs typeface="Arial" panose="020B0604020202020204" pitchFamily="34" charset="0"/>
              </a:defRPr>
            </a:lvl2pPr>
            <a:lvl3pPr marL="1143000" indent="-228600" defTabSz="457200" eaLnBrk="0" hangingPunct="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3pPr>
            <a:lvl4pPr marL="1600200" indent="-228600" defTabSz="457200" eaLnBrk="0" hangingPunct="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4pPr>
            <a:lvl5pPr marL="2057400" indent="-228600" defTabSz="457200" eaLnBrk="0" hangingPunct="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9pPr>
          </a:lstStyle>
          <a:p>
            <a:pPr>
              <a:buClr>
                <a:srgbClr val="5D9A3C"/>
              </a:buClr>
              <a:buSzPct val="110000"/>
              <a:buFont typeface="Arial" panose="020B0604020202020204" pitchFamily="34" charset="0"/>
              <a:buNone/>
            </a:pPr>
            <a:r>
              <a:rPr lang="en-US" altLang="zh-CN" sz="2800">
                <a:solidFill>
                  <a:srgbClr val="24789E"/>
                </a:solidFill>
                <a:ea typeface="SimSun" panose="02010600030101010101" pitchFamily="2" charset="-122"/>
              </a:rPr>
              <a:t>… </a:t>
            </a:r>
            <a:r>
              <a:rPr lang="ru-RU" altLang="zh-CN" sz="2200" b="0"/>
              <a:t>размещается в свободном доступе </a:t>
            </a:r>
            <a:r>
              <a:rPr lang="ru-RU" altLang="en-US" sz="2200" b="0"/>
              <a:t>в электронных базах поиска и индексирования </a:t>
            </a:r>
            <a:r>
              <a:rPr lang="en-US" altLang="en-US" sz="2200" b="0"/>
              <a:t>[</a:t>
            </a:r>
            <a:r>
              <a:rPr lang="en-GB" altLang="en-US" sz="2200" b="0"/>
              <a:t>Scopus, Mendeley, PubMed, Google Scholar, ....]</a:t>
            </a:r>
          </a:p>
          <a:p>
            <a:pPr lvl="1">
              <a:buClr>
                <a:srgbClr val="5D9A3C"/>
              </a:buClr>
              <a:buSzTx/>
              <a:buFont typeface="Wingdings" panose="05000000000000000000" pitchFamily="2" charset="2"/>
              <a:buChar char="§"/>
            </a:pPr>
            <a:r>
              <a:rPr kumimoji="1" lang="ru-RU" altLang="zh-CN" sz="2200" b="0"/>
              <a:t>Это реклама вашей статьи</a:t>
            </a:r>
            <a:r>
              <a:rPr kumimoji="1" lang="en-US" altLang="zh-CN" sz="2200" b="0"/>
              <a:t>. </a:t>
            </a:r>
            <a:r>
              <a:rPr kumimoji="1" lang="ru-RU" altLang="zh-CN" sz="2200" b="0"/>
              <a:t>Сделайте его интересным и понятным без прочтения всей статьи</a:t>
            </a:r>
            <a:r>
              <a:rPr kumimoji="1" lang="en-US" altLang="zh-CN" sz="2200" b="0"/>
              <a:t>.</a:t>
            </a:r>
          </a:p>
          <a:p>
            <a:pPr lvl="1">
              <a:buClr>
                <a:srgbClr val="5D9A3C"/>
              </a:buClr>
              <a:buSzTx/>
              <a:buFont typeface="Wingdings" panose="05000000000000000000" pitchFamily="2" charset="2"/>
              <a:buChar char="§"/>
            </a:pPr>
            <a:r>
              <a:rPr kumimoji="1" lang="ru-RU" altLang="zh-CN" sz="2200" b="0"/>
              <a:t>Пишите точно и по делу</a:t>
            </a:r>
            <a:endParaRPr kumimoji="1" lang="en-US" altLang="zh-CN" sz="2200" b="0"/>
          </a:p>
          <a:p>
            <a:pPr lvl="1">
              <a:buClr>
                <a:srgbClr val="5D9A3C"/>
              </a:buClr>
              <a:buSzTx/>
              <a:buFont typeface="Wingdings" panose="05000000000000000000" pitchFamily="2" charset="2"/>
              <a:buChar char="§"/>
            </a:pPr>
            <a:r>
              <a:rPr kumimoji="1" lang="ru-RU" altLang="zh-CN" sz="2200" b="0"/>
              <a:t>Понятное резюме</a:t>
            </a:r>
            <a:r>
              <a:rPr kumimoji="1" lang="en-US" altLang="zh-CN" sz="2200" b="0"/>
              <a:t> </a:t>
            </a:r>
            <a:r>
              <a:rPr kumimoji="1" lang="ru-RU" altLang="zh-CN" sz="2200" b="0"/>
              <a:t>значительно влияет на дальнейшее прочтение вашей статьи</a:t>
            </a:r>
            <a:r>
              <a:rPr kumimoji="1" lang="en-US" altLang="zh-CN" sz="2200" b="0"/>
              <a:t>.</a:t>
            </a:r>
          </a:p>
          <a:p>
            <a:pPr lvl="1">
              <a:buClr>
                <a:srgbClr val="5D9A3C"/>
              </a:buClr>
              <a:buSzTx/>
              <a:buFont typeface="Wingdings" panose="05000000000000000000" pitchFamily="2" charset="2"/>
              <a:buChar char="§"/>
            </a:pPr>
            <a:r>
              <a:rPr kumimoji="1" lang="ru-RU" altLang="zh-CN" sz="2200" b="0"/>
              <a:t>Будьте по возможности кратки</a:t>
            </a:r>
            <a:endParaRPr kumimoji="1" lang="en-US" altLang="zh-CN" sz="2200" b="0"/>
          </a:p>
          <a:p>
            <a:pPr lvl="1">
              <a:buClr>
                <a:srgbClr val="5D9A3C"/>
              </a:buClr>
              <a:buSzTx/>
              <a:buFont typeface="Wingdings" panose="05000000000000000000" pitchFamily="2" charset="2"/>
              <a:buChar char="§"/>
            </a:pPr>
            <a:r>
              <a:rPr kumimoji="1" lang="ru-RU" altLang="zh-CN" sz="2200" b="0"/>
              <a:t>Это – ваш шанс «продать» вашу статью.</a:t>
            </a:r>
            <a:endParaRPr kumimoji="1" lang="en-US" altLang="zh-CN" sz="2200" b="0"/>
          </a:p>
        </p:txBody>
      </p:sp>
    </p:spTree>
    <p:extLst>
      <p:ext uri="{BB962C8B-B14F-4D97-AF65-F5344CB8AC3E}">
        <p14:creationId xmlns:p14="http://schemas.microsoft.com/office/powerpoint/2010/main" val="3309585845"/>
      </p:ext>
    </p:extLst>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1" descr="2.png"/>
          <p:cNvPicPr>
            <a:picLocks noChangeAspect="1"/>
          </p:cNvPicPr>
          <p:nvPr/>
        </p:nvPicPr>
        <p:blipFill>
          <a:blip r:embed="rId3">
            <a:extLst>
              <a:ext uri="{28A0092B-C50C-407E-A947-70E740481C1C}">
                <a14:useLocalDpi xmlns:a14="http://schemas.microsoft.com/office/drawing/2010/main" val="0"/>
              </a:ext>
            </a:extLst>
          </a:blip>
          <a:srcRect t="5901"/>
          <a:stretch>
            <a:fillRect/>
          </a:stretch>
        </p:blipFill>
        <p:spPr bwMode="auto">
          <a:xfrm>
            <a:off x="2843213" y="0"/>
            <a:ext cx="633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2"/>
          <p:cNvSpPr>
            <a:spLocks noGrp="1" noChangeArrowheads="1"/>
          </p:cNvSpPr>
          <p:nvPr>
            <p:ph type="title"/>
          </p:nvPr>
        </p:nvSpPr>
        <p:spPr>
          <a:xfrm>
            <a:off x="457200" y="704850"/>
            <a:ext cx="8237538" cy="419100"/>
          </a:xfrm>
        </p:spPr>
        <p:txBody>
          <a:bodyPr/>
          <a:lstStyle/>
          <a:p>
            <a:r>
              <a:rPr lang="ru-RU" altLang="zh-CN" smtClean="0">
                <a:latin typeface="Arial Bold" pitchFamily="34" charset="0"/>
                <a:ea typeface="SimHei" pitchFamily="49" charset="-122"/>
                <a:cs typeface="Arial" pitchFamily="34" charset="0"/>
              </a:rPr>
              <a:t>Ключевые слова</a:t>
            </a:r>
            <a:endParaRPr lang="zh-CN" altLang="en-US" smtClean="0">
              <a:latin typeface="Arial Bold" pitchFamily="34" charset="0"/>
              <a:ea typeface="SimHei" pitchFamily="49" charset="-122"/>
              <a:cs typeface="Arial" pitchFamily="34" charset="0"/>
            </a:endParaRPr>
          </a:p>
        </p:txBody>
      </p:sp>
      <p:sp>
        <p:nvSpPr>
          <p:cNvPr id="7173" name="Rectangle 3"/>
          <p:cNvSpPr>
            <a:spLocks noGrp="1" noChangeArrowheads="1"/>
          </p:cNvSpPr>
          <p:nvPr>
            <p:ph type="body" idx="4294967295"/>
          </p:nvPr>
        </p:nvSpPr>
        <p:spPr>
          <a:xfrm>
            <a:off x="477838" y="1484313"/>
            <a:ext cx="7877175" cy="3155950"/>
          </a:xfrm>
        </p:spPr>
        <p:txBody>
          <a:bodyPr>
            <a:normAutofit fontScale="92500" lnSpcReduction="10000"/>
          </a:bodyPr>
          <a:lstStyle/>
          <a:p>
            <a:pPr marL="457200" indent="-457200">
              <a:buClr>
                <a:srgbClr val="5D9A3C"/>
              </a:buClr>
              <a:buFont typeface="Arial" pitchFamily="34" charset="0"/>
              <a:buNone/>
              <a:defRPr/>
            </a:pPr>
            <a:r>
              <a:rPr lang="ru-RU" altLang="zh-CN" sz="2400" dirty="0"/>
              <a:t>Используются для индексирования и поиска</a:t>
            </a:r>
            <a:endParaRPr lang="en-US" altLang="zh-CN" sz="2400" dirty="0"/>
          </a:p>
          <a:p>
            <a:pPr marL="457200" indent="-457200">
              <a:buClr>
                <a:srgbClr val="5D9A3C"/>
              </a:buClr>
              <a:buFont typeface="Wingdings" panose="05000000000000000000" pitchFamily="2" charset="2"/>
              <a:buChar char="§"/>
              <a:defRPr/>
            </a:pPr>
            <a:r>
              <a:rPr lang="ru-RU" altLang="zh-CN" sz="2400" dirty="0"/>
              <a:t>Это – ярлыки вашей статьи</a:t>
            </a:r>
            <a:r>
              <a:rPr lang="en-US" altLang="zh-CN" sz="2400" dirty="0"/>
              <a:t>. </a:t>
            </a:r>
          </a:p>
          <a:p>
            <a:pPr marL="457200" indent="-457200">
              <a:buClr>
                <a:srgbClr val="5D9A3C"/>
              </a:buClr>
              <a:buFont typeface="Wingdings" panose="05000000000000000000" pitchFamily="2" charset="2"/>
              <a:buChar char="§"/>
              <a:defRPr/>
            </a:pPr>
            <a:r>
              <a:rPr lang="ru-RU" altLang="zh-CN" sz="2400" dirty="0"/>
              <a:t>Используйте только принятые сокращения </a:t>
            </a:r>
            <a:r>
              <a:rPr lang="en-US" altLang="zh-CN" sz="2400" dirty="0"/>
              <a:t>(</a:t>
            </a:r>
            <a:r>
              <a:rPr lang="ru-RU" altLang="zh-CN" sz="2400" dirty="0"/>
              <a:t>напр</a:t>
            </a:r>
            <a:r>
              <a:rPr lang="en-US" altLang="zh-CN" sz="2400" dirty="0"/>
              <a:t>.</a:t>
            </a:r>
            <a:r>
              <a:rPr lang="ru-RU" altLang="zh-CN" sz="2400" dirty="0"/>
              <a:t>,</a:t>
            </a:r>
            <a:r>
              <a:rPr lang="en-US" altLang="zh-CN" sz="2400" dirty="0"/>
              <a:t> </a:t>
            </a:r>
            <a:r>
              <a:rPr lang="ru-RU" altLang="zh-CN" sz="2400" dirty="0"/>
              <a:t>ДНК</a:t>
            </a:r>
            <a:r>
              <a:rPr lang="en-US" altLang="zh-CN" sz="2400" dirty="0"/>
              <a:t>) </a:t>
            </a:r>
          </a:p>
          <a:p>
            <a:pPr marL="457200" lvl="1" indent="-457200">
              <a:buClr>
                <a:srgbClr val="5D9A3C"/>
              </a:buClr>
              <a:buFont typeface="Wingdings" panose="05000000000000000000" pitchFamily="2" charset="2"/>
              <a:buChar char="§"/>
              <a:defRPr/>
            </a:pPr>
            <a:r>
              <a:rPr lang="ru-RU" altLang="zh-CN" sz="2400" dirty="0">
                <a:cs typeface="Arial"/>
              </a:rPr>
              <a:t>Избегайте слов со слишком широким значением, типа systems, control, analysis</a:t>
            </a:r>
          </a:p>
          <a:p>
            <a:pPr marL="457200" lvl="1" indent="-457200">
              <a:buClr>
                <a:srgbClr val="5D9A3C"/>
              </a:buClr>
              <a:buFont typeface="Wingdings" panose="05000000000000000000" pitchFamily="2" charset="2"/>
              <a:buChar char="§"/>
              <a:defRPr/>
            </a:pPr>
            <a:r>
              <a:rPr lang="ru-RU" altLang="zh-CN" sz="2400" dirty="0">
                <a:cs typeface="Arial"/>
              </a:rPr>
              <a:t>Изучите </a:t>
            </a:r>
            <a:r>
              <a:rPr lang="en-US" altLang="zh-CN" sz="2400" dirty="0">
                <a:cs typeface="Arial"/>
              </a:rPr>
              <a:t>‘</a:t>
            </a:r>
            <a:r>
              <a:rPr lang="ru-RU" altLang="zh-CN" sz="2400" dirty="0">
                <a:cs typeface="Arial"/>
              </a:rPr>
              <a:t>Руководство для авторов</a:t>
            </a:r>
            <a:r>
              <a:rPr lang="en-US" altLang="zh-CN" sz="2400" dirty="0">
                <a:cs typeface="Arial"/>
              </a:rPr>
              <a:t>’ (</a:t>
            </a:r>
            <a:r>
              <a:rPr lang="ru-RU" altLang="zh-CN" sz="2400" dirty="0">
                <a:cs typeface="Arial"/>
              </a:rPr>
              <a:t>количество</a:t>
            </a:r>
            <a:r>
              <a:rPr lang="en-GB" altLang="zh-CN" sz="2400" dirty="0">
                <a:cs typeface="Arial"/>
              </a:rPr>
              <a:t>, </a:t>
            </a:r>
            <a:r>
              <a:rPr lang="ru-RU" altLang="zh-CN" sz="2400" dirty="0">
                <a:cs typeface="Arial"/>
              </a:rPr>
              <a:t>определение, тезаурус, и другие специальные требования)</a:t>
            </a:r>
            <a:endParaRPr lang="en-GB" altLang="zh-CN" sz="2400" dirty="0">
              <a:cs typeface="Arial"/>
            </a:endParaRPr>
          </a:p>
          <a:p>
            <a:pPr marL="457200" lvl="1" indent="-457200">
              <a:buClr>
                <a:srgbClr val="5D9A3C"/>
              </a:buClr>
              <a:buFont typeface="Arial" pitchFamily="34" charset="0"/>
              <a:buChar char="Ø"/>
              <a:defRPr/>
            </a:pPr>
            <a:endParaRPr lang="en-US" altLang="zh-CN" sz="2400" dirty="0">
              <a:cs typeface="Arial"/>
            </a:endParaRPr>
          </a:p>
          <a:p>
            <a:pPr marL="838200" lvl="1" indent="-381000" eaLnBrk="1" hangingPunct="1">
              <a:defRPr/>
            </a:pPr>
            <a:endParaRPr lang="en-US" altLang="zh-CN" sz="2000" dirty="0" smtClean="0">
              <a:ea typeface="宋体" pitchFamily="2" charset="-122"/>
            </a:endParaRPr>
          </a:p>
        </p:txBody>
      </p:sp>
    </p:spTree>
    <p:extLst>
      <p:ext uri="{BB962C8B-B14F-4D97-AF65-F5344CB8AC3E}">
        <p14:creationId xmlns:p14="http://schemas.microsoft.com/office/powerpoint/2010/main" val="3103913089"/>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descr="2.png"/>
          <p:cNvPicPr>
            <a:picLocks noChangeAspect="1"/>
          </p:cNvPicPr>
          <p:nvPr/>
        </p:nvPicPr>
        <p:blipFill>
          <a:blip r:embed="rId3">
            <a:extLst>
              <a:ext uri="{28A0092B-C50C-407E-A947-70E740481C1C}">
                <a14:useLocalDpi xmlns:a14="http://schemas.microsoft.com/office/drawing/2010/main" val="0"/>
              </a:ext>
            </a:extLst>
          </a:blip>
          <a:srcRect t="5901"/>
          <a:stretch>
            <a:fillRect/>
          </a:stretch>
        </p:blipFill>
        <p:spPr bwMode="auto">
          <a:xfrm>
            <a:off x="2843213" y="0"/>
            <a:ext cx="633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2"/>
          <p:cNvSpPr>
            <a:spLocks noGrp="1" noChangeArrowheads="1"/>
          </p:cNvSpPr>
          <p:nvPr>
            <p:ph type="title"/>
          </p:nvPr>
        </p:nvSpPr>
        <p:spPr>
          <a:xfrm>
            <a:off x="457200" y="704850"/>
            <a:ext cx="8237538" cy="419100"/>
          </a:xfrm>
        </p:spPr>
        <p:txBody>
          <a:bodyPr/>
          <a:lstStyle/>
          <a:p>
            <a:r>
              <a:rPr lang="ru-RU" altLang="zh-CN" smtClean="0">
                <a:latin typeface="Arial Bold" pitchFamily="34" charset="0"/>
                <a:ea typeface="SimHei" pitchFamily="49" charset="-122"/>
                <a:cs typeface="Arial" pitchFamily="34" charset="0"/>
              </a:rPr>
              <a:t>Введение</a:t>
            </a:r>
            <a:endParaRPr lang="zh-CN" altLang="en-US" smtClean="0">
              <a:latin typeface="Arial Bold" pitchFamily="34" charset="0"/>
              <a:ea typeface="SimHei" pitchFamily="49" charset="-122"/>
              <a:cs typeface="Arial" pitchFamily="34" charset="0"/>
            </a:endParaRPr>
          </a:p>
        </p:txBody>
      </p:sp>
      <p:sp>
        <p:nvSpPr>
          <p:cNvPr id="9220" name="Rectangle 3"/>
          <p:cNvSpPr>
            <a:spLocks noGrp="1" noChangeArrowheads="1"/>
          </p:cNvSpPr>
          <p:nvPr>
            <p:ph type="body" idx="4294967295"/>
          </p:nvPr>
        </p:nvSpPr>
        <p:spPr>
          <a:xfrm>
            <a:off x="490538" y="1412875"/>
            <a:ext cx="7934325" cy="5111750"/>
          </a:xfrm>
        </p:spPr>
        <p:txBody>
          <a:bodyPr>
            <a:noAutofit/>
          </a:bodyPr>
          <a:lstStyle/>
          <a:p>
            <a:pPr marL="0" indent="0">
              <a:lnSpc>
                <a:spcPct val="110000"/>
              </a:lnSpc>
              <a:buClr>
                <a:srgbClr val="5D9A3C"/>
              </a:buClr>
              <a:buFont typeface="Arial" pitchFamily="34" charset="0"/>
              <a:buNone/>
              <a:defRPr/>
            </a:pPr>
            <a:r>
              <a:rPr lang="ru-RU" altLang="zh-CN" dirty="0"/>
              <a:t>Убедите читателей в том, что ваша работа полезна, и </a:t>
            </a:r>
            <a:r>
              <a:rPr lang="ru-RU" altLang="zh-CN" dirty="0" smtClean="0"/>
              <a:t>вы</a:t>
            </a:r>
            <a:r>
              <a:rPr lang="en-GB" altLang="zh-CN" dirty="0" smtClean="0"/>
              <a:t> </a:t>
            </a:r>
            <a:r>
              <a:rPr lang="ru-RU" altLang="zh-CN" dirty="0" smtClean="0"/>
              <a:t>четко </a:t>
            </a:r>
            <a:r>
              <a:rPr lang="ru-RU" altLang="zh-CN" dirty="0"/>
              <a:t>знаете, почему</a:t>
            </a:r>
            <a:endParaRPr lang="en-US" altLang="zh-CN" dirty="0"/>
          </a:p>
          <a:p>
            <a:pPr marL="0" indent="0">
              <a:lnSpc>
                <a:spcPct val="110000"/>
              </a:lnSpc>
              <a:buClr>
                <a:srgbClr val="5D9A3C"/>
              </a:buClr>
              <a:buFont typeface="Arial" pitchFamily="34" charset="0"/>
              <a:buNone/>
              <a:defRPr/>
            </a:pPr>
            <a:r>
              <a:rPr lang="ru-RU" altLang="zh-CN" dirty="0"/>
              <a:t>Будьте кратки</a:t>
            </a:r>
            <a:r>
              <a:rPr lang="en-US" altLang="zh-CN" dirty="0"/>
              <a:t> </a:t>
            </a:r>
          </a:p>
          <a:p>
            <a:pPr marL="0" indent="0">
              <a:lnSpc>
                <a:spcPct val="110000"/>
              </a:lnSpc>
              <a:buClr>
                <a:srgbClr val="5D9A3C"/>
              </a:buClr>
              <a:buFont typeface="Arial" pitchFamily="34" charset="0"/>
              <a:buNone/>
              <a:defRPr/>
            </a:pPr>
            <a:r>
              <a:rPr lang="ru-RU" altLang="zh-CN" dirty="0"/>
              <a:t>Четко осветите следующие вопросы</a:t>
            </a:r>
            <a:r>
              <a:rPr lang="en-US" altLang="zh-CN" dirty="0"/>
              <a:t>: </a:t>
            </a:r>
          </a:p>
          <a:p>
            <a:pPr marL="342900" lvl="1" indent="-342900">
              <a:lnSpc>
                <a:spcPct val="110000"/>
              </a:lnSpc>
              <a:buClr>
                <a:srgbClr val="5D9A3C"/>
              </a:buClr>
              <a:buFont typeface="Wingdings" panose="05000000000000000000" pitchFamily="2" charset="2"/>
              <a:buChar char="§"/>
              <a:defRPr/>
            </a:pPr>
            <a:r>
              <a:rPr lang="ru-RU" altLang="zh-CN" dirty="0">
                <a:cs typeface="Arial"/>
              </a:rPr>
              <a:t>В чем состоит проблема, каковы ваши цели, какова ваша гипотеза, какова важность вашей работы</a:t>
            </a:r>
            <a:endParaRPr lang="en-GB" altLang="zh-CN" dirty="0">
              <a:cs typeface="Arial"/>
            </a:endParaRPr>
          </a:p>
          <a:p>
            <a:pPr marL="342900" lvl="1" indent="-342900">
              <a:lnSpc>
                <a:spcPct val="110000"/>
              </a:lnSpc>
              <a:buClr>
                <a:srgbClr val="5D9A3C"/>
              </a:buClr>
              <a:buFont typeface="Wingdings" panose="05000000000000000000" pitchFamily="2" charset="2"/>
              <a:buChar char="§"/>
              <a:defRPr/>
            </a:pPr>
            <a:r>
              <a:rPr lang="ru-RU" altLang="zh-CN" dirty="0">
                <a:cs typeface="Arial"/>
              </a:rPr>
              <a:t>Что было сделано ранее </a:t>
            </a:r>
            <a:r>
              <a:rPr lang="en-GB" altLang="zh-CN" dirty="0">
                <a:cs typeface="Arial"/>
              </a:rPr>
              <a:t>(</a:t>
            </a:r>
            <a:r>
              <a:rPr lang="ru-RU" altLang="zh-CN" dirty="0">
                <a:cs typeface="Arial"/>
              </a:rPr>
              <a:t>приведите  обзор литературы, укажите пару оригинальных и важных работ, в том числе последние обзорные статьи. Редакторы не любят большое количество ссылок, не имеющих отношения к теме, или неуместные суждения о собственных достижениях</a:t>
            </a:r>
            <a:r>
              <a:rPr lang="en-GB" altLang="zh-CN" dirty="0">
                <a:cs typeface="Arial"/>
              </a:rPr>
              <a:t>)</a:t>
            </a:r>
            <a:r>
              <a:rPr lang="ru-RU" altLang="zh-CN" dirty="0">
                <a:cs typeface="Arial"/>
              </a:rPr>
              <a:t>. Избегайте ссылок на устаревшие результаты</a:t>
            </a:r>
            <a:endParaRPr lang="en-GB" altLang="zh-CN" dirty="0">
              <a:cs typeface="Arial"/>
            </a:endParaRPr>
          </a:p>
          <a:p>
            <a:pPr marL="342900" lvl="1" indent="-342900">
              <a:lnSpc>
                <a:spcPct val="110000"/>
              </a:lnSpc>
              <a:buClr>
                <a:srgbClr val="5D9A3C"/>
              </a:buClr>
              <a:buFont typeface="Wingdings" panose="05000000000000000000" pitchFamily="2" charset="2"/>
              <a:buChar char="§"/>
              <a:defRPr/>
            </a:pPr>
            <a:r>
              <a:rPr lang="ru-RU" altLang="zh-CN" dirty="0">
                <a:cs typeface="Arial"/>
              </a:rPr>
              <a:t>Что было проделано вами</a:t>
            </a:r>
            <a:endParaRPr lang="en-GB" altLang="zh-CN" dirty="0">
              <a:cs typeface="Arial"/>
            </a:endParaRPr>
          </a:p>
          <a:p>
            <a:pPr marL="342900" lvl="1" indent="-342900">
              <a:lnSpc>
                <a:spcPct val="110000"/>
              </a:lnSpc>
              <a:buClr>
                <a:srgbClr val="5D9A3C"/>
              </a:buClr>
              <a:buFont typeface="Wingdings" panose="05000000000000000000" pitchFamily="2" charset="2"/>
              <a:buChar char="§"/>
              <a:defRPr/>
            </a:pPr>
            <a:r>
              <a:rPr lang="ru-RU" altLang="zh-CN" dirty="0">
                <a:cs typeface="Arial"/>
              </a:rPr>
              <a:t>Каких результатов вы достигли</a:t>
            </a:r>
            <a:r>
              <a:rPr lang="en-GB" altLang="zh-CN" dirty="0">
                <a:cs typeface="Arial"/>
              </a:rPr>
              <a:t> </a:t>
            </a:r>
          </a:p>
          <a:p>
            <a:pPr marL="87312" indent="0">
              <a:lnSpc>
                <a:spcPct val="110000"/>
              </a:lnSpc>
              <a:buClr>
                <a:srgbClr val="5D9A3C"/>
              </a:buClr>
              <a:buFont typeface="Arial" pitchFamily="34" charset="0"/>
              <a:buNone/>
              <a:defRPr/>
            </a:pPr>
            <a:r>
              <a:rPr lang="ru-RU" altLang="zh-CN" dirty="0"/>
              <a:t>Старайтесь не отступать от тематики журнала</a:t>
            </a:r>
            <a:endParaRPr lang="en-US" altLang="zh-CN" dirty="0"/>
          </a:p>
        </p:txBody>
      </p:sp>
    </p:spTree>
    <p:extLst>
      <p:ext uri="{BB962C8B-B14F-4D97-AF65-F5344CB8AC3E}">
        <p14:creationId xmlns:p14="http://schemas.microsoft.com/office/powerpoint/2010/main" val="97646012"/>
      </p:ext>
    </p:extLst>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4" descr="2.png"/>
          <p:cNvPicPr>
            <a:picLocks noChangeAspect="1"/>
          </p:cNvPicPr>
          <p:nvPr/>
        </p:nvPicPr>
        <p:blipFill>
          <a:blip r:embed="rId3">
            <a:extLst>
              <a:ext uri="{28A0092B-C50C-407E-A947-70E740481C1C}">
                <a14:useLocalDpi xmlns:a14="http://schemas.microsoft.com/office/drawing/2010/main" val="0"/>
              </a:ext>
            </a:extLst>
          </a:blip>
          <a:srcRect t="5901"/>
          <a:stretch>
            <a:fillRect/>
          </a:stretch>
        </p:blipFill>
        <p:spPr bwMode="auto">
          <a:xfrm>
            <a:off x="2843213" y="0"/>
            <a:ext cx="633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2"/>
          <p:cNvSpPr>
            <a:spLocks noGrp="1" noChangeArrowheads="1"/>
          </p:cNvSpPr>
          <p:nvPr>
            <p:ph type="title"/>
          </p:nvPr>
        </p:nvSpPr>
        <p:spPr>
          <a:xfrm>
            <a:off x="442913" y="677863"/>
            <a:ext cx="8239125" cy="419100"/>
          </a:xfrm>
        </p:spPr>
        <p:txBody>
          <a:bodyPr/>
          <a:lstStyle/>
          <a:p>
            <a:r>
              <a:rPr lang="ru-RU" altLang="zh-CN" smtClean="0">
                <a:latin typeface="Arial Bold" pitchFamily="34" charset="0"/>
                <a:ea typeface="SimHei" pitchFamily="49" charset="-122"/>
                <a:cs typeface="Arial" pitchFamily="34" charset="0"/>
              </a:rPr>
              <a:t>Методы</a:t>
            </a:r>
            <a:endParaRPr lang="zh-CN" altLang="en-US" smtClean="0">
              <a:latin typeface="Arial Bold" pitchFamily="34" charset="0"/>
              <a:ea typeface="SimHei" pitchFamily="49" charset="-122"/>
              <a:cs typeface="Arial" pitchFamily="34" charset="0"/>
            </a:endParaRPr>
          </a:p>
        </p:txBody>
      </p:sp>
      <p:sp>
        <p:nvSpPr>
          <p:cNvPr id="100356" name="Rectangle 3"/>
          <p:cNvSpPr>
            <a:spLocks noGrp="1" noChangeArrowheads="1"/>
          </p:cNvSpPr>
          <p:nvPr>
            <p:ph type="body" idx="4294967295"/>
          </p:nvPr>
        </p:nvSpPr>
        <p:spPr bwMode="auto">
          <a:xfrm>
            <a:off x="341313" y="1549400"/>
            <a:ext cx="7672387" cy="472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5D9A3C"/>
              </a:buClr>
              <a:buFont typeface="Arial" pitchFamily="34" charset="0"/>
              <a:buNone/>
            </a:pPr>
            <a:r>
              <a:rPr lang="ru-RU" altLang="zh-CN" sz="2200" smtClean="0">
                <a:latin typeface="Arial" pitchFamily="34" charset="0"/>
                <a:cs typeface="Arial" pitchFamily="34" charset="0"/>
              </a:rPr>
              <a:t>Опишите, как вы изучали поставленную проблему</a:t>
            </a:r>
            <a:endParaRPr lang="en-US" altLang="zh-CN" sz="2200" smtClean="0">
              <a:latin typeface="Arial" pitchFamily="34" charset="0"/>
              <a:cs typeface="Arial" pitchFamily="34" charset="0"/>
            </a:endParaRPr>
          </a:p>
          <a:p>
            <a:pPr>
              <a:buClr>
                <a:srgbClr val="5D9A3C"/>
              </a:buClr>
              <a:buFont typeface="Arial" pitchFamily="34" charset="0"/>
              <a:buNone/>
            </a:pPr>
            <a:endParaRPr lang="en-US" altLang="zh-CN" sz="2200" smtClean="0">
              <a:latin typeface="Arial" pitchFamily="34" charset="0"/>
              <a:cs typeface="Arial" pitchFamily="34" charset="0"/>
            </a:endParaRPr>
          </a:p>
          <a:p>
            <a:pPr>
              <a:buClr>
                <a:srgbClr val="5D9A3C"/>
              </a:buClr>
              <a:buFont typeface="Wingdings" pitchFamily="2" charset="2"/>
              <a:buChar char="§"/>
            </a:pPr>
            <a:r>
              <a:rPr lang="ru-RU" altLang="zh-CN" sz="2200" smtClean="0">
                <a:latin typeface="Arial" pitchFamily="34" charset="0"/>
                <a:cs typeface="Arial" pitchFamily="34" charset="0"/>
              </a:rPr>
              <a:t>Приведите подробную информацию</a:t>
            </a:r>
            <a:endParaRPr lang="en-US" altLang="zh-CN" sz="2200" smtClean="0">
              <a:latin typeface="Arial" pitchFamily="34" charset="0"/>
              <a:cs typeface="Arial" pitchFamily="34" charset="0"/>
            </a:endParaRPr>
          </a:p>
          <a:p>
            <a:pPr>
              <a:buClr>
                <a:srgbClr val="5D9A3C"/>
              </a:buClr>
              <a:buFont typeface="Wingdings" pitchFamily="2" charset="2"/>
              <a:buChar char="§"/>
            </a:pPr>
            <a:endParaRPr lang="en-US" altLang="zh-CN" sz="2200" smtClean="0">
              <a:latin typeface="Arial" pitchFamily="34" charset="0"/>
              <a:cs typeface="Arial" pitchFamily="34" charset="0"/>
            </a:endParaRPr>
          </a:p>
          <a:p>
            <a:pPr>
              <a:buClr>
                <a:srgbClr val="5D9A3C"/>
              </a:buClr>
              <a:buFont typeface="Wingdings" pitchFamily="2" charset="2"/>
              <a:buChar char="§"/>
            </a:pPr>
            <a:r>
              <a:rPr lang="ru-RU" altLang="zh-CN" sz="2200" smtClean="0">
                <a:latin typeface="Arial" pitchFamily="34" charset="0"/>
                <a:cs typeface="Arial" pitchFamily="34" charset="0"/>
              </a:rPr>
              <a:t>Не описывайте процедуры, данные о которых публиковались ранее</a:t>
            </a:r>
            <a:endParaRPr lang="en-US" altLang="zh-CN" sz="2200" smtClean="0">
              <a:latin typeface="Arial" pitchFamily="34" charset="0"/>
              <a:cs typeface="Arial" pitchFamily="34" charset="0"/>
            </a:endParaRPr>
          </a:p>
          <a:p>
            <a:pPr>
              <a:buClr>
                <a:srgbClr val="5D9A3C"/>
              </a:buClr>
              <a:buFont typeface="Wingdings" pitchFamily="2" charset="2"/>
              <a:buChar char="§"/>
            </a:pPr>
            <a:endParaRPr lang="en-US" altLang="zh-CN" sz="2200" smtClean="0">
              <a:latin typeface="Arial" pitchFamily="34" charset="0"/>
              <a:cs typeface="Arial" pitchFamily="34" charset="0"/>
            </a:endParaRPr>
          </a:p>
          <a:p>
            <a:pPr>
              <a:buClr>
                <a:srgbClr val="5D9A3C"/>
              </a:buClr>
              <a:buFont typeface="Wingdings" pitchFamily="2" charset="2"/>
              <a:buChar char="§"/>
            </a:pPr>
            <a:r>
              <a:rPr lang="ru-RU" altLang="zh-CN" sz="2200" smtClean="0">
                <a:latin typeface="Arial" pitchFamily="34" charset="0"/>
                <a:cs typeface="Arial" pitchFamily="34" charset="0"/>
              </a:rPr>
              <a:t>Укажите использованное оборудование и опишите использованные материалы</a:t>
            </a:r>
            <a:endParaRPr lang="en-US" altLang="zh-CN" sz="2200" smtClean="0">
              <a:latin typeface="Arial" pitchFamily="34" charset="0"/>
              <a:cs typeface="Arial" pitchFamily="34" charset="0"/>
            </a:endParaRPr>
          </a:p>
        </p:txBody>
      </p:sp>
    </p:spTree>
    <p:extLst>
      <p:ext uri="{BB962C8B-B14F-4D97-AF65-F5344CB8AC3E}">
        <p14:creationId xmlns:p14="http://schemas.microsoft.com/office/powerpoint/2010/main" val="2871557391"/>
      </p:ext>
    </p:extLst>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1378" name="Picture 6" descr="2.png"/>
          <p:cNvPicPr>
            <a:picLocks noChangeAspect="1"/>
          </p:cNvPicPr>
          <p:nvPr/>
        </p:nvPicPr>
        <p:blipFill>
          <a:blip r:embed="rId3">
            <a:extLst>
              <a:ext uri="{28A0092B-C50C-407E-A947-70E740481C1C}">
                <a14:useLocalDpi xmlns:a14="http://schemas.microsoft.com/office/drawing/2010/main" val="0"/>
              </a:ext>
            </a:extLst>
          </a:blip>
          <a:srcRect t="5901"/>
          <a:stretch>
            <a:fillRect/>
          </a:stretch>
        </p:blipFill>
        <p:spPr bwMode="auto">
          <a:xfrm>
            <a:off x="2843213" y="0"/>
            <a:ext cx="633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2"/>
          <p:cNvSpPr>
            <a:spLocks noGrp="1" noChangeArrowheads="1"/>
          </p:cNvSpPr>
          <p:nvPr>
            <p:ph type="title"/>
          </p:nvPr>
        </p:nvSpPr>
        <p:spPr>
          <a:xfrm>
            <a:off x="457200" y="704850"/>
            <a:ext cx="8237538" cy="419100"/>
          </a:xfrm>
        </p:spPr>
        <p:txBody>
          <a:bodyPr/>
          <a:lstStyle/>
          <a:p>
            <a:r>
              <a:rPr lang="ru-RU" altLang="zh-CN" smtClean="0">
                <a:latin typeface="Arial Bold" pitchFamily="34" charset="0"/>
                <a:ea typeface="SimHei" pitchFamily="49" charset="-122"/>
                <a:cs typeface="Arial" pitchFamily="34" charset="0"/>
              </a:rPr>
              <a:t>Результаты</a:t>
            </a:r>
            <a:r>
              <a:rPr lang="en-US" altLang="zh-CN" smtClean="0">
                <a:latin typeface="Arial Bold" pitchFamily="34" charset="0"/>
                <a:ea typeface="SimHei" pitchFamily="49" charset="-122"/>
                <a:cs typeface="Arial" pitchFamily="34" charset="0"/>
              </a:rPr>
              <a:t>: </a:t>
            </a:r>
            <a:r>
              <a:rPr lang="ru-RU" altLang="zh-CN" smtClean="0">
                <a:latin typeface="Arial Bold" pitchFamily="34" charset="0"/>
                <a:ea typeface="SimHei" pitchFamily="49" charset="-122"/>
                <a:cs typeface="Arial" pitchFamily="34" charset="0"/>
              </a:rPr>
              <a:t>что вы обнаружили</a:t>
            </a:r>
            <a:r>
              <a:rPr lang="en-US" altLang="zh-CN" smtClean="0">
                <a:latin typeface="Arial Bold" pitchFamily="34" charset="0"/>
                <a:ea typeface="SimHei" pitchFamily="49" charset="-122"/>
                <a:cs typeface="Arial" pitchFamily="34" charset="0"/>
              </a:rPr>
              <a:t>?</a:t>
            </a:r>
          </a:p>
        </p:txBody>
      </p:sp>
      <p:sp>
        <p:nvSpPr>
          <p:cNvPr id="101380" name="Rectangle 3"/>
          <p:cNvSpPr>
            <a:spLocks noGrp="1" noChangeArrowheads="1"/>
          </p:cNvSpPr>
          <p:nvPr>
            <p:ph type="body" idx="4294967295"/>
          </p:nvPr>
        </p:nvSpPr>
        <p:spPr bwMode="auto">
          <a:xfrm>
            <a:off x="463550" y="1358900"/>
            <a:ext cx="8870950" cy="4824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93700" lvl="2" indent="-393700">
              <a:lnSpc>
                <a:spcPct val="90000"/>
              </a:lnSpc>
              <a:buClr>
                <a:srgbClr val="5D9A3C"/>
              </a:buClr>
              <a:buFont typeface="Wingdings" pitchFamily="2" charset="2"/>
              <a:buChar char="§"/>
            </a:pPr>
            <a:r>
              <a:rPr lang="ru-RU" altLang="zh-CN" sz="2200" smtClean="0">
                <a:latin typeface="Arial" pitchFamily="34" charset="0"/>
              </a:rPr>
              <a:t>Используйте для обобщения данных понятные рисунки и таблицы</a:t>
            </a:r>
            <a:endParaRPr lang="en-GB" altLang="zh-CN" sz="2200" smtClean="0">
              <a:latin typeface="Arial" pitchFamily="34" charset="0"/>
            </a:endParaRPr>
          </a:p>
          <a:p>
            <a:pPr marL="393700" lvl="2" indent="-393700">
              <a:lnSpc>
                <a:spcPct val="90000"/>
              </a:lnSpc>
              <a:buClr>
                <a:srgbClr val="5D9A3C"/>
              </a:buClr>
              <a:buFont typeface="Wingdings" pitchFamily="2" charset="2"/>
              <a:buChar char="§"/>
            </a:pPr>
            <a:r>
              <a:rPr lang="ru-RU" altLang="zh-CN" sz="2200" smtClean="0">
                <a:latin typeface="Arial" pitchFamily="34" charset="0"/>
              </a:rPr>
              <a:t>Таблицы, рисунки и текст не должны дублировать друг друга</a:t>
            </a:r>
            <a:endParaRPr lang="en-GB" altLang="zh-CN" sz="2200" smtClean="0">
              <a:latin typeface="Arial" pitchFamily="34" charset="0"/>
            </a:endParaRPr>
          </a:p>
          <a:p>
            <a:pPr marL="393700" lvl="2" indent="-393700">
              <a:lnSpc>
                <a:spcPct val="90000"/>
              </a:lnSpc>
              <a:buClr>
                <a:srgbClr val="5D9A3C"/>
              </a:buClr>
              <a:buFont typeface="Wingdings" pitchFamily="2" charset="2"/>
              <a:buChar char="§"/>
            </a:pPr>
            <a:r>
              <a:rPr lang="ru-RU" altLang="zh-CN" sz="2200" smtClean="0">
                <a:latin typeface="Arial" pitchFamily="34" charset="0"/>
              </a:rPr>
              <a:t>Названия рисунков должны иметь самостоятельное значение</a:t>
            </a:r>
            <a:endParaRPr lang="en-GB" altLang="zh-CN" sz="2200" smtClean="0">
              <a:latin typeface="Arial" pitchFamily="34" charset="0"/>
            </a:endParaRPr>
          </a:p>
          <a:p>
            <a:pPr marL="393700" lvl="2" indent="-393700">
              <a:lnSpc>
                <a:spcPct val="90000"/>
              </a:lnSpc>
              <a:buClr>
                <a:srgbClr val="5D9A3C"/>
              </a:buClr>
              <a:buFont typeface="Wingdings" pitchFamily="2" charset="2"/>
              <a:buChar char="§"/>
            </a:pPr>
            <a:r>
              <a:rPr lang="ru-RU" altLang="zh-CN" sz="2200" smtClean="0">
                <a:latin typeface="Arial" pitchFamily="34" charset="0"/>
              </a:rPr>
              <a:t>Представленные данные должны поддаваться интерпретации</a:t>
            </a:r>
          </a:p>
          <a:p>
            <a:pPr marL="393700" lvl="2" indent="-393700">
              <a:lnSpc>
                <a:spcPct val="90000"/>
              </a:lnSpc>
              <a:buClr>
                <a:srgbClr val="5D9A3C"/>
              </a:buClr>
              <a:buFont typeface="Wingdings" pitchFamily="2" charset="2"/>
              <a:buChar char="§"/>
            </a:pPr>
            <a:endParaRPr lang="en-GB" altLang="zh-CN" sz="2200" smtClean="0">
              <a:latin typeface="Arial" pitchFamily="34" charset="0"/>
            </a:endParaRPr>
          </a:p>
          <a:p>
            <a:pPr marL="85725" indent="0">
              <a:lnSpc>
                <a:spcPct val="90000"/>
              </a:lnSpc>
              <a:buClr>
                <a:srgbClr val="5D9A3C"/>
              </a:buClr>
              <a:buFont typeface="Arial" pitchFamily="34" charset="0"/>
              <a:buNone/>
            </a:pPr>
            <a:r>
              <a:rPr lang="en-GB" altLang="en-US" sz="2200" smtClean="0">
                <a:latin typeface="Arial" pitchFamily="34" charset="0"/>
                <a:cs typeface="Arial" pitchFamily="34" charset="0"/>
              </a:rPr>
              <a:t>“</a:t>
            </a:r>
            <a:r>
              <a:rPr lang="ru-RU" altLang="en-US" sz="2200" smtClean="0">
                <a:latin typeface="Arial" pitchFamily="34" charset="0"/>
                <a:cs typeface="Arial" pitchFamily="34" charset="0"/>
              </a:rPr>
              <a:t>Читатели часто смотрят сначала на графики – и дальше не читают. </a:t>
            </a:r>
            <a:endParaRPr lang="en-US" altLang="en-US" sz="2200" smtClean="0">
              <a:latin typeface="Arial" pitchFamily="34" charset="0"/>
              <a:cs typeface="Arial" pitchFamily="34" charset="0"/>
            </a:endParaRPr>
          </a:p>
          <a:p>
            <a:pPr marL="85725" indent="0">
              <a:lnSpc>
                <a:spcPct val="90000"/>
              </a:lnSpc>
              <a:buClr>
                <a:srgbClr val="5D9A3C"/>
              </a:buClr>
              <a:buFont typeface="Arial" pitchFamily="34" charset="0"/>
              <a:buNone/>
            </a:pPr>
            <a:r>
              <a:rPr lang="ru-RU" altLang="en-US" sz="2200" smtClean="0">
                <a:latin typeface="Arial" pitchFamily="34" charset="0"/>
                <a:cs typeface="Arial" pitchFamily="34" charset="0"/>
              </a:rPr>
              <a:t>Поэтому, графики должны быть понятными и информативными</a:t>
            </a:r>
            <a:r>
              <a:rPr lang="en-US" altLang="en-US" sz="2200" smtClean="0">
                <a:latin typeface="Arial" pitchFamily="34" charset="0"/>
                <a:cs typeface="Arial" pitchFamily="34" charset="0"/>
              </a:rPr>
              <a:t>.”</a:t>
            </a:r>
          </a:p>
          <a:p>
            <a:pPr marL="393700" lvl="2" indent="-393700" eaLnBrk="1" hangingPunct="1">
              <a:lnSpc>
                <a:spcPct val="90000"/>
              </a:lnSpc>
              <a:spcBef>
                <a:spcPts val="1200"/>
              </a:spcBef>
              <a:buClr>
                <a:srgbClr val="5D9A3C"/>
              </a:buClr>
            </a:pPr>
            <a:endParaRPr lang="en-US" altLang="zh-CN" sz="2200" smtClean="0">
              <a:solidFill>
                <a:srgbClr val="07779D"/>
              </a:solidFill>
              <a:latin typeface="Arial" pitchFamily="34" charset="0"/>
              <a:ea typeface="SimSun" pitchFamily="2" charset="-122"/>
            </a:endParaRPr>
          </a:p>
        </p:txBody>
      </p:sp>
      <p:sp>
        <p:nvSpPr>
          <p:cNvPr id="101381" name="Rectangle 6"/>
          <p:cNvSpPr>
            <a:spLocks noChangeArrowheads="1"/>
          </p:cNvSpPr>
          <p:nvPr/>
        </p:nvSpPr>
        <p:spPr bwMode="auto">
          <a:xfrm>
            <a:off x="501650" y="3429000"/>
            <a:ext cx="8547100" cy="1279525"/>
          </a:xfrm>
          <a:prstGeom prst="rect">
            <a:avLst/>
          </a:prstGeom>
          <a:noFill/>
          <a:ln w="38100">
            <a:solidFill>
              <a:srgbClr val="5D9A3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endParaRPr lang="en-US" altLang="en-US"/>
          </a:p>
        </p:txBody>
      </p:sp>
    </p:spTree>
    <p:extLst>
      <p:ext uri="{BB962C8B-B14F-4D97-AF65-F5344CB8AC3E}">
        <p14:creationId xmlns:p14="http://schemas.microsoft.com/office/powerpoint/2010/main" val="2947732077"/>
      </p:ext>
    </p:extLst>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7725"/>
            <a:ext cx="9239250" cy="60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itle 1"/>
          <p:cNvSpPr>
            <a:spLocks noGrp="1"/>
          </p:cNvSpPr>
          <p:nvPr>
            <p:ph type="title"/>
          </p:nvPr>
        </p:nvSpPr>
        <p:spPr>
          <a:xfrm>
            <a:off x="609600" y="152400"/>
            <a:ext cx="8153400" cy="712788"/>
          </a:xfrm>
        </p:spPr>
        <p:txBody>
          <a:bodyPr/>
          <a:lstStyle/>
          <a:p>
            <a:r>
              <a:rPr lang="ru-RU" altLang="en-US" smtClean="0">
                <a:latin typeface="Arial Bold" pitchFamily="34" charset="0"/>
                <a:cs typeface="Arial Bold" pitchFamily="34" charset="0"/>
              </a:rPr>
              <a:t>Преимущества работ с графической аннотацией</a:t>
            </a:r>
            <a:endParaRPr lang="en-US" altLang="en-US" smtClean="0">
              <a:latin typeface="Arial Bold" pitchFamily="34" charset="0"/>
              <a:cs typeface="Arial Bold" pitchFamily="34" charset="0"/>
            </a:endParaRPr>
          </a:p>
        </p:txBody>
      </p:sp>
      <p:sp>
        <p:nvSpPr>
          <p:cNvPr id="6" name="Rectangle 5"/>
          <p:cNvSpPr>
            <a:spLocks noChangeArrowheads="1"/>
          </p:cNvSpPr>
          <p:nvPr/>
        </p:nvSpPr>
        <p:spPr bwMode="auto">
          <a:xfrm>
            <a:off x="2438400" y="3852863"/>
            <a:ext cx="5562600" cy="2395537"/>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lgn="ctr" eaLnBrk="1" hangingPunct="1">
              <a:lnSpc>
                <a:spcPct val="85000"/>
              </a:lnSpc>
              <a:spcBef>
                <a:spcPct val="35000"/>
              </a:spcBef>
              <a:buClr>
                <a:schemeClr val="tx1"/>
              </a:buClr>
            </a:pPr>
            <a:endParaRPr lang="en-US" altLang="en-US" sz="2000" b="0">
              <a:solidFill>
                <a:srgbClr val="333333"/>
              </a:solidFill>
              <a:latin typeface="Arial Narrow" pitchFamily="34" charset="0"/>
            </a:endParaRPr>
          </a:p>
        </p:txBody>
      </p:sp>
    </p:spTree>
    <p:extLst>
      <p:ext uri="{BB962C8B-B14F-4D97-AF65-F5344CB8AC3E}">
        <p14:creationId xmlns:p14="http://schemas.microsoft.com/office/powerpoint/2010/main" val="2316066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495300"/>
            <a:ext cx="8520113" cy="419100"/>
          </a:xfrm>
        </p:spPr>
        <p:txBody>
          <a:bodyPr/>
          <a:lstStyle/>
          <a:p>
            <a:r>
              <a:rPr lang="ru-RU" altLang="en-US" smtClean="0">
                <a:latin typeface="Arial Bold" pitchFamily="34" charset="0"/>
                <a:cs typeface="Arial Bold" pitchFamily="34" charset="0"/>
              </a:rPr>
              <a:t>Работа с изображениями независимо от текста статьи</a:t>
            </a:r>
            <a:endParaRPr lang="en-US" altLang="en-US" smtClean="0">
              <a:latin typeface="Arial Bold" pitchFamily="34" charset="0"/>
              <a:cs typeface="Arial Bold" pitchFamily="34" charset="0"/>
            </a:endParaRPr>
          </a:p>
        </p:txBody>
      </p:sp>
      <p:sp>
        <p:nvSpPr>
          <p:cNvPr id="103427" name="Slide Number Placeholder 3"/>
          <p:cNvSpPr txBox="1">
            <a:spLocks/>
          </p:cNvSpPr>
          <p:nvPr/>
        </p:nvSpPr>
        <p:spPr bwMode="auto">
          <a:xfrm>
            <a:off x="6553200" y="60960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lgn="r" eaLnBrk="1" hangingPunct="1"/>
            <a:fld id="{6A761DBB-B6CB-41DC-A4C5-959FCC39283E}" type="slidenum">
              <a:rPr lang="en-US" altLang="en-US" b="0">
                <a:solidFill>
                  <a:srgbClr val="898989"/>
                </a:solidFill>
                <a:latin typeface="Calibri" pitchFamily="34" charset="0"/>
              </a:rPr>
              <a:pPr algn="r" eaLnBrk="1" hangingPunct="1"/>
              <a:t>78</a:t>
            </a:fld>
            <a:endParaRPr lang="en-US" altLang="en-US" b="0">
              <a:solidFill>
                <a:srgbClr val="898989"/>
              </a:solidFill>
              <a:latin typeface="Calibri" pitchFamily="34" charset="0"/>
            </a:endParaRPr>
          </a:p>
        </p:txBody>
      </p:sp>
      <p:pic>
        <p:nvPicPr>
          <p:cNvPr id="7" name="Picture 1"/>
          <p:cNvPicPr>
            <a:picLocks noChangeAspect="1" noChangeArrowheads="1"/>
          </p:cNvPicPr>
          <p:nvPr/>
        </p:nvPicPr>
        <p:blipFill>
          <a:blip r:embed="rId3" cstate="print"/>
          <a:srcRect t="24210" r="44781" b="16256"/>
          <a:stretch>
            <a:fillRect/>
          </a:stretch>
        </p:blipFill>
        <p:spPr bwMode="auto">
          <a:xfrm>
            <a:off x="228600" y="1295400"/>
            <a:ext cx="5580112" cy="3760145"/>
          </a:xfrm>
          <a:prstGeom prst="rect">
            <a:avLst/>
          </a:prstGeom>
          <a:ln w="25400" cap="sq" cmpd="sng">
            <a:solidFill>
              <a:srgbClr val="008000"/>
            </a:solidFill>
            <a:prstDash val="solid"/>
            <a:miter lim="800000"/>
          </a:ln>
          <a:effectLst>
            <a:innerShdw blurRad="76200">
              <a:srgbClr val="000000"/>
            </a:innerShdw>
          </a:effectLst>
        </p:spPr>
      </p:pic>
      <p:pic>
        <p:nvPicPr>
          <p:cNvPr id="8" name="Picture 2"/>
          <p:cNvPicPr>
            <a:picLocks noChangeAspect="1" noChangeArrowheads="1"/>
          </p:cNvPicPr>
          <p:nvPr/>
        </p:nvPicPr>
        <p:blipFill>
          <a:blip r:embed="rId4" cstate="print"/>
          <a:srcRect l="18697" t="17870" r="6294" b="5000"/>
          <a:stretch>
            <a:fillRect/>
          </a:stretch>
        </p:blipFill>
        <p:spPr bwMode="auto">
          <a:xfrm>
            <a:off x="1272208" y="1717576"/>
            <a:ext cx="7704856" cy="4951717"/>
          </a:xfrm>
          <a:prstGeom prst="rect">
            <a:avLst/>
          </a:prstGeom>
          <a:ln w="25400" cap="sq" cmpd="sng">
            <a:solidFill>
              <a:srgbClr val="008000"/>
            </a:solidFill>
            <a:prstDash val="solid"/>
            <a:miter lim="800000"/>
          </a:ln>
          <a:effectLst>
            <a:innerShdw blurRad="76200">
              <a:srgbClr val="000000"/>
            </a:innerShdw>
          </a:effectLst>
        </p:spPr>
      </p:pic>
      <p:pic>
        <p:nvPicPr>
          <p:cNvPr id="103430" name="Picture 8" descr="SD_TYPE_RG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6224588"/>
            <a:ext cx="3105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5952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1"/>
          <p:cNvSpPr>
            <a:spLocks noGrp="1"/>
          </p:cNvSpPr>
          <p:nvPr>
            <p:ph idx="1"/>
          </p:nvPr>
        </p:nvSpPr>
        <p:spPr bwMode="auto">
          <a:xfrm>
            <a:off x="457200" y="1052513"/>
            <a:ext cx="8229600" cy="4525962"/>
          </a:xfrm>
        </p:spPr>
        <p:txBody>
          <a:bodyPr wrap="square" numCol="1" anchor="t" anchorCtr="0" compatLnSpc="1">
            <a:prstTxWarp prst="textNoShape">
              <a:avLst/>
            </a:prstTxWarp>
          </a:bodyPr>
          <a:lstStyle/>
          <a:p>
            <a:pPr marL="85725" indent="0">
              <a:buFont typeface="Arial" panose="020B0604020202020204" pitchFamily="34" charset="0"/>
              <a:buNone/>
            </a:pPr>
            <a:r>
              <a:rPr lang="ru-RU" altLang="en-US" smtClean="0">
                <a:latin typeface="Arial" panose="020B0604020202020204" pitchFamily="34" charset="0"/>
                <a:cs typeface="Arial" panose="020B0604020202020204" pitchFamily="34" charset="0"/>
              </a:rPr>
              <a:t>Научные данные могут опубликованы в хранилище Mendeley Data с метаданными (DOI; опубликованная статья, при наличии; управление версиями данных), что повышает значимость наборов данных, делая их максимально пригодными для повторного использования.</a:t>
            </a:r>
            <a:endParaRPr lang="en-US" altLang="en-US" smtClean="0">
              <a:latin typeface="Arial" panose="020B0604020202020204" pitchFamily="34" charset="0"/>
              <a:cs typeface="Arial" panose="020B0604020202020204" pitchFamily="34" charset="0"/>
            </a:endParaRPr>
          </a:p>
        </p:txBody>
      </p:sp>
      <p:sp>
        <p:nvSpPr>
          <p:cNvPr id="156675" name="Title 2"/>
          <p:cNvSpPr>
            <a:spLocks noGrp="1"/>
          </p:cNvSpPr>
          <p:nvPr>
            <p:ph type="title"/>
          </p:nvPr>
        </p:nvSpPr>
        <p:spPr>
          <a:xfrm>
            <a:off x="446088" y="274638"/>
            <a:ext cx="8229600" cy="561975"/>
          </a:xfrm>
        </p:spPr>
        <p:txBody>
          <a:bodyPr/>
          <a:lstStyle/>
          <a:p>
            <a:r>
              <a:rPr lang="en-GB" altLang="en-US" smtClean="0">
                <a:latin typeface="Arial Bold" panose="020B0704020202020204" pitchFamily="34" charset="0"/>
                <a:cs typeface="Arial Bold" panose="020B0704020202020204" pitchFamily="34" charset="0"/>
              </a:rPr>
              <a:t>Mendeley Data</a:t>
            </a:r>
          </a:p>
        </p:txBody>
      </p:sp>
      <p:pic>
        <p:nvPicPr>
          <p:cNvPr id="156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0"/>
            <a:ext cx="90424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497414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Как искать научную литературу?</a:t>
            </a:r>
            <a:endParaRPr lang="en-US" dirty="0"/>
          </a:p>
        </p:txBody>
      </p:sp>
      <p:sp>
        <p:nvSpPr>
          <p:cNvPr id="3" name="Content Placeholder 2"/>
          <p:cNvSpPr>
            <a:spLocks noGrp="1"/>
          </p:cNvSpPr>
          <p:nvPr>
            <p:ph type="body" sz="quarter" idx="18"/>
          </p:nvPr>
        </p:nvSpPr>
        <p:spPr/>
        <p:txBody>
          <a:bodyPr>
            <a:normAutofit/>
          </a:bodyPr>
          <a:lstStyle/>
          <a:p>
            <a:pPr marL="0" indent="0">
              <a:buNone/>
            </a:pPr>
            <a:r>
              <a:rPr lang="ru-RU" sz="2400" dirty="0" smtClean="0"/>
              <a:t>Каким требованиям должен отвечать результат поиска научной литературы:</a:t>
            </a:r>
          </a:p>
          <a:p>
            <a:pPr marL="342900" indent="-342900">
              <a:buFont typeface="Arial" panose="020B0604020202020204" pitchFamily="34" charset="0"/>
              <a:buChar char="•"/>
            </a:pPr>
            <a:r>
              <a:rPr lang="ru-RU" sz="2400" dirty="0" smtClean="0"/>
              <a:t>Актуальность</a:t>
            </a:r>
          </a:p>
          <a:p>
            <a:pPr marL="342900" indent="-342900">
              <a:buFont typeface="Arial" panose="020B0604020202020204" pitchFamily="34" charset="0"/>
              <a:buChar char="•"/>
            </a:pPr>
            <a:r>
              <a:rPr lang="ru-RU" sz="2400" dirty="0" smtClean="0"/>
              <a:t>Достоверность:</a:t>
            </a:r>
          </a:p>
          <a:p>
            <a:pPr lvl="1"/>
            <a:r>
              <a:rPr lang="ru-RU" sz="2400" dirty="0" smtClean="0"/>
              <a:t>только литература, прошедшая научное рецензирование</a:t>
            </a:r>
          </a:p>
          <a:p>
            <a:pPr lvl="1"/>
            <a:r>
              <a:rPr lang="ru-RU" sz="2400" dirty="0" smtClean="0"/>
              <a:t>Только итоговые версии статей и монографий</a:t>
            </a:r>
          </a:p>
          <a:p>
            <a:pPr marL="342900" indent="-342900">
              <a:buFont typeface="Arial" panose="020B0604020202020204" pitchFamily="34" charset="0"/>
              <a:buChar char="•"/>
            </a:pPr>
            <a:r>
              <a:rPr lang="ru-RU" sz="2400" dirty="0" smtClean="0"/>
              <a:t>Охват</a:t>
            </a:r>
          </a:p>
          <a:p>
            <a:pPr marL="342900" indent="-342900">
              <a:buFont typeface="Arial" panose="020B0604020202020204" pitchFamily="34" charset="0"/>
              <a:buChar char="•"/>
            </a:pPr>
            <a:r>
              <a:rPr lang="ru-RU" sz="2400" dirty="0" smtClean="0"/>
              <a:t>Тематическое соотвествие запросу</a:t>
            </a:r>
          </a:p>
          <a:p>
            <a:pPr marL="342900" indent="-342900">
              <a:buFont typeface="Arial" panose="020B0604020202020204" pitchFamily="34" charset="0"/>
              <a:buChar char="•"/>
            </a:pPr>
            <a:r>
              <a:rPr lang="ru-RU" sz="2400" dirty="0" smtClean="0"/>
              <a:t>Временные затраты</a:t>
            </a:r>
            <a:endParaRPr lang="en-US" sz="2400" dirty="0"/>
          </a:p>
        </p:txBody>
      </p:sp>
    </p:spTree>
    <p:extLst>
      <p:ext uri="{BB962C8B-B14F-4D97-AF65-F5344CB8AC3E}">
        <p14:creationId xmlns:p14="http://schemas.microsoft.com/office/powerpoint/2010/main" val="365270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descr="2.png"/>
          <p:cNvPicPr>
            <a:picLocks noChangeAspect="1"/>
          </p:cNvPicPr>
          <p:nvPr/>
        </p:nvPicPr>
        <p:blipFill>
          <a:blip r:embed="rId3">
            <a:extLst>
              <a:ext uri="{28A0092B-C50C-407E-A947-70E740481C1C}">
                <a14:useLocalDpi xmlns:a14="http://schemas.microsoft.com/office/drawing/2010/main" val="0"/>
              </a:ext>
            </a:extLst>
          </a:blip>
          <a:srcRect t="5901"/>
          <a:stretch>
            <a:fillRect/>
          </a:stretch>
        </p:blipFill>
        <p:spPr bwMode="auto">
          <a:xfrm>
            <a:off x="2843213" y="0"/>
            <a:ext cx="633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2"/>
          <p:cNvSpPr>
            <a:spLocks noGrp="1" noChangeArrowheads="1"/>
          </p:cNvSpPr>
          <p:nvPr>
            <p:ph type="title"/>
          </p:nvPr>
        </p:nvSpPr>
        <p:spPr>
          <a:xfrm>
            <a:off x="457200" y="704850"/>
            <a:ext cx="8237538" cy="419100"/>
          </a:xfrm>
        </p:spPr>
        <p:txBody>
          <a:bodyPr/>
          <a:lstStyle/>
          <a:p>
            <a:r>
              <a:rPr lang="ru-RU" altLang="zh-CN" smtClean="0">
                <a:latin typeface="Arial Bold" pitchFamily="34" charset="0"/>
                <a:ea typeface="SimHei" pitchFamily="49" charset="-122"/>
                <a:cs typeface="Arial" pitchFamily="34" charset="0"/>
              </a:rPr>
              <a:t>Дискуссия</a:t>
            </a:r>
            <a:endParaRPr lang="zh-CN" altLang="en-US" smtClean="0">
              <a:latin typeface="Arial Bold" pitchFamily="34" charset="0"/>
              <a:ea typeface="SimHei" pitchFamily="49" charset="-122"/>
              <a:cs typeface="Arial" pitchFamily="34" charset="0"/>
            </a:endParaRPr>
          </a:p>
        </p:txBody>
      </p:sp>
      <p:sp>
        <p:nvSpPr>
          <p:cNvPr id="14340" name="Rectangle 3"/>
          <p:cNvSpPr>
            <a:spLocks noGrp="1" noChangeArrowheads="1"/>
          </p:cNvSpPr>
          <p:nvPr>
            <p:ph type="body" idx="4294967295"/>
          </p:nvPr>
        </p:nvSpPr>
        <p:spPr>
          <a:xfrm>
            <a:off x="355600" y="1557338"/>
            <a:ext cx="8069263" cy="4248150"/>
          </a:xfrm>
        </p:spPr>
        <p:txBody>
          <a:bodyPr>
            <a:normAutofit fontScale="85000" lnSpcReduction="20000"/>
          </a:bodyPr>
          <a:lstStyle/>
          <a:p>
            <a:pPr>
              <a:buClr>
                <a:srgbClr val="5D9A3C"/>
              </a:buClr>
              <a:buFont typeface="Arial" pitchFamily="34" charset="0"/>
              <a:buNone/>
              <a:defRPr/>
            </a:pPr>
            <a:r>
              <a:rPr lang="ru-RU" altLang="zh-CN" sz="2600" dirty="0"/>
              <a:t>Что значат ваши результаты</a:t>
            </a:r>
            <a:endParaRPr lang="en-US" altLang="zh-CN" sz="2600" dirty="0"/>
          </a:p>
          <a:p>
            <a:pPr>
              <a:buClr>
                <a:srgbClr val="5D9A3C"/>
              </a:buClr>
              <a:defRPr/>
            </a:pPr>
            <a:endParaRPr lang="en-US" altLang="zh-CN" sz="2600" dirty="0"/>
          </a:p>
          <a:p>
            <a:pPr>
              <a:buClr>
                <a:srgbClr val="5D9A3C"/>
              </a:buClr>
              <a:buFont typeface="Wingdings" panose="05000000000000000000" pitchFamily="2" charset="2"/>
              <a:buChar char="§"/>
              <a:defRPr/>
            </a:pPr>
            <a:r>
              <a:rPr lang="ru-RU" altLang="zh-CN" sz="2600" dirty="0"/>
              <a:t>Наиболее важный раздел</a:t>
            </a:r>
            <a:r>
              <a:rPr lang="en-US" altLang="zh-CN" sz="2600" dirty="0"/>
              <a:t>. </a:t>
            </a:r>
            <a:r>
              <a:rPr lang="ru-RU" altLang="zh-CN" sz="2600" dirty="0"/>
              <a:t>Он позволяет вам ПРОДАТЬ ваши данные</a:t>
            </a:r>
            <a:r>
              <a:rPr lang="en-GB" altLang="zh-CN" sz="2600" dirty="0"/>
              <a:t>!</a:t>
            </a:r>
            <a:endParaRPr lang="en-US" altLang="zh-CN" sz="2600" dirty="0"/>
          </a:p>
          <a:p>
            <a:pPr>
              <a:buClr>
                <a:srgbClr val="5D9A3C"/>
              </a:buClr>
              <a:buFont typeface="Wingdings" panose="05000000000000000000" pitchFamily="2" charset="2"/>
              <a:buChar char="§"/>
              <a:defRPr/>
            </a:pPr>
            <a:endParaRPr lang="en-US" altLang="zh-CN" sz="2600" dirty="0"/>
          </a:p>
          <a:p>
            <a:pPr>
              <a:buClr>
                <a:srgbClr val="5D9A3C"/>
              </a:buClr>
              <a:buFont typeface="Wingdings" panose="05000000000000000000" pitchFamily="2" charset="2"/>
              <a:buChar char="§"/>
              <a:defRPr/>
            </a:pPr>
            <a:r>
              <a:rPr lang="ru-RU" altLang="zh-CN" sz="2600" dirty="0"/>
              <a:t>Дискуссия должна соответствовать Результатам</a:t>
            </a:r>
            <a:endParaRPr lang="en-US" altLang="zh-CN" sz="2600" dirty="0"/>
          </a:p>
          <a:p>
            <a:pPr lvl="1">
              <a:buClr>
                <a:srgbClr val="5D9A3C"/>
              </a:buClr>
              <a:buFont typeface="Wingdings" panose="05000000000000000000" pitchFamily="2" charset="2"/>
              <a:buChar char="§"/>
              <a:defRPr/>
            </a:pPr>
            <a:r>
              <a:rPr lang="ru-RU" altLang="zh-CN" sz="2600" dirty="0">
                <a:cs typeface="Arial"/>
              </a:rPr>
              <a:t>Не стоит игнорировать работы, чьи результаты противоречат вашим </a:t>
            </a:r>
            <a:r>
              <a:rPr lang="en-US" altLang="zh-CN" sz="2600" dirty="0">
                <a:cs typeface="Arial"/>
              </a:rPr>
              <a:t>– </a:t>
            </a:r>
            <a:r>
              <a:rPr lang="ru-RU" altLang="zh-CN" sz="2600" dirty="0">
                <a:cs typeface="Arial"/>
              </a:rPr>
              <a:t>вступите с ними в дискуссию и убедите читателя в своей правоте</a:t>
            </a:r>
            <a:endParaRPr lang="en-US" altLang="zh-CN" sz="2600" dirty="0">
              <a:cs typeface="Arial"/>
            </a:endParaRPr>
          </a:p>
          <a:p>
            <a:pPr lvl="1">
              <a:buClr>
                <a:srgbClr val="5D9A3C"/>
              </a:buClr>
              <a:buFont typeface="Wingdings" panose="05000000000000000000" pitchFamily="2" charset="2"/>
              <a:buChar char="§"/>
              <a:defRPr/>
            </a:pPr>
            <a:r>
              <a:rPr lang="ru-RU" altLang="zh-CN" sz="2600" dirty="0">
                <a:cs typeface="Arial"/>
              </a:rPr>
              <a:t>Обсудите ограничения ваших результатов</a:t>
            </a:r>
            <a:endParaRPr lang="en-US" altLang="zh-CN" sz="2600" dirty="0">
              <a:cs typeface="Arial"/>
            </a:endParaRPr>
          </a:p>
          <a:p>
            <a:pPr>
              <a:buClr>
                <a:srgbClr val="5D9A3C"/>
              </a:buClr>
              <a:buFont typeface="Wingdings" panose="05000000000000000000" pitchFamily="2" charset="2"/>
              <a:buChar char="§"/>
              <a:defRPr/>
            </a:pPr>
            <a:endParaRPr lang="en-US" altLang="zh-CN" sz="2600" dirty="0"/>
          </a:p>
          <a:p>
            <a:pPr>
              <a:buClr>
                <a:srgbClr val="5D9A3C"/>
              </a:buClr>
              <a:buFont typeface="Wingdings" panose="05000000000000000000" pitchFamily="2" charset="2"/>
              <a:buChar char="§"/>
              <a:defRPr/>
            </a:pPr>
            <a:r>
              <a:rPr lang="ru-RU" altLang="zh-CN" sz="2600" dirty="0"/>
              <a:t>Проведите сравнение ваших результатов с опубликованными ранее</a:t>
            </a:r>
            <a:endParaRPr lang="en-US" altLang="zh-CN" sz="2600" dirty="0"/>
          </a:p>
          <a:p>
            <a:pPr>
              <a:buClr>
                <a:srgbClr val="5D9A3C"/>
              </a:buClr>
              <a:buFont typeface="Arial" pitchFamily="34" charset="0"/>
              <a:buNone/>
              <a:defRPr/>
            </a:pPr>
            <a:endParaRPr lang="en-US" altLang="zh-CN" sz="2600" dirty="0"/>
          </a:p>
          <a:p>
            <a:pPr eaLnBrk="1" hangingPunct="1">
              <a:buFontTx/>
              <a:buNone/>
              <a:defRPr/>
            </a:pPr>
            <a:endParaRPr lang="en-US" altLang="zh-CN" dirty="0" smtClean="0">
              <a:solidFill>
                <a:schemeClr val="bg2"/>
              </a:solidFill>
              <a:ea typeface="宋体" pitchFamily="2" charset="-122"/>
            </a:endParaRPr>
          </a:p>
        </p:txBody>
      </p:sp>
    </p:spTree>
    <p:extLst>
      <p:ext uri="{BB962C8B-B14F-4D97-AF65-F5344CB8AC3E}">
        <p14:creationId xmlns:p14="http://schemas.microsoft.com/office/powerpoint/2010/main" val="2989955099"/>
      </p:ext>
    </p:extLst>
  </p:cSld>
  <p:clrMapOvr>
    <a:masterClrMapping/>
  </p:clrMapOvr>
  <p:transition spd="med">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4" descr="2.png"/>
          <p:cNvPicPr>
            <a:picLocks noChangeAspect="1"/>
          </p:cNvPicPr>
          <p:nvPr/>
        </p:nvPicPr>
        <p:blipFill>
          <a:blip r:embed="rId3">
            <a:extLst>
              <a:ext uri="{28A0092B-C50C-407E-A947-70E740481C1C}">
                <a14:useLocalDpi xmlns:a14="http://schemas.microsoft.com/office/drawing/2010/main" val="0"/>
              </a:ext>
            </a:extLst>
          </a:blip>
          <a:srcRect t="5901"/>
          <a:stretch>
            <a:fillRect/>
          </a:stretch>
        </p:blipFill>
        <p:spPr bwMode="auto">
          <a:xfrm>
            <a:off x="2843213" y="0"/>
            <a:ext cx="633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Rectangle 2"/>
          <p:cNvSpPr>
            <a:spLocks noGrp="1" noChangeArrowheads="1"/>
          </p:cNvSpPr>
          <p:nvPr>
            <p:ph type="title"/>
          </p:nvPr>
        </p:nvSpPr>
        <p:spPr>
          <a:xfrm>
            <a:off x="457200" y="704850"/>
            <a:ext cx="8237538" cy="419100"/>
          </a:xfrm>
        </p:spPr>
        <p:txBody>
          <a:bodyPr/>
          <a:lstStyle/>
          <a:p>
            <a:r>
              <a:rPr lang="ru-RU" altLang="zh-CN" smtClean="0">
                <a:latin typeface="Arial Bold" pitchFamily="34" charset="0"/>
                <a:ea typeface="SimHei" pitchFamily="49" charset="-122"/>
                <a:cs typeface="Arial" pitchFamily="34" charset="0"/>
              </a:rPr>
              <a:t>Заключение</a:t>
            </a:r>
            <a:endParaRPr lang="zh-CN" altLang="en-US" smtClean="0">
              <a:latin typeface="Arial Bold" pitchFamily="34" charset="0"/>
              <a:ea typeface="SimHei" pitchFamily="49" charset="-122"/>
              <a:cs typeface="Arial" pitchFamily="34" charset="0"/>
            </a:endParaRPr>
          </a:p>
        </p:txBody>
      </p:sp>
      <p:sp>
        <p:nvSpPr>
          <p:cNvPr id="108548" name="Rectangle 3"/>
          <p:cNvSpPr>
            <a:spLocks noGrp="1" noChangeArrowheads="1"/>
          </p:cNvSpPr>
          <p:nvPr>
            <p:ph type="body" idx="4294967295"/>
          </p:nvPr>
        </p:nvSpPr>
        <p:spPr bwMode="auto">
          <a:xfrm>
            <a:off x="468313" y="1268413"/>
            <a:ext cx="8675687" cy="4367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342900">
              <a:lnSpc>
                <a:spcPct val="90000"/>
              </a:lnSpc>
              <a:buClr>
                <a:srgbClr val="5D9A3C"/>
              </a:buClr>
              <a:buFontTx/>
              <a:buNone/>
            </a:pPr>
            <a:r>
              <a:rPr lang="ru-RU" altLang="zh-CN" sz="2200" smtClean="0">
                <a:latin typeface="Arial" pitchFamily="34" charset="0"/>
                <a:cs typeface="Arial" pitchFamily="34" charset="0"/>
              </a:rPr>
              <a:t>Насколько ваша работа позволяет продвинуться вперед в вашей области знаний</a:t>
            </a:r>
            <a:endParaRPr lang="en-US" altLang="zh-CN" sz="2200" smtClean="0">
              <a:latin typeface="Arial" pitchFamily="34" charset="0"/>
              <a:cs typeface="Arial" pitchFamily="34" charset="0"/>
            </a:endParaRPr>
          </a:p>
          <a:p>
            <a:pPr indent="-342900">
              <a:lnSpc>
                <a:spcPct val="90000"/>
              </a:lnSpc>
              <a:buClr>
                <a:srgbClr val="5D9A3C"/>
              </a:buClr>
              <a:buFont typeface="Wingdings" pitchFamily="2" charset="2"/>
              <a:buChar char="§"/>
            </a:pPr>
            <a:r>
              <a:rPr lang="ru-RU" altLang="zh-CN" sz="2200" smtClean="0">
                <a:latin typeface="Arial" pitchFamily="34" charset="0"/>
                <a:cs typeface="Arial" pitchFamily="34" charset="0"/>
              </a:rPr>
              <a:t>Дайте ясный  ответ на этот вопрос</a:t>
            </a:r>
            <a:endParaRPr lang="en-US" altLang="zh-CN" sz="2200" smtClean="0">
              <a:latin typeface="Arial" pitchFamily="34" charset="0"/>
              <a:cs typeface="Arial" pitchFamily="34" charset="0"/>
            </a:endParaRPr>
          </a:p>
          <a:p>
            <a:pPr indent="-342900">
              <a:lnSpc>
                <a:spcPct val="90000"/>
              </a:lnSpc>
              <a:buClr>
                <a:srgbClr val="5D9A3C"/>
              </a:buClr>
              <a:buFont typeface="Wingdings" pitchFamily="2" charset="2"/>
              <a:buChar char="§"/>
            </a:pPr>
            <a:r>
              <a:rPr lang="ru-RU" altLang="zh-CN" sz="2200" smtClean="0">
                <a:latin typeface="Arial" pitchFamily="34" charset="0"/>
                <a:cs typeface="Arial" pitchFamily="34" charset="0"/>
              </a:rPr>
              <a:t>Оправдайте значение вашей работы для вашей области знаний</a:t>
            </a:r>
            <a:endParaRPr lang="en-US" altLang="zh-CN" sz="2200" smtClean="0">
              <a:latin typeface="Arial" pitchFamily="34" charset="0"/>
              <a:cs typeface="Arial" pitchFamily="34" charset="0"/>
            </a:endParaRPr>
          </a:p>
          <a:p>
            <a:pPr indent="-342900">
              <a:lnSpc>
                <a:spcPct val="90000"/>
              </a:lnSpc>
              <a:buClr>
                <a:srgbClr val="5D9A3C"/>
              </a:buClr>
              <a:buFont typeface="Wingdings" pitchFamily="2" charset="2"/>
              <a:buChar char="§"/>
            </a:pPr>
            <a:r>
              <a:rPr lang="ru-RU" altLang="zh-CN" sz="2200" smtClean="0">
                <a:latin typeface="Arial" pitchFamily="34" charset="0"/>
                <a:cs typeface="Arial" pitchFamily="34" charset="0"/>
              </a:rPr>
              <a:t>Предложите дальнейшее направление исследований</a:t>
            </a:r>
            <a:endParaRPr lang="en-US" altLang="zh-CN" sz="2200" smtClean="0">
              <a:latin typeface="Arial" pitchFamily="34" charset="0"/>
              <a:cs typeface="Arial" pitchFamily="34" charset="0"/>
            </a:endParaRPr>
          </a:p>
        </p:txBody>
      </p:sp>
      <p:pic>
        <p:nvPicPr>
          <p:cNvPr id="108549" name="Picture 3" descr="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933825"/>
            <a:ext cx="7200900" cy="2443163"/>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108550" name="TextBox 10"/>
          <p:cNvSpPr txBox="1">
            <a:spLocks noChangeArrowheads="1"/>
          </p:cNvSpPr>
          <p:nvPr/>
        </p:nvSpPr>
        <p:spPr bwMode="auto">
          <a:xfrm>
            <a:off x="468313" y="3933825"/>
            <a:ext cx="8266112" cy="2584450"/>
          </a:xfrm>
          <a:prstGeom prst="rect">
            <a:avLst/>
          </a:prstGeom>
          <a:solidFill>
            <a:schemeClr val="bg1"/>
          </a:solidFill>
          <a:ln w="25400">
            <a:solidFill>
              <a:schemeClr val="accent1"/>
            </a:solidFill>
            <a:miter lim="800000"/>
            <a:headEnd/>
            <a:tailEnd/>
          </a:ln>
        </p:spPr>
        <p:txBody>
          <a:bodyP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lgn="just" eaLnBrk="1" hangingPunct="1"/>
            <a:r>
              <a:rPr lang="ru-RU" altLang="zh-CN" sz="1800"/>
              <a:t>«В заключение, мы доказали, что ингибиторы ГДА на меркапто-ацетамидной основе обладают подходящей растворимостью, липофильностью, проницаемостью и устойчивостью плазмы по сравнению с недавно одобренным Комиссией по контролю за лекарствами и питательными веществами США препаратом Вориностат. На основании полученных результатов, мы предполагаем, что эти компоненты могут в значительной степени всасываться через кишечник. Однако, требуются дальнейшие исследования для определения фармакокинетической диспозиции данных компонентов».</a:t>
            </a:r>
            <a:endParaRPr lang="en-US" altLang="zh-CN" sz="1800">
              <a:ea typeface="SimSun" pitchFamily="2" charset="-122"/>
            </a:endParaRPr>
          </a:p>
        </p:txBody>
      </p:sp>
    </p:spTree>
    <p:extLst>
      <p:ext uri="{BB962C8B-B14F-4D97-AF65-F5344CB8AC3E}">
        <p14:creationId xmlns:p14="http://schemas.microsoft.com/office/powerpoint/2010/main" val="3796707698"/>
      </p:ext>
    </p:extLst>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5" descr="2.png"/>
          <p:cNvPicPr>
            <a:picLocks noChangeAspect="1"/>
          </p:cNvPicPr>
          <p:nvPr/>
        </p:nvPicPr>
        <p:blipFill>
          <a:blip r:embed="rId3">
            <a:extLst>
              <a:ext uri="{28A0092B-C50C-407E-A947-70E740481C1C}">
                <a14:useLocalDpi xmlns:a14="http://schemas.microsoft.com/office/drawing/2010/main" val="0"/>
              </a:ext>
            </a:extLst>
          </a:blip>
          <a:srcRect t="5901"/>
          <a:stretch>
            <a:fillRect/>
          </a:stretch>
        </p:blipFill>
        <p:spPr bwMode="auto">
          <a:xfrm>
            <a:off x="2843213" y="0"/>
            <a:ext cx="633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2"/>
          <p:cNvSpPr>
            <a:spLocks noGrp="1" noChangeArrowheads="1"/>
          </p:cNvSpPr>
          <p:nvPr>
            <p:ph type="title"/>
          </p:nvPr>
        </p:nvSpPr>
        <p:spPr>
          <a:xfrm>
            <a:off x="457200" y="704850"/>
            <a:ext cx="8237538" cy="419100"/>
          </a:xfrm>
        </p:spPr>
        <p:txBody>
          <a:bodyPr/>
          <a:lstStyle/>
          <a:p>
            <a:r>
              <a:rPr lang="ru-RU" altLang="zh-CN" smtClean="0">
                <a:latin typeface="Arial Bold" pitchFamily="34" charset="0"/>
                <a:ea typeface="SimHei" pitchFamily="49" charset="-122"/>
                <a:cs typeface="Arial" pitchFamily="34" charset="0"/>
              </a:rPr>
              <a:t>Ссылки</a:t>
            </a:r>
            <a:endParaRPr lang="zh-CN" altLang="en-US" smtClean="0">
              <a:latin typeface="Arial Bold" pitchFamily="34" charset="0"/>
              <a:ea typeface="SimHei" pitchFamily="49" charset="-122"/>
              <a:cs typeface="Arial" pitchFamily="34" charset="0"/>
            </a:endParaRPr>
          </a:p>
        </p:txBody>
      </p:sp>
      <p:sp>
        <p:nvSpPr>
          <p:cNvPr id="17411" name="Rectangle 3"/>
          <p:cNvSpPr>
            <a:spLocks noGrp="1" noChangeArrowheads="1"/>
          </p:cNvSpPr>
          <p:nvPr>
            <p:ph type="body" idx="4294967295"/>
          </p:nvPr>
        </p:nvSpPr>
        <p:spPr>
          <a:xfrm>
            <a:off x="504825" y="1268413"/>
            <a:ext cx="7781925" cy="4968875"/>
          </a:xfrm>
        </p:spPr>
        <p:txBody>
          <a:bodyPr>
            <a:normAutofit fontScale="92500" lnSpcReduction="20000"/>
          </a:bodyPr>
          <a:lstStyle/>
          <a:p>
            <a:pPr marL="231775" indent="-231775" eaLnBrk="1" hangingPunct="1">
              <a:lnSpc>
                <a:spcPct val="90000"/>
              </a:lnSpc>
              <a:buFontTx/>
              <a:buNone/>
              <a:defRPr/>
            </a:pPr>
            <a:endParaRPr lang="en-US" altLang="zh-CN" sz="2400" u="sng" dirty="0" smtClean="0">
              <a:solidFill>
                <a:schemeClr val="tx1"/>
              </a:solidFill>
              <a:ea typeface="宋体" pitchFamily="2" charset="-122"/>
            </a:endParaRPr>
          </a:p>
          <a:p>
            <a:pPr indent="-342900" eaLnBrk="1" hangingPunct="1">
              <a:lnSpc>
                <a:spcPct val="90000"/>
              </a:lnSpc>
              <a:buFont typeface="Wingdings" panose="05000000000000000000" pitchFamily="2" charset="2"/>
              <a:buChar char="§"/>
              <a:defRPr/>
            </a:pPr>
            <a:r>
              <a:rPr lang="ru-RU" altLang="zh-CN" sz="2400" dirty="0">
                <a:ea typeface="宋体" pitchFamily="2" charset="-122"/>
              </a:rPr>
              <a:t>Цитируйте основные научные публикации, на которых основана ваша работа</a:t>
            </a:r>
          </a:p>
          <a:p>
            <a:pPr indent="-342900">
              <a:lnSpc>
                <a:spcPct val="90000"/>
              </a:lnSpc>
              <a:buClr>
                <a:srgbClr val="5D9A3C"/>
              </a:buClr>
              <a:buFont typeface="Wingdings" panose="05000000000000000000" pitchFamily="2" charset="2"/>
              <a:buChar char="§"/>
              <a:defRPr/>
            </a:pPr>
            <a:endParaRPr lang="ru-RU" altLang="zh-CN" sz="2400" dirty="0" smtClean="0"/>
          </a:p>
          <a:p>
            <a:pPr indent="-342900">
              <a:lnSpc>
                <a:spcPct val="90000"/>
              </a:lnSpc>
              <a:buClr>
                <a:srgbClr val="5D9A3C"/>
              </a:buClr>
              <a:buFont typeface="Wingdings" panose="05000000000000000000" pitchFamily="2" charset="2"/>
              <a:buChar char="§"/>
              <a:defRPr/>
            </a:pPr>
            <a:r>
              <a:rPr lang="ru-RU" altLang="zh-CN" sz="2400" dirty="0" smtClean="0"/>
              <a:t>Не </a:t>
            </a:r>
            <a:r>
              <a:rPr lang="ru-RU" altLang="zh-CN" sz="2400" dirty="0"/>
              <a:t>увлекайтесь ссылками</a:t>
            </a:r>
            <a:endParaRPr lang="en-US" altLang="zh-CN" sz="2400" dirty="0"/>
          </a:p>
          <a:p>
            <a:pPr indent="-342900">
              <a:lnSpc>
                <a:spcPct val="90000"/>
              </a:lnSpc>
              <a:buClr>
                <a:srgbClr val="5D9A3C"/>
              </a:buClr>
              <a:buFont typeface="Wingdings" panose="05000000000000000000" pitchFamily="2" charset="2"/>
              <a:buChar char="§"/>
              <a:defRPr/>
            </a:pPr>
            <a:endParaRPr lang="en-US" altLang="zh-CN" sz="2400" dirty="0"/>
          </a:p>
          <a:p>
            <a:pPr indent="-342900">
              <a:lnSpc>
                <a:spcPct val="90000"/>
              </a:lnSpc>
              <a:buClr>
                <a:srgbClr val="5D9A3C"/>
              </a:buClr>
              <a:buFont typeface="Wingdings" panose="05000000000000000000" pitchFamily="2" charset="2"/>
              <a:buChar char="§"/>
              <a:defRPr/>
            </a:pPr>
            <a:r>
              <a:rPr lang="ru-RU" altLang="zh-CN" sz="2400" dirty="0"/>
              <a:t>Будьте уверены, что вы полностью освоили материал, на который ссылаетесь. Не полагайтесь только на выдержки или отдельные предложения</a:t>
            </a:r>
            <a:endParaRPr lang="en-US" altLang="zh-CN" sz="2400" dirty="0"/>
          </a:p>
          <a:p>
            <a:pPr indent="-342900">
              <a:lnSpc>
                <a:spcPct val="90000"/>
              </a:lnSpc>
              <a:buClr>
                <a:srgbClr val="5D9A3C"/>
              </a:buClr>
              <a:buFont typeface="Wingdings" panose="05000000000000000000" pitchFamily="2" charset="2"/>
              <a:buChar char="§"/>
              <a:defRPr/>
            </a:pPr>
            <a:endParaRPr lang="en-US" altLang="zh-CN" sz="2400" dirty="0"/>
          </a:p>
          <a:p>
            <a:pPr indent="-342900">
              <a:lnSpc>
                <a:spcPct val="90000"/>
              </a:lnSpc>
              <a:buClr>
                <a:srgbClr val="5D9A3C"/>
              </a:buClr>
              <a:buFont typeface="Wingdings" panose="05000000000000000000" pitchFamily="2" charset="2"/>
              <a:buChar char="§"/>
              <a:defRPr/>
            </a:pPr>
            <a:r>
              <a:rPr lang="ru-RU" altLang="zh-CN" sz="2400" dirty="0"/>
              <a:t>Избегайте излишнего самоцитирования</a:t>
            </a:r>
            <a:endParaRPr lang="en-US" altLang="zh-CN" sz="2400" dirty="0"/>
          </a:p>
          <a:p>
            <a:pPr indent="-342900">
              <a:lnSpc>
                <a:spcPct val="90000"/>
              </a:lnSpc>
              <a:buClr>
                <a:srgbClr val="5D9A3C"/>
              </a:buClr>
              <a:buFont typeface="Wingdings" panose="05000000000000000000" pitchFamily="2" charset="2"/>
              <a:buChar char="§"/>
              <a:defRPr/>
            </a:pPr>
            <a:endParaRPr lang="en-US" altLang="zh-CN" sz="2400" dirty="0"/>
          </a:p>
          <a:p>
            <a:pPr indent="-342900">
              <a:lnSpc>
                <a:spcPct val="90000"/>
              </a:lnSpc>
              <a:buClr>
                <a:srgbClr val="5D9A3C"/>
              </a:buClr>
              <a:buFont typeface="Wingdings" panose="05000000000000000000" pitchFamily="2" charset="2"/>
              <a:buChar char="§"/>
              <a:defRPr/>
            </a:pPr>
            <a:r>
              <a:rPr lang="ru-RU" altLang="zh-CN" sz="2400" dirty="0"/>
              <a:t>Не увлекайтесь цитатами публикаций из одного региона</a:t>
            </a:r>
            <a:endParaRPr lang="en-US" altLang="zh-CN" sz="2400" dirty="0"/>
          </a:p>
          <a:p>
            <a:pPr indent="-342900">
              <a:lnSpc>
                <a:spcPct val="90000"/>
              </a:lnSpc>
              <a:buClr>
                <a:srgbClr val="5D9A3C"/>
              </a:buClr>
              <a:buFont typeface="Wingdings" panose="05000000000000000000" pitchFamily="2" charset="2"/>
              <a:buChar char="§"/>
              <a:defRPr/>
            </a:pPr>
            <a:endParaRPr lang="en-US" altLang="zh-CN" sz="2400" dirty="0"/>
          </a:p>
          <a:p>
            <a:pPr indent="-342900">
              <a:lnSpc>
                <a:spcPct val="90000"/>
              </a:lnSpc>
              <a:buClr>
                <a:srgbClr val="5D9A3C"/>
              </a:buClr>
              <a:buFont typeface="Wingdings" panose="05000000000000000000" pitchFamily="2" charset="2"/>
              <a:buChar char="§"/>
              <a:defRPr/>
            </a:pPr>
            <a:r>
              <a:rPr lang="ru-RU" altLang="zh-CN" sz="2400" dirty="0"/>
              <a:t>Строго придерживайтесь формата, рекомендуемого Руководством для авторов</a:t>
            </a:r>
            <a:endParaRPr lang="en-US" altLang="zh-CN" sz="2400" dirty="0"/>
          </a:p>
        </p:txBody>
      </p:sp>
    </p:spTree>
    <p:extLst>
      <p:ext uri="{BB962C8B-B14F-4D97-AF65-F5344CB8AC3E}">
        <p14:creationId xmlns:p14="http://schemas.microsoft.com/office/powerpoint/2010/main" val="980721789"/>
      </p:ext>
    </p:extLst>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3"/>
          <p:cNvSpPr>
            <a:spLocks noGrp="1"/>
          </p:cNvSpPr>
          <p:nvPr>
            <p:ph type="title"/>
          </p:nvPr>
        </p:nvSpPr>
        <p:spPr>
          <a:xfrm>
            <a:off x="457200" y="704850"/>
            <a:ext cx="8237538" cy="419100"/>
          </a:xfrm>
        </p:spPr>
        <p:txBody>
          <a:bodyPr/>
          <a:lstStyle/>
          <a:p>
            <a:r>
              <a:rPr lang="ru-RU" altLang="en-US" dirty="0" smtClean="0">
                <a:latin typeface="Arial Bold" pitchFamily="34" charset="0"/>
                <a:cs typeface="Arial" pitchFamily="34" charset="0"/>
              </a:rPr>
              <a:t>Правильное цитирование</a:t>
            </a:r>
            <a:endParaRPr lang="en-US" altLang="en-US" dirty="0" smtClean="0">
              <a:latin typeface="Arial Bold" pitchFamily="34" charset="0"/>
              <a:cs typeface="Arial" pitchFamily="34" charset="0"/>
            </a:endParaRPr>
          </a:p>
        </p:txBody>
      </p:sp>
      <p:sp>
        <p:nvSpPr>
          <p:cNvPr id="125955" name="Slide Number Placeholder 1"/>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3565A"/>
                </a:solidFill>
                <a:latin typeface="Arial" pitchFamily="34" charset="0"/>
                <a:cs typeface="Arial" pitchFamily="34" charset="0"/>
              </a:defRPr>
            </a:lvl1pPr>
            <a:lvl2pPr marL="742950" indent="-285750" eaLnBrk="0" hangingPunct="0">
              <a:spcBef>
                <a:spcPct val="20000"/>
              </a:spcBef>
              <a:buSzPct val="80000"/>
              <a:buFont typeface="Arial" pitchFamily="34" charset="0"/>
              <a:buChar char="-"/>
              <a:defRPr>
                <a:solidFill>
                  <a:srgbClr val="53565A"/>
                </a:solidFill>
                <a:latin typeface="Arial" pitchFamily="34" charset="0"/>
                <a:cs typeface="Arial" pitchFamily="34" charset="0"/>
              </a:defRPr>
            </a:lvl2pPr>
            <a:lvl3pPr marL="11430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3pPr>
            <a:lvl4pPr marL="16002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4pPr>
            <a:lvl5pPr marL="20574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5pPr>
            <a:lvl6pPr marL="25146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6pPr>
            <a:lvl7pPr marL="29718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7pPr>
            <a:lvl8pPr marL="34290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8pPr>
            <a:lvl9pPr marL="38862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9pPr>
          </a:lstStyle>
          <a:p>
            <a:pPr eaLnBrk="1" hangingPunct="1">
              <a:spcBef>
                <a:spcPct val="0"/>
              </a:spcBef>
              <a:buFontTx/>
              <a:buNone/>
            </a:pPr>
            <a:fld id="{23F90B77-6177-4F5D-9344-7BE5E377467D}" type="slidenum">
              <a:rPr lang="en-GB" altLang="en-US" sz="1200">
                <a:solidFill>
                  <a:schemeClr val="tx1"/>
                </a:solidFill>
                <a:latin typeface="Times New Roman" pitchFamily="18" charset="0"/>
              </a:rPr>
              <a:pPr eaLnBrk="1" hangingPunct="1">
                <a:spcBef>
                  <a:spcPct val="0"/>
                </a:spcBef>
                <a:buFontTx/>
                <a:buNone/>
              </a:pPr>
              <a:t>83</a:t>
            </a:fld>
            <a:endParaRPr lang="en-GB" altLang="en-US" sz="1200">
              <a:solidFill>
                <a:schemeClr val="tx1"/>
              </a:solidFill>
              <a:latin typeface="Times New Roman" pitchFamily="18" charset="0"/>
            </a:endParaRPr>
          </a:p>
        </p:txBody>
      </p:sp>
      <p:graphicFrame>
        <p:nvGraphicFramePr>
          <p:cNvPr id="7" name="Diagram 6"/>
          <p:cNvGraphicFramePr/>
          <p:nvPr/>
        </p:nvGraphicFramePr>
        <p:xfrm>
          <a:off x="684212" y="1442343"/>
          <a:ext cx="7776220" cy="1626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nvPr>
        </p:nvGraphicFramePr>
        <p:xfrm>
          <a:off x="683568" y="2276872"/>
          <a:ext cx="7776864" cy="31683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5741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44553" cy="1143000"/>
          </a:xfrm>
        </p:spPr>
        <p:txBody>
          <a:bodyPr/>
          <a:lstStyle/>
          <a:p>
            <a:r>
              <a:rPr lang="ru-RU" dirty="0"/>
              <a:t>Доступ к качественным научным статьям необходим для подготовки публикации</a:t>
            </a:r>
            <a:endParaRPr lang="en-US" dirty="0"/>
          </a:p>
        </p:txBody>
      </p:sp>
      <p:pic>
        <p:nvPicPr>
          <p:cNvPr id="5" name="Picture 4"/>
          <p:cNvPicPr>
            <a:picLocks noChangeAspect="1"/>
          </p:cNvPicPr>
          <p:nvPr/>
        </p:nvPicPr>
        <p:blipFill>
          <a:blip r:embed="rId3"/>
          <a:stretch>
            <a:fillRect/>
          </a:stretch>
        </p:blipFill>
        <p:spPr>
          <a:xfrm>
            <a:off x="242289" y="1584182"/>
            <a:ext cx="8659421" cy="4605623"/>
          </a:xfrm>
          <a:prstGeom prst="rect">
            <a:avLst/>
          </a:prstGeom>
        </p:spPr>
      </p:pic>
    </p:spTree>
    <p:extLst>
      <p:ext uri="{BB962C8B-B14F-4D97-AF65-F5344CB8AC3E}">
        <p14:creationId xmlns:p14="http://schemas.microsoft.com/office/powerpoint/2010/main" val="26888080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6773"/>
          </a:xfrm>
        </p:spPr>
        <p:txBody>
          <a:bodyPr/>
          <a:lstStyle/>
          <a:p>
            <a:r>
              <a:rPr lang="ru-RU" dirty="0" smtClean="0"/>
              <a:t>Изоляция российских исследований</a:t>
            </a:r>
            <a:endParaRPr lang="en-US" dirty="0"/>
          </a:p>
        </p:txBody>
      </p:sp>
      <p:sp>
        <p:nvSpPr>
          <p:cNvPr id="3" name="Slide Number Placeholder 2"/>
          <p:cNvSpPr>
            <a:spLocks noGrp="1"/>
          </p:cNvSpPr>
          <p:nvPr>
            <p:ph type="sldNum" sz="quarter" idx="10"/>
          </p:nvPr>
        </p:nvSpPr>
        <p:spPr/>
        <p:txBody>
          <a:bodyPr/>
          <a:lstStyle/>
          <a:p>
            <a:pPr>
              <a:defRPr/>
            </a:pPr>
            <a:fld id="{51B67CC9-4236-444D-885F-1212E53D7AE5}" type="slidenum">
              <a:rPr lang="en-GB" smtClean="0"/>
              <a:pPr>
                <a:defRPr/>
              </a:pPr>
              <a:t>85</a:t>
            </a:fld>
            <a:endParaRPr lang="en-GB"/>
          </a:p>
        </p:txBody>
      </p:sp>
      <p:pic>
        <p:nvPicPr>
          <p:cNvPr id="4" name="Picture 3"/>
          <p:cNvPicPr>
            <a:picLocks noChangeAspect="1"/>
          </p:cNvPicPr>
          <p:nvPr/>
        </p:nvPicPr>
        <p:blipFill>
          <a:blip r:embed="rId2"/>
          <a:stretch>
            <a:fillRect/>
          </a:stretch>
        </p:blipFill>
        <p:spPr>
          <a:xfrm>
            <a:off x="0" y="966977"/>
            <a:ext cx="9144000" cy="5781712"/>
          </a:xfrm>
          <a:prstGeom prst="rect">
            <a:avLst/>
          </a:prstGeom>
        </p:spPr>
      </p:pic>
      <p:sp>
        <p:nvSpPr>
          <p:cNvPr id="5" name="Rectangle 4"/>
          <p:cNvSpPr/>
          <p:nvPr/>
        </p:nvSpPr>
        <p:spPr bwMode="auto">
          <a:xfrm flipV="1">
            <a:off x="0" y="966977"/>
            <a:ext cx="3899647" cy="22443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
        <p:nvSpPr>
          <p:cNvPr id="6" name="Rectangle 5"/>
          <p:cNvSpPr/>
          <p:nvPr/>
        </p:nvSpPr>
        <p:spPr bwMode="auto">
          <a:xfrm flipV="1">
            <a:off x="61358" y="5355201"/>
            <a:ext cx="2998694" cy="139348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Tree>
    <p:extLst>
      <p:ext uri="{BB962C8B-B14F-4D97-AF65-F5344CB8AC3E}">
        <p14:creationId xmlns:p14="http://schemas.microsoft.com/office/powerpoint/2010/main" val="137226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704850"/>
            <a:ext cx="8237538" cy="419100"/>
          </a:xfrm>
        </p:spPr>
        <p:txBody>
          <a:bodyPr/>
          <a:lstStyle/>
          <a:p>
            <a:r>
              <a:rPr lang="en-US" altLang="zh-CN" smtClean="0">
                <a:latin typeface="Arial Bold" pitchFamily="34" charset="0"/>
                <a:ea typeface="SimSun" pitchFamily="2" charset="-122"/>
                <a:cs typeface="Arial" pitchFamily="34" charset="0"/>
              </a:rPr>
              <a:t>Acknowledgement</a:t>
            </a:r>
            <a:r>
              <a:rPr lang="ru-RU" altLang="zh-CN" smtClean="0">
                <a:latin typeface="Arial Bold" pitchFamily="34" charset="0"/>
                <a:ea typeface="SimHei" pitchFamily="49" charset="-122"/>
                <a:cs typeface="Arial" pitchFamily="34" charset="0"/>
              </a:rPr>
              <a:t> - </a:t>
            </a:r>
            <a:r>
              <a:rPr lang="ru-RU" altLang="en-US" smtClean="0">
                <a:latin typeface="Arial Bold" pitchFamily="34" charset="0"/>
                <a:cs typeface="Arial" pitchFamily="34" charset="0"/>
              </a:rPr>
              <a:t>Благодарность</a:t>
            </a:r>
            <a:endParaRPr lang="en-GB" altLang="en-US" smtClean="0">
              <a:latin typeface="Arial Bold" pitchFamily="34" charset="0"/>
              <a:cs typeface="Arial" pitchFamily="34" charset="0"/>
            </a:endParaRPr>
          </a:p>
        </p:txBody>
      </p:sp>
      <p:sp>
        <p:nvSpPr>
          <p:cNvPr id="224259" name="Rectangle 3"/>
          <p:cNvSpPr>
            <a:spLocks noGrp="1" noChangeArrowheads="1"/>
          </p:cNvSpPr>
          <p:nvPr>
            <p:ph type="body" idx="4294967295"/>
          </p:nvPr>
        </p:nvSpPr>
        <p:spPr bwMode="auto">
          <a:xfrm>
            <a:off x="366713" y="1598613"/>
            <a:ext cx="8286750" cy="459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buClr>
                <a:srgbClr val="5D9A3C"/>
              </a:buClr>
              <a:buFontTx/>
              <a:buNone/>
            </a:pPr>
            <a:r>
              <a:rPr lang="ru-RU" altLang="en-US" sz="2200" smtClean="0">
                <a:latin typeface="Arial" pitchFamily="34" charset="0"/>
                <a:cs typeface="Arial" pitchFamily="34" charset="0"/>
              </a:rPr>
              <a:t>Проверьте, что вы поблагодарили/отдали должное всем тем, кто помог вам в подготовке вашей работы</a:t>
            </a:r>
            <a:endParaRPr lang="en-GB" altLang="en-US" sz="2200" smtClean="0">
              <a:latin typeface="Arial" pitchFamily="34" charset="0"/>
              <a:cs typeface="Arial" pitchFamily="34" charset="0"/>
            </a:endParaRPr>
          </a:p>
          <a:p>
            <a:pPr>
              <a:lnSpc>
                <a:spcPct val="90000"/>
              </a:lnSpc>
              <a:buClr>
                <a:srgbClr val="5D9A3C"/>
              </a:buClr>
              <a:buFontTx/>
              <a:buNone/>
            </a:pPr>
            <a:r>
              <a:rPr lang="ru-RU" altLang="en-US" sz="2200" smtClean="0">
                <a:latin typeface="Arial" pitchFamily="34" charset="0"/>
                <a:cs typeface="Arial" pitchFamily="34" charset="0"/>
              </a:rPr>
              <a:t>Включая отдельных людей</a:t>
            </a:r>
            <a:r>
              <a:rPr lang="en-GB" altLang="en-US" sz="2200" smtClean="0">
                <a:latin typeface="Arial" pitchFamily="34" charset="0"/>
                <a:cs typeface="Arial" pitchFamily="34" charset="0"/>
              </a:rPr>
              <a:t>:</a:t>
            </a:r>
          </a:p>
          <a:p>
            <a:pPr>
              <a:lnSpc>
                <a:spcPct val="90000"/>
              </a:lnSpc>
              <a:buClr>
                <a:srgbClr val="5D9A3C"/>
              </a:buClr>
              <a:buFont typeface="Wingdings" pitchFamily="2" charset="2"/>
              <a:buChar char="§"/>
            </a:pPr>
            <a:r>
              <a:rPr lang="ru-RU" altLang="en-US" sz="2200" smtClean="0">
                <a:latin typeface="Arial" pitchFamily="34" charset="0"/>
                <a:cs typeface="Arial" pitchFamily="34" charset="0"/>
              </a:rPr>
              <a:t>Спонсоров, финансовых помощников</a:t>
            </a:r>
            <a:endParaRPr lang="en-GB" altLang="en-US" sz="2200" smtClean="0">
              <a:latin typeface="Arial" pitchFamily="34" charset="0"/>
              <a:cs typeface="Arial" pitchFamily="34" charset="0"/>
            </a:endParaRPr>
          </a:p>
          <a:p>
            <a:pPr>
              <a:lnSpc>
                <a:spcPct val="90000"/>
              </a:lnSpc>
              <a:buClr>
                <a:srgbClr val="5D9A3C"/>
              </a:buClr>
              <a:buFont typeface="Wingdings" pitchFamily="2" charset="2"/>
              <a:buChar char="§"/>
            </a:pPr>
            <a:r>
              <a:rPr lang="ru-RU" altLang="en-US" sz="2200" smtClean="0">
                <a:latin typeface="Arial" pitchFamily="34" charset="0"/>
                <a:cs typeface="Arial" pitchFamily="34" charset="0"/>
              </a:rPr>
              <a:t>Корректоров</a:t>
            </a:r>
            <a:endParaRPr lang="en-GB" altLang="en-US" sz="2200" smtClean="0">
              <a:latin typeface="Arial" pitchFamily="34" charset="0"/>
              <a:cs typeface="Arial" pitchFamily="34" charset="0"/>
            </a:endParaRPr>
          </a:p>
          <a:p>
            <a:pPr>
              <a:lnSpc>
                <a:spcPct val="90000"/>
              </a:lnSpc>
              <a:buClr>
                <a:srgbClr val="5D9A3C"/>
              </a:buClr>
              <a:buFont typeface="Wingdings" pitchFamily="2" charset="2"/>
              <a:buChar char="§"/>
            </a:pPr>
            <a:r>
              <a:rPr lang="ru-RU" altLang="en-US" sz="2200" smtClean="0">
                <a:latin typeface="Arial" pitchFamily="34" charset="0"/>
                <a:cs typeface="Arial" pitchFamily="34" charset="0"/>
              </a:rPr>
              <a:t>Наборщиков</a:t>
            </a:r>
          </a:p>
          <a:p>
            <a:pPr>
              <a:lnSpc>
                <a:spcPct val="90000"/>
              </a:lnSpc>
              <a:buClr>
                <a:srgbClr val="5D9A3C"/>
              </a:buClr>
              <a:buFont typeface="Wingdings" pitchFamily="2" charset="2"/>
              <a:buChar char="§"/>
            </a:pPr>
            <a:r>
              <a:rPr lang="ru-RU" altLang="en-US" sz="2200" smtClean="0">
                <a:latin typeface="Arial" pitchFamily="34" charset="0"/>
                <a:cs typeface="Arial" pitchFamily="34" charset="0"/>
              </a:rPr>
              <a:t>Тех, кто возможно предоставлял вам </a:t>
            </a:r>
          </a:p>
          <a:p>
            <a:pPr>
              <a:lnSpc>
                <a:spcPct val="90000"/>
              </a:lnSpc>
              <a:buClr>
                <a:srgbClr val="5D9A3C"/>
              </a:buClr>
              <a:buFont typeface="Wingdings" pitchFamily="2" charset="2"/>
              <a:buNone/>
            </a:pPr>
            <a:r>
              <a:rPr lang="ru-RU" altLang="en-US" sz="2200" smtClean="0">
                <a:latin typeface="Arial" pitchFamily="34" charset="0"/>
                <a:cs typeface="Arial" pitchFamily="34" charset="0"/>
              </a:rPr>
              <a:t>дополнительный материал, давал советы</a:t>
            </a:r>
          </a:p>
          <a:p>
            <a:pPr>
              <a:lnSpc>
                <a:spcPct val="90000"/>
              </a:lnSpc>
              <a:buClr>
                <a:srgbClr val="5D9A3C"/>
              </a:buClr>
              <a:buFont typeface="Wingdings" pitchFamily="2" charset="2"/>
              <a:buNone/>
            </a:pPr>
            <a:endParaRPr lang="ru-RU" altLang="en-US" sz="2200" smtClean="0">
              <a:latin typeface="Arial" pitchFamily="34" charset="0"/>
              <a:cs typeface="Arial" pitchFamily="34" charset="0"/>
            </a:endParaRPr>
          </a:p>
          <a:p>
            <a:pPr>
              <a:lnSpc>
                <a:spcPct val="90000"/>
              </a:lnSpc>
              <a:buClr>
                <a:srgbClr val="5D9A3C"/>
              </a:buClr>
              <a:buFont typeface="Wingdings" pitchFamily="2" charset="2"/>
              <a:buNone/>
            </a:pPr>
            <a:r>
              <a:rPr lang="en-US" altLang="zh-CN" sz="2200" smtClean="0">
                <a:latin typeface="Arial" pitchFamily="34" charset="0"/>
                <a:cs typeface="Arial" pitchFamily="34" charset="0"/>
              </a:rPr>
              <a:t>Acknowledgements</a:t>
            </a:r>
            <a:r>
              <a:rPr lang="ru-RU" altLang="zh-CN" sz="2200" smtClean="0">
                <a:latin typeface="Arial" pitchFamily="34" charset="0"/>
                <a:cs typeface="Arial" pitchFamily="34" charset="0"/>
              </a:rPr>
              <a:t> ≠ </a:t>
            </a:r>
            <a:r>
              <a:rPr lang="en-GB" altLang="zh-CN" sz="2200" smtClean="0">
                <a:latin typeface="Arial" pitchFamily="34" charset="0"/>
                <a:cs typeface="Arial" pitchFamily="34" charset="0"/>
              </a:rPr>
              <a:t>Authors!</a:t>
            </a:r>
            <a:endParaRPr lang="en-US" altLang="zh-CN" sz="2200" smtClean="0">
              <a:latin typeface="Arial" pitchFamily="34" charset="0"/>
              <a:cs typeface="Arial" pitchFamily="34" charset="0"/>
            </a:endParaRPr>
          </a:p>
          <a:p>
            <a:pPr>
              <a:lnSpc>
                <a:spcPct val="90000"/>
              </a:lnSpc>
              <a:buClr>
                <a:srgbClr val="5D9A3C"/>
              </a:buClr>
              <a:buFont typeface="Wingdings" pitchFamily="2" charset="2"/>
              <a:buNone/>
            </a:pPr>
            <a:endParaRPr lang="en-GB" altLang="en-US" sz="2200" smtClean="0">
              <a:latin typeface="Arial" pitchFamily="34" charset="0"/>
              <a:cs typeface="Arial" pitchFamily="34" charset="0"/>
            </a:endParaRPr>
          </a:p>
        </p:txBody>
      </p:sp>
    </p:spTree>
    <p:extLst>
      <p:ext uri="{BB962C8B-B14F-4D97-AF65-F5344CB8AC3E}">
        <p14:creationId xmlns:p14="http://schemas.microsoft.com/office/powerpoint/2010/main" val="4094169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4259">
                                            <p:txEl>
                                              <p:pRg st="8" end="8"/>
                                            </p:txEl>
                                          </p:spTgt>
                                        </p:tgtEl>
                                        <p:attrNameLst>
                                          <p:attrName>style.visibility</p:attrName>
                                        </p:attrNameLst>
                                      </p:cBhvr>
                                      <p:to>
                                        <p:strVal val="visible"/>
                                      </p:to>
                                    </p:set>
                                    <p:anim calcmode="lin" valueType="num">
                                      <p:cBhvr>
                                        <p:cTn id="7" dur="500" fill="hold"/>
                                        <p:tgtEl>
                                          <p:spTgt spid="224259">
                                            <p:txEl>
                                              <p:pRg st="8" end="8"/>
                                            </p:txEl>
                                          </p:spTgt>
                                        </p:tgtEl>
                                        <p:attrNameLst>
                                          <p:attrName>ppt_w</p:attrName>
                                        </p:attrNameLst>
                                      </p:cBhvr>
                                      <p:tavLst>
                                        <p:tav tm="0">
                                          <p:val>
                                            <p:fltVal val="0"/>
                                          </p:val>
                                        </p:tav>
                                        <p:tav tm="100000">
                                          <p:val>
                                            <p:strVal val="#ppt_w"/>
                                          </p:val>
                                        </p:tav>
                                      </p:tavLst>
                                    </p:anim>
                                    <p:anim calcmode="lin" valueType="num">
                                      <p:cBhvr>
                                        <p:cTn id="8" dur="500" fill="hold"/>
                                        <p:tgtEl>
                                          <p:spTgt spid="224259">
                                            <p:txEl>
                                              <p:pRg st="8" end="8"/>
                                            </p:txEl>
                                          </p:spTgt>
                                        </p:tgtEl>
                                        <p:attrNameLst>
                                          <p:attrName>ppt_h</p:attrName>
                                        </p:attrNameLst>
                                      </p:cBhvr>
                                      <p:tavLst>
                                        <p:tav tm="0">
                                          <p:val>
                                            <p:fltVal val="0"/>
                                          </p:val>
                                        </p:tav>
                                        <p:tav tm="100000">
                                          <p:val>
                                            <p:strVal val="#ppt_h"/>
                                          </p:val>
                                        </p:tav>
                                      </p:tavLst>
                                    </p:anim>
                                    <p:animEffect transition="in" filter="fade">
                                      <p:cBhvr>
                                        <p:cTn id="9" dur="500"/>
                                        <p:tgtEl>
                                          <p:spTgt spid="2242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4"/>
          <p:cNvSpPr>
            <a:spLocks noGrp="1" noChangeArrowheads="1"/>
          </p:cNvSpPr>
          <p:nvPr>
            <p:ph type="title"/>
          </p:nvPr>
        </p:nvSpPr>
        <p:spPr>
          <a:xfrm>
            <a:off x="457200" y="704850"/>
            <a:ext cx="8237538" cy="419100"/>
          </a:xfrm>
        </p:spPr>
        <p:txBody>
          <a:bodyPr/>
          <a:lstStyle/>
          <a:p>
            <a:r>
              <a:rPr lang="en-GB" altLang="zh-CN" smtClean="0">
                <a:latin typeface="Arial Bold" pitchFamily="34" charset="0"/>
                <a:ea typeface="SimHei" pitchFamily="49" charset="-122"/>
                <a:cs typeface="Arial" pitchFamily="34" charset="0"/>
              </a:rPr>
              <a:t>Supplementary information</a:t>
            </a:r>
            <a:endParaRPr lang="en-US" altLang="zh-CN" smtClean="0">
              <a:latin typeface="Arial Bold" pitchFamily="34" charset="0"/>
              <a:ea typeface="SimHei" pitchFamily="49" charset="-122"/>
              <a:cs typeface="Arial" pitchFamily="34" charset="0"/>
            </a:endParaRPr>
          </a:p>
        </p:txBody>
      </p:sp>
      <p:sp>
        <p:nvSpPr>
          <p:cNvPr id="111619" name="Rectangle 9"/>
          <p:cNvSpPr>
            <a:spLocks noGrp="1" noChangeArrowheads="1"/>
          </p:cNvSpPr>
          <p:nvPr>
            <p:ph type="body" idx="4294967295"/>
          </p:nvPr>
        </p:nvSpPr>
        <p:spPr bwMode="auto">
          <a:xfrm>
            <a:off x="-95250" y="1616075"/>
            <a:ext cx="8651875"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0850" lvl="1" indent="6350" eaLnBrk="1" hangingPunct="1">
              <a:lnSpc>
                <a:spcPct val="105000"/>
              </a:lnSpc>
              <a:buFont typeface="Wingdings" pitchFamily="2" charset="2"/>
              <a:buNone/>
            </a:pPr>
            <a:r>
              <a:rPr lang="ru-RU" altLang="en-US" sz="2400" smtClean="0">
                <a:latin typeface="Arial" pitchFamily="34" charset="0"/>
              </a:rPr>
              <a:t>Файл с дополнительной информацией – данные дополнительных экспериментов, вспомогательных методов исследования и т.п. данные, поддерживающие выводы в статье. Может быть востребован  редактором и/или рецензентом (for review only) </a:t>
            </a:r>
            <a:endParaRPr lang="en-US" altLang="zh-CN" sz="2400" b="1" smtClean="0">
              <a:solidFill>
                <a:srgbClr val="000099"/>
              </a:solidFill>
              <a:latin typeface="Arial" pitchFamily="34" charset="0"/>
              <a:ea typeface="SimSun" pitchFamily="2" charset="-122"/>
            </a:endParaRPr>
          </a:p>
        </p:txBody>
      </p:sp>
    </p:spTree>
    <p:extLst>
      <p:ext uri="{BB962C8B-B14F-4D97-AF65-F5344CB8AC3E}">
        <p14:creationId xmlns:p14="http://schemas.microsoft.com/office/powerpoint/2010/main" val="3086994161"/>
      </p:ext>
    </p:extLst>
  </p:cSld>
  <p:clrMapOvr>
    <a:masterClrMapping/>
  </p:clrMapOvr>
  <p:transition spd="med">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Предложенные рецензенты</a:t>
            </a:r>
            <a:endParaRPr lang="en-US" dirty="0"/>
          </a:p>
        </p:txBody>
      </p:sp>
      <p:sp>
        <p:nvSpPr>
          <p:cNvPr id="4" name="Rectangle 3"/>
          <p:cNvSpPr txBox="1">
            <a:spLocks noChangeArrowheads="1"/>
          </p:cNvSpPr>
          <p:nvPr/>
        </p:nvSpPr>
        <p:spPr bwMode="auto">
          <a:xfrm>
            <a:off x="327025" y="1419225"/>
            <a:ext cx="8569325" cy="4724400"/>
          </a:xfrm>
          <a:prstGeom prst="rect">
            <a:avLst/>
          </a:prstGeom>
          <a:extLst/>
        </p:spPr>
        <p:txBody>
          <a:bodyPr vert="horz" wrap="square" lIns="91440" tIns="45720" rIns="91440" bIns="45720" numCol="1" rtlCol="0" anchor="t" anchorCtr="0" compatLnSpc="1">
            <a:prstTxWarp prst="textNoShape">
              <a:avLst/>
            </a:prstTxWarp>
            <a:normAutofit/>
          </a:bodyPr>
          <a:lstStyle>
            <a:lvl1pPr marL="342900" indent="-255588" algn="l" defTabSz="457200" rtl="0" eaLnBrk="0" fontAlgn="base" hangingPunct="0">
              <a:spcBef>
                <a:spcPct val="20000"/>
              </a:spcBef>
              <a:spcAft>
                <a:spcPct val="0"/>
              </a:spcAft>
              <a:buFont typeface="Arial" pitchFamily="34" charset="0"/>
              <a:buChar char="•"/>
              <a:defRPr sz="2000" kern="1200">
                <a:solidFill>
                  <a:srgbClr val="53565A"/>
                </a:solidFill>
                <a:latin typeface="Arial"/>
                <a:ea typeface="+mn-ea"/>
                <a:cs typeface="Arial"/>
              </a:defRPr>
            </a:lvl1pPr>
            <a:lvl2pPr marL="742950" indent="-285750" algn="l" defTabSz="457200" rtl="0" eaLnBrk="0" fontAlgn="base" hangingPunct="0">
              <a:spcBef>
                <a:spcPct val="20000"/>
              </a:spcBef>
              <a:spcAft>
                <a:spcPct val="0"/>
              </a:spcAft>
              <a:buSzPct val="80000"/>
              <a:buFont typeface="Arial" pitchFamily="34" charset="0"/>
              <a:buChar char="-"/>
              <a:defRPr kern="1200">
                <a:solidFill>
                  <a:srgbClr val="53565A"/>
                </a:solidFill>
                <a:latin typeface="Arial"/>
                <a:ea typeface="+mn-ea"/>
                <a:cs typeface="Arial" pitchFamily="34" charset="0"/>
              </a:defRPr>
            </a:lvl2pPr>
            <a:lvl3pPr marL="11430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3pPr>
            <a:lvl4pPr marL="16002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4pPr>
            <a:lvl5pPr marL="2057400" indent="-228600" algn="l" defTabSz="457200" rtl="0" eaLnBrk="0" fontAlgn="base" hangingPunct="0">
              <a:spcBef>
                <a:spcPct val="20000"/>
              </a:spcBef>
              <a:spcAft>
                <a:spcPct val="0"/>
              </a:spcAft>
              <a:buSzPct val="90000"/>
              <a:buFont typeface="Courier New" pitchFamily="49" charset="0"/>
              <a:buChar char="o"/>
              <a:defRPr sz="1600" kern="1200">
                <a:solidFill>
                  <a:srgbClr val="53565A"/>
                </a:solidFill>
                <a:latin typeface="Arial"/>
                <a:ea typeface="+mn-ea"/>
                <a:cs typeface="Arial" pitchFamily="34" charset="0"/>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a:buClr>
                <a:srgbClr val="5D9A3C"/>
              </a:buClr>
              <a:defRPr/>
            </a:pPr>
            <a:r>
              <a:rPr lang="ru-RU" altLang="zh-CN" sz="2200" b="0" dirty="0" smtClean="0">
                <a:latin typeface="Arial" pitchFamily="34" charset="0"/>
                <a:cs typeface="Arial" pitchFamily="34" charset="0"/>
              </a:rPr>
              <a:t>Предложение рецензентов (3-6 человек, минимум из 2 разных регионов) :  это должны быть эксперты в области;  не друзья автора </a:t>
            </a:r>
            <a:r>
              <a:rPr lang="en-GB" altLang="zh-CN" sz="2200" b="0" dirty="0" smtClean="0">
                <a:latin typeface="Arial" pitchFamily="34" charset="0"/>
                <a:cs typeface="Arial" pitchFamily="34" charset="0"/>
              </a:rPr>
              <a:t>(</a:t>
            </a:r>
            <a:r>
              <a:rPr lang="ru-RU" altLang="zh-CN" sz="2200" b="0" dirty="0" smtClean="0">
                <a:latin typeface="Arial" pitchFamily="34" charset="0"/>
                <a:cs typeface="Arial" pitchFamily="34" charset="0"/>
              </a:rPr>
              <a:t>отсутствие сотрудничества за последние 3 года</a:t>
            </a:r>
            <a:r>
              <a:rPr lang="en-GB" altLang="zh-CN" sz="2200" b="0" dirty="0" smtClean="0">
                <a:latin typeface="Arial" pitchFamily="34" charset="0"/>
                <a:cs typeface="Arial" pitchFamily="34" charset="0"/>
              </a:rPr>
              <a:t>). </a:t>
            </a:r>
            <a:r>
              <a:rPr lang="ru-RU" altLang="zh-CN" sz="2200" b="0" dirty="0" smtClean="0">
                <a:latin typeface="Arial" pitchFamily="34" charset="0"/>
                <a:cs typeface="Arial" pitchFamily="34" charset="0"/>
              </a:rPr>
              <a:t> Часто журналы просят  предложить людей из разных стран и это не должны быть члены ред.коллегии журнала  </a:t>
            </a:r>
            <a:r>
              <a:rPr lang="en-GB" altLang="zh-CN" sz="2200" b="0" dirty="0" smtClean="0">
                <a:latin typeface="Arial" pitchFamily="34" charset="0"/>
                <a:cs typeface="Arial" pitchFamily="34" charset="0"/>
              </a:rPr>
              <a:t>(</a:t>
            </a:r>
            <a:r>
              <a:rPr lang="ru-RU" altLang="zh-CN" sz="2200" b="0" dirty="0" smtClean="0">
                <a:latin typeface="Arial" pitchFamily="34" charset="0"/>
                <a:cs typeface="Arial" pitchFamily="34" charset="0"/>
              </a:rPr>
              <a:t>которые уже в числе рецензентов журнала). Для выбора рецензентов используйте тематические конференции!</a:t>
            </a:r>
          </a:p>
          <a:p>
            <a:pPr>
              <a:buClr>
                <a:srgbClr val="5D9A3C"/>
              </a:buClr>
              <a:buFontTx/>
              <a:buNone/>
              <a:defRPr/>
            </a:pPr>
            <a:r>
              <a:rPr lang="en-US" altLang="zh-CN" sz="2200" b="0" dirty="0" smtClean="0">
                <a:latin typeface="Arial" pitchFamily="34" charset="0"/>
                <a:cs typeface="Arial" pitchFamily="34" charset="0"/>
              </a:rPr>
              <a:t> </a:t>
            </a:r>
          </a:p>
        </p:txBody>
      </p:sp>
    </p:spTree>
    <p:extLst>
      <p:ext uri="{BB962C8B-B14F-4D97-AF65-F5344CB8AC3E}">
        <p14:creationId xmlns:p14="http://schemas.microsoft.com/office/powerpoint/2010/main" val="2465676148"/>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704850"/>
            <a:ext cx="8237538" cy="419100"/>
          </a:xfrm>
        </p:spPr>
        <p:txBody>
          <a:bodyPr/>
          <a:lstStyle/>
          <a:p>
            <a:r>
              <a:rPr lang="ru-RU" altLang="en-US" smtClean="0">
                <a:latin typeface="Arial Bold" panose="020B0704020202020204" pitchFamily="34" charset="0"/>
                <a:cs typeface="Arial Bold" panose="020B0704020202020204" pitchFamily="34" charset="0"/>
              </a:rPr>
              <a:t>Поиск рецензентов с использованием </a:t>
            </a:r>
            <a:r>
              <a:rPr lang="en-GB" altLang="en-US" smtClean="0">
                <a:latin typeface="Arial Bold" panose="020B0704020202020204" pitchFamily="34" charset="0"/>
                <a:cs typeface="Arial Bold" panose="020B0704020202020204" pitchFamily="34" charset="0"/>
              </a:rPr>
              <a:t>Scopus</a:t>
            </a:r>
            <a:endParaRPr lang="en-US" altLang="en-US" smtClean="0">
              <a:latin typeface="Arial Bold" panose="020B0704020202020204" pitchFamily="34" charset="0"/>
              <a:cs typeface="Arial Bold" panose="020B0704020202020204" pitchFamily="34" charset="0"/>
            </a:endParaRPr>
          </a:p>
        </p:txBody>
      </p:sp>
      <p:pic>
        <p:nvPicPr>
          <p:cNvPr id="1034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8725"/>
            <a:ext cx="9144000" cy="4872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a:spLocks noChangeArrowheads="1"/>
          </p:cNvSpPr>
          <p:nvPr/>
        </p:nvSpPr>
        <p:spPr bwMode="auto">
          <a:xfrm>
            <a:off x="0" y="3870325"/>
            <a:ext cx="7615238" cy="2395538"/>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anose="020B0604020202020204" pitchFamily="34" charset="0"/>
              <a:buChar char="•"/>
              <a:defRPr sz="2000">
                <a:solidFill>
                  <a:srgbClr val="53565A"/>
                </a:solidFill>
                <a:latin typeface="Arial" panose="020B0604020202020204" pitchFamily="34" charset="0"/>
                <a:cs typeface="Arial" panose="020B0604020202020204" pitchFamily="34" charset="0"/>
              </a:defRPr>
            </a:lvl1pPr>
            <a:lvl2pPr marL="742950" indent="-285750" eaLnBrk="0" hangingPunct="0">
              <a:spcBef>
                <a:spcPct val="20000"/>
              </a:spcBef>
              <a:buSzPct val="80000"/>
              <a:buFont typeface="Arial" panose="020B0604020202020204" pitchFamily="34" charset="0"/>
              <a:buChar char="-"/>
              <a:defRPr>
                <a:solidFill>
                  <a:srgbClr val="53565A"/>
                </a:solidFill>
                <a:latin typeface="Arial" panose="020B0604020202020204" pitchFamily="34" charset="0"/>
                <a:cs typeface="Arial" panose="020B0604020202020204" pitchFamily="34" charset="0"/>
              </a:defRPr>
            </a:lvl2pPr>
            <a:lvl3pPr marL="1143000" indent="-228600" eaLnBrk="0" hangingPunct="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3pPr>
            <a:lvl4pPr marL="1600200" indent="-228600" eaLnBrk="0" hangingPunct="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4pPr>
            <a:lvl5pPr marL="2057400" indent="-228600" eaLnBrk="0" hangingPunct="0">
              <a:spcBef>
                <a:spcPct val="20000"/>
              </a:spcBef>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90000"/>
              <a:buFont typeface="Courier New" panose="02070309020205020404" pitchFamily="49" charset="0"/>
              <a:buChar char="o"/>
              <a:defRPr sz="1600">
                <a:solidFill>
                  <a:srgbClr val="53565A"/>
                </a:solidFill>
                <a:latin typeface="Arial" panose="020B0604020202020204" pitchFamily="34" charset="0"/>
                <a:cs typeface="Arial" panose="020B0604020202020204" pitchFamily="34" charset="0"/>
              </a:defRPr>
            </a:lvl9pPr>
          </a:lstStyle>
          <a:p>
            <a:pPr algn="ctr" eaLnBrk="1" hangingPunct="1">
              <a:lnSpc>
                <a:spcPct val="85000"/>
              </a:lnSpc>
              <a:spcBef>
                <a:spcPct val="35000"/>
              </a:spcBef>
              <a:buClr>
                <a:schemeClr val="tx1"/>
              </a:buClr>
              <a:buFontTx/>
              <a:buNone/>
            </a:pPr>
            <a:endParaRPr lang="en-US" altLang="en-US" b="0">
              <a:solidFill>
                <a:srgbClr val="333333"/>
              </a:solidFill>
              <a:latin typeface="Arial Narrow" panose="020B0606020202030204" pitchFamily="34" charset="0"/>
            </a:endParaRPr>
          </a:p>
        </p:txBody>
      </p:sp>
    </p:spTree>
    <p:extLst>
      <p:ext uri="{BB962C8B-B14F-4D97-AF65-F5344CB8AC3E}">
        <p14:creationId xmlns:p14="http://schemas.microsoft.com/office/powerpoint/2010/main" val="21041226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288685" y="990600"/>
            <a:ext cx="44005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2400" dirty="0" smtClean="0">
                <a:solidFill>
                  <a:srgbClr val="036635"/>
                </a:solidFill>
              </a:rPr>
              <a:t>XX </a:t>
            </a:r>
            <a:r>
              <a:rPr lang="ru-RU" altLang="en-US" sz="2400" dirty="0" smtClean="0">
                <a:solidFill>
                  <a:srgbClr val="036635"/>
                </a:solidFill>
              </a:rPr>
              <a:t>век –</a:t>
            </a:r>
          </a:p>
          <a:p>
            <a:pPr eaLnBrk="1" hangingPunct="1"/>
            <a:r>
              <a:rPr lang="ru-RU" altLang="en-US" sz="2400" dirty="0" smtClean="0">
                <a:solidFill>
                  <a:srgbClr val="036635"/>
                </a:solidFill>
              </a:rPr>
              <a:t>Подписка на отдельные тематические журналы </a:t>
            </a:r>
            <a:endParaRPr lang="ru-RU" altLang="en-US" sz="2400" dirty="0">
              <a:solidFill>
                <a:srgbClr val="036635"/>
              </a:solidFill>
            </a:endParaRPr>
          </a:p>
        </p:txBody>
      </p:sp>
      <p:sp>
        <p:nvSpPr>
          <p:cNvPr id="5" name="Text Box 2"/>
          <p:cNvSpPr txBox="1">
            <a:spLocks noChangeArrowheads="1"/>
          </p:cNvSpPr>
          <p:nvPr/>
        </p:nvSpPr>
        <p:spPr bwMode="auto">
          <a:xfrm>
            <a:off x="192985" y="4141876"/>
            <a:ext cx="44005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2400" dirty="0" smtClean="0">
                <a:solidFill>
                  <a:srgbClr val="036635"/>
                </a:solidFill>
              </a:rPr>
              <a:t>XXI </a:t>
            </a:r>
            <a:r>
              <a:rPr lang="ru-RU" altLang="en-US" sz="2400" dirty="0" smtClean="0">
                <a:solidFill>
                  <a:srgbClr val="036635"/>
                </a:solidFill>
              </a:rPr>
              <a:t>век – </a:t>
            </a:r>
          </a:p>
          <a:p>
            <a:pPr eaLnBrk="1" hangingPunct="1"/>
            <a:r>
              <a:rPr lang="ru-RU" altLang="en-US" sz="2400" dirty="0" smtClean="0">
                <a:solidFill>
                  <a:srgbClr val="036635"/>
                </a:solidFill>
              </a:rPr>
              <a:t>Единый механизм поиска по всем базам данных научной периодики, использующий содержательную и поведенческую аналитику</a:t>
            </a:r>
            <a:endParaRPr lang="ru-RU" altLang="en-US" sz="2400" dirty="0">
              <a:solidFill>
                <a:srgbClr val="036635"/>
              </a:solidFill>
            </a:endParaRPr>
          </a:p>
        </p:txBody>
      </p:sp>
      <p:pic>
        <p:nvPicPr>
          <p:cNvPr id="6" name="Picture 4" descr="WebSearch copy"/>
          <p:cNvPicPr>
            <a:picLocks noChangeAspect="1" noChangeArrowheads="1"/>
          </p:cNvPicPr>
          <p:nvPr/>
        </p:nvPicPr>
        <p:blipFill>
          <a:blip r:embed="rId2">
            <a:extLst>
              <a:ext uri="{28A0092B-C50C-407E-A947-70E740481C1C}">
                <a14:useLocalDpi xmlns:a14="http://schemas.microsoft.com/office/drawing/2010/main" val="0"/>
              </a:ext>
            </a:extLst>
          </a:blip>
          <a:srcRect b="26"/>
          <a:stretch>
            <a:fillRect/>
          </a:stretch>
        </p:blipFill>
        <p:spPr bwMode="auto">
          <a:xfrm>
            <a:off x="4267200" y="4436523"/>
            <a:ext cx="4832504" cy="241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3417269" y="3728637"/>
            <a:ext cx="1341714" cy="707886"/>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ru-RU" sz="2000" dirty="0" smtClean="0"/>
              <a:t>Тысячи</a:t>
            </a:r>
          </a:p>
          <a:p>
            <a:pPr eaLnBrk="1" hangingPunct="1">
              <a:defRPr/>
            </a:pPr>
            <a:r>
              <a:rPr lang="ru-RU" sz="2000" dirty="0" smtClean="0"/>
              <a:t>журналов</a:t>
            </a:r>
            <a:endParaRPr lang="en-US" sz="2000" dirty="0" smtClean="0"/>
          </a:p>
        </p:txBody>
      </p:sp>
      <p:sp>
        <p:nvSpPr>
          <p:cNvPr id="8" name="TextBox 5"/>
          <p:cNvSpPr txBox="1">
            <a:spLocks noChangeArrowheads="1"/>
          </p:cNvSpPr>
          <p:nvPr/>
        </p:nvSpPr>
        <p:spPr bwMode="auto">
          <a:xfrm>
            <a:off x="4947212" y="3519584"/>
            <a:ext cx="1449435" cy="707886"/>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ru-RU" sz="2000" dirty="0" smtClean="0"/>
              <a:t>Миллионы</a:t>
            </a:r>
          </a:p>
          <a:p>
            <a:pPr algn="ctr" eaLnBrk="1" hangingPunct="1">
              <a:defRPr/>
            </a:pPr>
            <a:r>
              <a:rPr lang="ru-RU" sz="2000" dirty="0" smtClean="0"/>
              <a:t>статей</a:t>
            </a:r>
            <a:endParaRPr lang="en-US" sz="2000" dirty="0" smtClean="0"/>
          </a:p>
        </p:txBody>
      </p:sp>
      <p:sp>
        <p:nvSpPr>
          <p:cNvPr id="9" name="TextBox 5"/>
          <p:cNvSpPr txBox="1">
            <a:spLocks noChangeArrowheads="1"/>
          </p:cNvSpPr>
          <p:nvPr/>
        </p:nvSpPr>
        <p:spPr bwMode="auto">
          <a:xfrm>
            <a:off x="6488959" y="3373525"/>
            <a:ext cx="1449435" cy="707886"/>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ru-RU" sz="2000" dirty="0" smtClean="0"/>
              <a:t>Миллионы</a:t>
            </a:r>
          </a:p>
          <a:p>
            <a:pPr algn="ctr" eaLnBrk="1" hangingPunct="1">
              <a:defRPr/>
            </a:pPr>
            <a:r>
              <a:rPr lang="ru-RU" sz="2000" dirty="0" smtClean="0"/>
              <a:t>патентов</a:t>
            </a:r>
            <a:endParaRPr lang="en-US" sz="2000" dirty="0" smtClean="0"/>
          </a:p>
        </p:txBody>
      </p:sp>
      <p:sp>
        <p:nvSpPr>
          <p:cNvPr id="12" name="TextBox 5"/>
          <p:cNvSpPr txBox="1">
            <a:spLocks noChangeArrowheads="1"/>
          </p:cNvSpPr>
          <p:nvPr/>
        </p:nvSpPr>
        <p:spPr bwMode="auto">
          <a:xfrm>
            <a:off x="8024571" y="3079316"/>
            <a:ext cx="1058238" cy="707886"/>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ru-RU" sz="2000" dirty="0" smtClean="0"/>
              <a:t>Тысячи</a:t>
            </a:r>
          </a:p>
          <a:p>
            <a:pPr algn="ctr" eaLnBrk="1" hangingPunct="1">
              <a:defRPr/>
            </a:pPr>
            <a:r>
              <a:rPr lang="ru-RU" sz="2000" dirty="0" smtClean="0"/>
              <a:t>книг</a:t>
            </a:r>
            <a:endParaRPr lang="en-US" sz="2000" dirty="0" smtClean="0"/>
          </a:p>
        </p:txBody>
      </p:sp>
      <p:sp>
        <p:nvSpPr>
          <p:cNvPr id="14" name="Стрелка влево 4"/>
          <p:cNvSpPr/>
          <p:nvPr/>
        </p:nvSpPr>
        <p:spPr>
          <a:xfrm rot="13689217">
            <a:off x="4680512" y="4666238"/>
            <a:ext cx="533400" cy="398463"/>
          </a:xfrm>
          <a:prstGeom prst="lef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sz="2000"/>
          </a:p>
        </p:txBody>
      </p:sp>
      <p:sp>
        <p:nvSpPr>
          <p:cNvPr id="15" name="Стрелка влево 18"/>
          <p:cNvSpPr/>
          <p:nvPr/>
        </p:nvSpPr>
        <p:spPr>
          <a:xfrm rot="15964734">
            <a:off x="5497305" y="4461897"/>
            <a:ext cx="533400" cy="398462"/>
          </a:xfrm>
          <a:prstGeom prst="lef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sz="2000"/>
          </a:p>
        </p:txBody>
      </p:sp>
      <p:sp>
        <p:nvSpPr>
          <p:cNvPr id="16" name="Стрелка влево 19"/>
          <p:cNvSpPr/>
          <p:nvPr/>
        </p:nvSpPr>
        <p:spPr>
          <a:xfrm rot="15964734">
            <a:off x="6946978" y="4334649"/>
            <a:ext cx="533400" cy="398463"/>
          </a:xfrm>
          <a:prstGeom prst="lef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sz="2000"/>
          </a:p>
        </p:txBody>
      </p:sp>
      <p:sp>
        <p:nvSpPr>
          <p:cNvPr id="17" name="Стрелка влево 20"/>
          <p:cNvSpPr/>
          <p:nvPr/>
        </p:nvSpPr>
        <p:spPr>
          <a:xfrm rot="15964734">
            <a:off x="8286991" y="4046897"/>
            <a:ext cx="533400" cy="398463"/>
          </a:xfrm>
          <a:prstGeom prst="lef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sz="2000"/>
          </a:p>
        </p:txBody>
      </p:sp>
      <p:pic>
        <p:nvPicPr>
          <p:cNvPr id="3074" name="Picture 2" descr="В Российской государственной детской библиотеке мужчина покончил с собо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1210"/>
            <a:ext cx="3960691" cy="2970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78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2" grpId="0" animBg="1"/>
      <p:bldP spid="14" grpId="0" animBg="1"/>
      <p:bldP spid="15" grpId="0" animBg="1"/>
      <p:bldP spid="16" grpId="0" animBg="1"/>
      <p:bldP spid="1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704850"/>
            <a:ext cx="8237538" cy="419100"/>
          </a:xfrm>
        </p:spPr>
        <p:txBody>
          <a:bodyPr/>
          <a:lstStyle/>
          <a:p>
            <a:r>
              <a:rPr lang="en-US" altLang="zh-CN" smtClean="0">
                <a:latin typeface="Arial Bold" pitchFamily="34" charset="0"/>
                <a:ea typeface="SimHei" pitchFamily="49" charset="-122"/>
                <a:cs typeface="Arial" pitchFamily="34" charset="0"/>
              </a:rPr>
              <a:t>Cover Letter</a:t>
            </a:r>
            <a:r>
              <a:rPr lang="ru-RU" altLang="zh-CN" smtClean="0">
                <a:latin typeface="Arial Bold" pitchFamily="34" charset="0"/>
                <a:ea typeface="SimHei" pitchFamily="49" charset="-122"/>
                <a:cs typeface="Arial" pitchFamily="34" charset="0"/>
              </a:rPr>
              <a:t> – Сопроводительное письмо</a:t>
            </a:r>
            <a:endParaRPr lang="zh-CN" altLang="en-US" smtClean="0">
              <a:latin typeface="Arial Bold" pitchFamily="34" charset="0"/>
              <a:ea typeface="SimHei" pitchFamily="49" charset="-122"/>
              <a:cs typeface="Arial" pitchFamily="34" charset="0"/>
            </a:endParaRPr>
          </a:p>
        </p:txBody>
      </p:sp>
      <p:sp>
        <p:nvSpPr>
          <p:cNvPr id="71683" name="Rectangle 3"/>
          <p:cNvSpPr>
            <a:spLocks noGrp="1" noChangeArrowheads="1"/>
          </p:cNvSpPr>
          <p:nvPr>
            <p:ph type="body" idx="4294967295"/>
          </p:nvPr>
        </p:nvSpPr>
        <p:spPr bwMode="auto">
          <a:xfrm>
            <a:off x="327025" y="1419225"/>
            <a:ext cx="8569325" cy="4724400"/>
          </a:xfrm>
          <a:extLst/>
        </p:spPr>
        <p:txBody>
          <a:bodyPr wrap="square" numCol="1" anchor="t" anchorCtr="0" compatLnSpc="1">
            <a:prstTxWarp prst="textNoShape">
              <a:avLst/>
            </a:prstTxWarp>
            <a:normAutofit/>
          </a:bodyPr>
          <a:lstStyle/>
          <a:p>
            <a:pPr>
              <a:buClr>
                <a:srgbClr val="5D9A3C"/>
              </a:buClr>
              <a:buFontTx/>
              <a:buNone/>
              <a:defRPr/>
            </a:pPr>
            <a:r>
              <a:rPr lang="ru-RU" altLang="zh-CN" sz="2200" dirty="0" smtClean="0">
                <a:latin typeface="Arial" pitchFamily="34" charset="0"/>
                <a:cs typeface="Arial" pitchFamily="34" charset="0"/>
              </a:rPr>
              <a:t>Ваш шанс обратиться к редактору напрямую</a:t>
            </a:r>
            <a:endParaRPr lang="en-US" altLang="zh-CN" sz="2200" dirty="0" smtClean="0">
              <a:latin typeface="Arial" pitchFamily="34" charset="0"/>
              <a:cs typeface="Arial" pitchFamily="34" charset="0"/>
            </a:endParaRPr>
          </a:p>
          <a:p>
            <a:pPr>
              <a:buClr>
                <a:srgbClr val="5D9A3C"/>
              </a:buClr>
              <a:defRPr/>
            </a:pPr>
            <a:r>
              <a:rPr lang="ru-RU" altLang="zh-CN" sz="2200" dirty="0" smtClean="0">
                <a:latin typeface="Arial" pitchFamily="34" charset="0"/>
                <a:cs typeface="Arial" pitchFamily="34" charset="0"/>
              </a:rPr>
              <a:t>Подается отдельным документом, вместе с работой</a:t>
            </a:r>
            <a:endParaRPr lang="en-US" altLang="zh-CN" sz="2200" dirty="0" smtClean="0">
              <a:latin typeface="Arial" pitchFamily="34" charset="0"/>
              <a:cs typeface="Arial" pitchFamily="34" charset="0"/>
            </a:endParaRPr>
          </a:p>
          <a:p>
            <a:pPr>
              <a:buClr>
                <a:srgbClr val="5D9A3C"/>
              </a:buClr>
              <a:defRPr/>
            </a:pPr>
            <a:r>
              <a:rPr lang="ru-RU" altLang="zh-CN" sz="2200" dirty="0" smtClean="0">
                <a:latin typeface="Arial" pitchFamily="34" charset="0"/>
                <a:cs typeface="Arial" pitchFamily="34" charset="0"/>
              </a:rPr>
              <a:t>Поясните, чем ваша работа будет полезна/важна для журнала. Статья была написана специально для этого журнала</a:t>
            </a:r>
            <a:endParaRPr lang="en-US" altLang="zh-CN" sz="2200" dirty="0" smtClean="0">
              <a:latin typeface="Arial" pitchFamily="34" charset="0"/>
              <a:cs typeface="Arial" pitchFamily="34" charset="0"/>
            </a:endParaRPr>
          </a:p>
          <a:p>
            <a:pPr>
              <a:buClr>
                <a:srgbClr val="5D9A3C"/>
              </a:buClr>
              <a:defRPr/>
            </a:pPr>
            <a:r>
              <a:rPr lang="ru-RU" altLang="zh-CN" sz="2200" dirty="0" smtClean="0">
                <a:latin typeface="Arial" pitchFamily="34" charset="0"/>
                <a:cs typeface="Arial" pitchFamily="34" charset="0"/>
              </a:rPr>
              <a:t>Предложение рецензентов </a:t>
            </a:r>
          </a:p>
          <a:p>
            <a:pPr>
              <a:buClr>
                <a:srgbClr val="5D9A3C"/>
              </a:buClr>
              <a:defRPr/>
            </a:pPr>
            <a:r>
              <a:rPr lang="ru-RU" altLang="zh-CN" sz="2200" dirty="0" smtClean="0">
                <a:latin typeface="Arial" pitchFamily="34" charset="0"/>
                <a:cs typeface="Arial" pitchFamily="34" charset="0"/>
              </a:rPr>
              <a:t>Согласие соавторов, конфликт интересов</a:t>
            </a:r>
            <a:endParaRPr lang="en-US" altLang="zh-CN" sz="2200" dirty="0" smtClean="0">
              <a:latin typeface="Arial" pitchFamily="34" charset="0"/>
              <a:cs typeface="Arial" pitchFamily="34" charset="0"/>
            </a:endParaRPr>
          </a:p>
          <a:p>
            <a:pPr>
              <a:buClr>
                <a:srgbClr val="5D9A3C"/>
              </a:buClr>
              <a:buFontTx/>
              <a:buNone/>
              <a:defRPr/>
            </a:pPr>
            <a:r>
              <a:rPr lang="en-US" altLang="zh-CN" sz="2200" dirty="0" smtClean="0">
                <a:latin typeface="Arial" pitchFamily="34" charset="0"/>
                <a:cs typeface="Arial" pitchFamily="34" charset="0"/>
              </a:rPr>
              <a:t> </a:t>
            </a:r>
          </a:p>
        </p:txBody>
      </p:sp>
    </p:spTree>
    <p:extLst>
      <p:ext uri="{BB962C8B-B14F-4D97-AF65-F5344CB8AC3E}">
        <p14:creationId xmlns:p14="http://schemas.microsoft.com/office/powerpoint/2010/main" val="1038612949"/>
      </p:ext>
    </p:extLst>
  </p:cSld>
  <p:clrMapOvr>
    <a:masterClrMapping/>
  </p:clrMapOvr>
  <p:transition spd="med">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457200" y="677863"/>
            <a:ext cx="8237538" cy="419100"/>
          </a:xfrm>
        </p:spPr>
        <p:txBody>
          <a:bodyPr/>
          <a:lstStyle/>
          <a:p>
            <a:r>
              <a:rPr lang="en-US" altLang="zh-CN" smtClean="0">
                <a:latin typeface="Arial Bold" pitchFamily="34" charset="0"/>
                <a:ea typeface="SimHei" pitchFamily="49" charset="-122"/>
                <a:cs typeface="Arial" pitchFamily="34" charset="0"/>
              </a:rPr>
              <a:t>Cover Letter</a:t>
            </a:r>
            <a:r>
              <a:rPr lang="ru-RU" altLang="zh-CN" smtClean="0">
                <a:latin typeface="Arial Bold" pitchFamily="34" charset="0"/>
                <a:ea typeface="SimHei" pitchFamily="49" charset="-122"/>
                <a:cs typeface="Arial" pitchFamily="34" charset="0"/>
              </a:rPr>
              <a:t> – Сопроводительное письмо</a:t>
            </a:r>
            <a:endParaRPr lang="en-US" altLang="en-US" smtClean="0">
              <a:latin typeface="Arial Bold" pitchFamily="34" charset="0"/>
              <a:ea typeface="SimHei" pitchFamily="49" charset="-122"/>
              <a:cs typeface="Arial" pitchFamily="34" charset="0"/>
            </a:endParaRPr>
          </a:p>
        </p:txBody>
      </p:sp>
      <p:grpSp>
        <p:nvGrpSpPr>
          <p:cNvPr id="114691" name="Group 3"/>
          <p:cNvGrpSpPr>
            <a:grpSpLocks/>
          </p:cNvGrpSpPr>
          <p:nvPr/>
        </p:nvGrpSpPr>
        <p:grpSpPr bwMode="auto">
          <a:xfrm>
            <a:off x="254000" y="1290638"/>
            <a:ext cx="7785100" cy="5551487"/>
            <a:chOff x="254000" y="685800"/>
            <a:chExt cx="7835900" cy="5943600"/>
          </a:xfrm>
        </p:grpSpPr>
        <p:pic>
          <p:nvPicPr>
            <p:cNvPr id="114692" name="Picture 4"/>
            <p:cNvPicPr>
              <a:picLocks noChangeAspect="1" noChangeArrowheads="1"/>
            </p:cNvPicPr>
            <p:nvPr/>
          </p:nvPicPr>
          <p:blipFill>
            <a:blip r:embed="rId2">
              <a:extLst>
                <a:ext uri="{28A0092B-C50C-407E-A947-70E740481C1C}">
                  <a14:useLocalDpi xmlns:a14="http://schemas.microsoft.com/office/drawing/2010/main" val="0"/>
                </a:ext>
              </a:extLst>
            </a:blip>
            <a:srcRect l="23441" t="11502" r="21097" b="7251"/>
            <a:stretch>
              <a:fillRect/>
            </a:stretch>
          </p:blipFill>
          <p:spPr bwMode="auto">
            <a:xfrm>
              <a:off x="1841500" y="685800"/>
              <a:ext cx="5410200" cy="5943600"/>
            </a:xfrm>
            <a:prstGeom prst="rect">
              <a:avLst/>
            </a:prstGeom>
            <a:noFill/>
            <a:ln w="28575">
              <a:solidFill>
                <a:srgbClr val="333333"/>
              </a:solidFill>
              <a:miter lim="800000"/>
              <a:headEnd/>
              <a:tailEnd/>
            </a:ln>
            <a:extLst>
              <a:ext uri="{909E8E84-426E-40DD-AFC4-6F175D3DCCD1}">
                <a14:hiddenFill xmlns:a14="http://schemas.microsoft.com/office/drawing/2010/main">
                  <a:solidFill>
                    <a:srgbClr val="FFFFFF"/>
                  </a:solidFill>
                </a14:hiddenFill>
              </a:ext>
            </a:extLst>
          </p:spPr>
        </p:pic>
        <p:grpSp>
          <p:nvGrpSpPr>
            <p:cNvPr id="114693" name="Group 14"/>
            <p:cNvGrpSpPr>
              <a:grpSpLocks/>
            </p:cNvGrpSpPr>
            <p:nvPr/>
          </p:nvGrpSpPr>
          <p:grpSpPr bwMode="auto">
            <a:xfrm>
              <a:off x="254000" y="1765300"/>
              <a:ext cx="7835900" cy="4610101"/>
              <a:chOff x="232" y="1080"/>
              <a:chExt cx="4936" cy="2904"/>
            </a:xfrm>
          </p:grpSpPr>
          <p:sp>
            <p:nvSpPr>
              <p:cNvPr id="114694" name="Line 5"/>
              <p:cNvSpPr>
                <a:spLocks noChangeShapeType="1"/>
              </p:cNvSpPr>
              <p:nvPr/>
            </p:nvSpPr>
            <p:spPr bwMode="auto">
              <a:xfrm>
                <a:off x="1488" y="1968"/>
                <a:ext cx="2256" cy="0"/>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14695" name="AutoShape 6"/>
              <p:cNvSpPr>
                <a:spLocks noChangeArrowheads="1"/>
              </p:cNvSpPr>
              <p:nvPr/>
            </p:nvSpPr>
            <p:spPr bwMode="auto">
              <a:xfrm>
                <a:off x="3488" y="1080"/>
                <a:ext cx="1680" cy="432"/>
              </a:xfrm>
              <a:prstGeom prst="wedgeRoundRectCallout">
                <a:avLst>
                  <a:gd name="adj1" fmla="val -67856"/>
                  <a:gd name="adj2" fmla="val 135880"/>
                  <a:gd name="adj3" fmla="val 16667"/>
                </a:avLst>
              </a:prstGeom>
              <a:solidFill>
                <a:srgbClr val="FFCC99"/>
              </a:solidFill>
              <a:ln w="38100">
                <a:solidFill>
                  <a:srgbClr val="333399"/>
                </a:solidFill>
                <a:miter lim="800000"/>
                <a:headEnd/>
                <a:tailEnd/>
              </a:ln>
            </p:spPr>
            <p:txBody>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lgn="ctr" eaLnBrk="1" hangingPunct="1"/>
                <a:r>
                  <a:rPr lang="ru-RU" altLang="en-US">
                    <a:latin typeface="Arial Narrow" pitchFamily="34" charset="0"/>
                  </a:rPr>
                  <a:t>Окончательное согласие соавторов</a:t>
                </a:r>
                <a:endParaRPr lang="en-GB" altLang="en-US">
                  <a:latin typeface="Arial Narrow" pitchFamily="34" charset="0"/>
                </a:endParaRPr>
              </a:p>
            </p:txBody>
          </p:sp>
          <p:sp>
            <p:nvSpPr>
              <p:cNvPr id="114696" name="AutoShape 7"/>
              <p:cNvSpPr>
                <a:spLocks noChangeArrowheads="1"/>
              </p:cNvSpPr>
              <p:nvPr/>
            </p:nvSpPr>
            <p:spPr bwMode="auto">
              <a:xfrm>
                <a:off x="3488" y="2720"/>
                <a:ext cx="1680" cy="432"/>
              </a:xfrm>
              <a:prstGeom prst="wedgeRoundRectCallout">
                <a:avLst>
                  <a:gd name="adj1" fmla="val -28394"/>
                  <a:gd name="adj2" fmla="val -151852"/>
                  <a:gd name="adj3" fmla="val 16667"/>
                </a:avLst>
              </a:prstGeom>
              <a:solidFill>
                <a:srgbClr val="FFCC99"/>
              </a:solidFill>
              <a:ln w="38100">
                <a:solidFill>
                  <a:srgbClr val="333399"/>
                </a:solidFill>
                <a:miter lim="800000"/>
                <a:headEnd/>
                <a:tailEnd/>
              </a:ln>
            </p:spPr>
            <p:txBody>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lgn="ctr" eaLnBrk="1" hangingPunct="1"/>
                <a:r>
                  <a:rPr lang="ru-RU" altLang="en-US">
                    <a:latin typeface="Arial Narrow" pitchFamily="34" charset="0"/>
                  </a:rPr>
                  <a:t>Пояснение важности исследования</a:t>
                </a:r>
                <a:endParaRPr lang="en-GB" altLang="en-US">
                  <a:latin typeface="Arial Narrow" pitchFamily="34" charset="0"/>
                </a:endParaRPr>
              </a:p>
            </p:txBody>
          </p:sp>
          <p:sp>
            <p:nvSpPr>
              <p:cNvPr id="114697" name="Line 9"/>
              <p:cNvSpPr>
                <a:spLocks noChangeShapeType="1"/>
              </p:cNvSpPr>
              <p:nvPr/>
            </p:nvSpPr>
            <p:spPr bwMode="auto">
              <a:xfrm>
                <a:off x="2334" y="2286"/>
                <a:ext cx="2082" cy="0"/>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14698" name="AutoShape 10"/>
              <p:cNvSpPr>
                <a:spLocks noChangeArrowheads="1"/>
              </p:cNvSpPr>
              <p:nvPr/>
            </p:nvSpPr>
            <p:spPr bwMode="auto">
              <a:xfrm>
                <a:off x="232" y="3696"/>
                <a:ext cx="1448" cy="288"/>
              </a:xfrm>
              <a:prstGeom prst="wedgeRoundRectCallout">
                <a:avLst>
                  <a:gd name="adj1" fmla="val 27681"/>
                  <a:gd name="adj2" fmla="val -225000"/>
                  <a:gd name="adj3" fmla="val 16667"/>
                </a:avLst>
              </a:prstGeom>
              <a:solidFill>
                <a:srgbClr val="FFCC99"/>
              </a:solidFill>
              <a:ln w="38100">
                <a:solidFill>
                  <a:srgbClr val="333399"/>
                </a:solidFill>
                <a:miter lim="800000"/>
                <a:headEnd/>
                <a:tailEnd/>
              </a:ln>
            </p:spPr>
            <p:txBody>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lgn="ctr" eaLnBrk="1" hangingPunct="1"/>
                <a:r>
                  <a:rPr lang="ru-RU" altLang="en-US">
                    <a:latin typeface="Arial Narrow" pitchFamily="34" charset="0"/>
                  </a:rPr>
                  <a:t>Предложенные рецензенты.</a:t>
                </a:r>
              </a:p>
              <a:p>
                <a:pPr algn="ctr" eaLnBrk="1" hangingPunct="1"/>
                <a:endParaRPr lang="en-GB" altLang="en-US">
                  <a:latin typeface="Arial Narrow" pitchFamily="34" charset="0"/>
                </a:endParaRPr>
              </a:p>
            </p:txBody>
          </p:sp>
          <p:sp>
            <p:nvSpPr>
              <p:cNvPr id="114699" name="AutoShape 13"/>
              <p:cNvSpPr>
                <a:spLocks/>
              </p:cNvSpPr>
              <p:nvPr/>
            </p:nvSpPr>
            <p:spPr bwMode="auto">
              <a:xfrm>
                <a:off x="1344" y="3024"/>
                <a:ext cx="96" cy="288"/>
              </a:xfrm>
              <a:prstGeom prst="leftBrace">
                <a:avLst>
                  <a:gd name="adj1" fmla="val 25000"/>
                  <a:gd name="adj2" fmla="val 50000"/>
                </a:avLst>
              </a:prstGeom>
              <a:noFill/>
              <a:ln w="28575">
                <a:solidFill>
                  <a:srgbClr val="333399"/>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endParaRPr lang="ru-RU" altLang="en-US"/>
              </a:p>
            </p:txBody>
          </p:sp>
        </p:grpSp>
      </p:grpSp>
    </p:spTree>
    <p:extLst>
      <p:ext uri="{BB962C8B-B14F-4D97-AF65-F5344CB8AC3E}">
        <p14:creationId xmlns:p14="http://schemas.microsoft.com/office/powerpoint/2010/main" val="1163618136"/>
      </p:ext>
    </p:extLst>
  </p:cSld>
  <p:clrMapOvr>
    <a:masterClrMapping/>
  </p:clrMapOvr>
  <p:transition spd="med">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704850"/>
            <a:ext cx="8237538" cy="419100"/>
          </a:xfrm>
        </p:spPr>
        <p:txBody>
          <a:bodyPr/>
          <a:lstStyle/>
          <a:p>
            <a:r>
              <a:rPr lang="ru-RU" altLang="zh-CN" smtClean="0">
                <a:latin typeface="Arial Bold" pitchFamily="34" charset="0"/>
                <a:ea typeface="SimSun" pitchFamily="2" charset="-122"/>
                <a:cs typeface="Arial" pitchFamily="34" charset="0"/>
              </a:rPr>
              <a:t>Финальная проверка</a:t>
            </a:r>
            <a:r>
              <a:rPr lang="en-US" altLang="zh-CN" smtClean="0">
                <a:latin typeface="Arial Bold" pitchFamily="34" charset="0"/>
                <a:ea typeface="SimSun" pitchFamily="2" charset="-122"/>
                <a:cs typeface="Arial" pitchFamily="34" charset="0"/>
              </a:rPr>
              <a:t> </a:t>
            </a:r>
            <a:endParaRPr lang="zh-CN" altLang="en-US" smtClean="0">
              <a:latin typeface="Arial Bold" pitchFamily="34" charset="0"/>
              <a:ea typeface="SimSun" pitchFamily="2" charset="-122"/>
              <a:cs typeface="Arial" pitchFamily="34" charset="0"/>
            </a:endParaRPr>
          </a:p>
        </p:txBody>
      </p:sp>
      <p:sp>
        <p:nvSpPr>
          <p:cNvPr id="230403" name="Rectangle 3"/>
          <p:cNvSpPr>
            <a:spLocks noGrp="1" noChangeArrowheads="1"/>
          </p:cNvSpPr>
          <p:nvPr>
            <p:ph type="body" idx="4294967295"/>
          </p:nvPr>
        </p:nvSpPr>
        <p:spPr>
          <a:xfrm>
            <a:off x="450850" y="1268413"/>
            <a:ext cx="8118475" cy="5399087"/>
          </a:xfrm>
        </p:spPr>
        <p:txBody>
          <a:bodyPr/>
          <a:lstStyle/>
          <a:p>
            <a:pPr>
              <a:buClr>
                <a:srgbClr val="5D9A3C"/>
              </a:buClr>
              <a:buFontTx/>
              <a:buNone/>
              <a:defRPr/>
            </a:pPr>
            <a:r>
              <a:rPr lang="ru-RU" altLang="zh-CN" sz="2200" dirty="0"/>
              <a:t>Проверьте работу прежде чем подавать ее в редакцию!</a:t>
            </a:r>
            <a:endParaRPr lang="en-US" altLang="zh-CN" sz="2200" dirty="0"/>
          </a:p>
          <a:p>
            <a:pPr>
              <a:buClr>
                <a:srgbClr val="5D9A3C"/>
              </a:buClr>
              <a:defRPr/>
            </a:pPr>
            <a:endParaRPr lang="en-US" altLang="zh-CN" sz="2200" dirty="0"/>
          </a:p>
          <a:p>
            <a:pPr>
              <a:buClr>
                <a:srgbClr val="5D9A3C"/>
              </a:buClr>
              <a:buFont typeface="Wingdings" panose="05000000000000000000" pitchFamily="2" charset="2"/>
              <a:buChar char="§"/>
              <a:defRPr/>
            </a:pPr>
            <a:r>
              <a:rPr lang="ru-RU" altLang="zh-CN" sz="2200" dirty="0"/>
              <a:t>Максимально скрупулезно проверьте статью перед отправкой</a:t>
            </a:r>
            <a:endParaRPr lang="en-US" altLang="zh-CN" sz="2200" dirty="0"/>
          </a:p>
          <a:p>
            <a:pPr>
              <a:buClr>
                <a:srgbClr val="5D9A3C"/>
              </a:buClr>
              <a:buFont typeface="Wingdings" panose="05000000000000000000" pitchFamily="2" charset="2"/>
              <a:buChar char="§"/>
              <a:defRPr/>
            </a:pPr>
            <a:r>
              <a:rPr lang="ru-RU" altLang="zh-CN" sz="2200" dirty="0"/>
              <a:t>Попросите коллег и руководителей проверить вашу статью</a:t>
            </a:r>
            <a:endParaRPr lang="en-US" altLang="zh-CN" sz="2200" dirty="0"/>
          </a:p>
          <a:p>
            <a:pPr>
              <a:buClr>
                <a:srgbClr val="5D9A3C"/>
              </a:buClr>
              <a:buFont typeface="Wingdings" pitchFamily="2" charset="2"/>
              <a:buNone/>
              <a:defRPr/>
            </a:pPr>
            <a:endParaRPr lang="ru-RU" altLang="zh-CN" sz="2200" dirty="0">
              <a:sym typeface="Wingdings" pitchFamily="2" charset="2"/>
            </a:endParaRPr>
          </a:p>
          <a:p>
            <a:pPr>
              <a:buClr>
                <a:srgbClr val="5D9A3C"/>
              </a:buClr>
              <a:buFont typeface="Wingdings" pitchFamily="2" charset="2"/>
              <a:buNone/>
              <a:defRPr/>
            </a:pPr>
            <a:endParaRPr lang="ru-RU" altLang="zh-CN" sz="2200" dirty="0">
              <a:sym typeface="Wingdings" pitchFamily="2" charset="2"/>
            </a:endParaRPr>
          </a:p>
          <a:p>
            <a:pPr marL="95250" indent="-7938">
              <a:buClr>
                <a:srgbClr val="5D9A3C"/>
              </a:buClr>
              <a:buFont typeface="Wingdings" pitchFamily="2" charset="2"/>
              <a:buNone/>
              <a:defRPr/>
            </a:pPr>
            <a:r>
              <a:rPr lang="ru-RU" altLang="zh-CN" sz="2200" dirty="0">
                <a:sym typeface="Wingdings" pitchFamily="2" charset="2"/>
              </a:rPr>
              <a:t>Наконец</a:t>
            </a:r>
            <a:r>
              <a:rPr lang="en-US" altLang="zh-CN" sz="2200" dirty="0">
                <a:sym typeface="Wingdings" pitchFamily="2" charset="2"/>
              </a:rPr>
              <a:t>, </a:t>
            </a:r>
            <a:r>
              <a:rPr lang="ru-RU" altLang="zh-CN" sz="2200" dirty="0">
                <a:sym typeface="Wingdings" pitchFamily="2" charset="2"/>
              </a:rPr>
              <a:t>ОТПРАВЬТЕ вашу статью вместе </a:t>
            </a:r>
            <a:r>
              <a:rPr lang="ru-RU" altLang="zh-CN" sz="2200" dirty="0" smtClean="0">
                <a:sym typeface="Wingdings" pitchFamily="2" charset="2"/>
              </a:rPr>
              <a:t>с сопроводительным </a:t>
            </a:r>
            <a:r>
              <a:rPr lang="ru-RU" altLang="zh-CN" sz="2200" dirty="0">
                <a:sym typeface="Wingdings" pitchFamily="2" charset="2"/>
              </a:rPr>
              <a:t>письмом и ждите ответа</a:t>
            </a:r>
            <a:r>
              <a:rPr lang="en-US" altLang="zh-CN" sz="2200" dirty="0">
                <a:sym typeface="Wingdings" pitchFamily="2" charset="2"/>
              </a:rPr>
              <a:t>…</a:t>
            </a:r>
          </a:p>
          <a:p>
            <a:pPr>
              <a:buClr>
                <a:srgbClr val="5D9A3C"/>
              </a:buClr>
              <a:buFontTx/>
              <a:buNone/>
              <a:defRPr/>
            </a:pPr>
            <a:endParaRPr lang="en-US" altLang="zh-CN" sz="2200" dirty="0">
              <a:sym typeface="Wingdings" pitchFamily="2" charset="2"/>
            </a:endParaRPr>
          </a:p>
        </p:txBody>
      </p:sp>
      <p:sp>
        <p:nvSpPr>
          <p:cNvPr id="115716" name="Slide Number Placeholder 3"/>
          <p:cNvSpPr>
            <a:spLocks noGrp="1"/>
          </p:cNvSpPr>
          <p:nvPr>
            <p:ph type="sldNum" sz="quarter" idx="4294967295"/>
          </p:nvPr>
        </p:nvSpPr>
        <p:spPr bwMode="auto">
          <a:xfrm>
            <a:off x="0" y="6400800"/>
            <a:ext cx="5334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fld id="{7B4A7A75-8340-4742-851D-F1B19F9EF38A}" type="slidenum">
              <a:rPr lang="en-US" altLang="en-US" sz="1000" b="0">
                <a:solidFill>
                  <a:srgbClr val="FF9218"/>
                </a:solidFill>
                <a:latin typeface="Arial Narrow" pitchFamily="34" charset="0"/>
              </a:rPr>
              <a:pPr/>
              <a:t>92</a:t>
            </a:fld>
            <a:endParaRPr lang="en-US" altLang="en-US" sz="1000" b="0">
              <a:solidFill>
                <a:srgbClr val="FF9218"/>
              </a:solidFill>
              <a:latin typeface="Arial Narrow" pitchFamily="34" charset="0"/>
            </a:endParaRPr>
          </a:p>
        </p:txBody>
      </p:sp>
    </p:spTree>
    <p:extLst>
      <p:ext uri="{BB962C8B-B14F-4D97-AF65-F5344CB8AC3E}">
        <p14:creationId xmlns:p14="http://schemas.microsoft.com/office/powerpoint/2010/main" val="866713772"/>
      </p:ext>
    </p:extLst>
  </p:cSld>
  <p:clrMapOvr>
    <a:masterClrMapping/>
  </p:clrMapOvr>
  <p:transition spd="med">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704850"/>
            <a:ext cx="8237538" cy="419100"/>
          </a:xfrm>
        </p:spPr>
        <p:txBody>
          <a:bodyPr/>
          <a:lstStyle/>
          <a:p>
            <a:r>
              <a:rPr lang="ru-RU" altLang="en-US" smtClean="0">
                <a:latin typeface="Arial Bold" pitchFamily="34" charset="0"/>
                <a:cs typeface="Arial" pitchFamily="34" charset="0"/>
              </a:rPr>
              <a:t>После подачи</a:t>
            </a:r>
            <a:endParaRPr lang="en-GB" altLang="en-US" smtClean="0">
              <a:latin typeface="Arial Bold" pitchFamily="34" charset="0"/>
              <a:cs typeface="Arial" pitchFamily="34" charset="0"/>
            </a:endParaRPr>
          </a:p>
        </p:txBody>
      </p:sp>
      <p:sp>
        <p:nvSpPr>
          <p:cNvPr id="253955" name="Rectangle 3"/>
          <p:cNvSpPr>
            <a:spLocks noGrp="1" noChangeArrowheads="1"/>
          </p:cNvSpPr>
          <p:nvPr>
            <p:ph type="body" idx="4294967295"/>
          </p:nvPr>
        </p:nvSpPr>
        <p:spPr bwMode="auto">
          <a:xfrm>
            <a:off x="341313" y="1531938"/>
            <a:ext cx="539115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5D9A3C"/>
              </a:buClr>
            </a:pPr>
            <a:r>
              <a:rPr lang="ru-RU" altLang="en-US" sz="2200" smtClean="0">
                <a:latin typeface="Arial" pitchFamily="34" charset="0"/>
                <a:cs typeface="Arial" pitchFamily="34" charset="0"/>
              </a:rPr>
              <a:t>Скорость рецензирования/реферирования может значительно отличаться в зависимости от журнала</a:t>
            </a:r>
          </a:p>
          <a:p>
            <a:pPr>
              <a:buClr>
                <a:srgbClr val="5D9A3C"/>
              </a:buClr>
            </a:pPr>
            <a:endParaRPr lang="ru-RU" altLang="en-US" sz="2200" smtClean="0">
              <a:latin typeface="Arial" pitchFamily="34" charset="0"/>
              <a:cs typeface="Arial" pitchFamily="34" charset="0"/>
            </a:endParaRPr>
          </a:p>
          <a:p>
            <a:pPr>
              <a:buClr>
                <a:srgbClr val="5D9A3C"/>
              </a:buClr>
            </a:pPr>
            <a:r>
              <a:rPr lang="ru-RU" altLang="en-US" sz="2200" smtClean="0">
                <a:latin typeface="Arial" pitchFamily="34" charset="0"/>
                <a:cs typeface="Arial" pitchFamily="34" charset="0"/>
              </a:rPr>
              <a:t>Редактор решит: </a:t>
            </a:r>
            <a:r>
              <a:rPr lang="ja-JP" altLang="en-GB" sz="2200" smtClean="0">
                <a:latin typeface="Arial" pitchFamily="34" charset="0"/>
                <a:cs typeface="Arial" pitchFamily="34" charset="0"/>
              </a:rPr>
              <a:t>“</a:t>
            </a:r>
            <a:r>
              <a:rPr lang="en-GB" altLang="ja-JP" sz="2200" smtClean="0">
                <a:latin typeface="Arial" pitchFamily="34" charset="0"/>
                <a:cs typeface="Arial" pitchFamily="34" charset="0"/>
              </a:rPr>
              <a:t>Accept</a:t>
            </a:r>
            <a:r>
              <a:rPr lang="ja-JP" altLang="en-GB" sz="2200" smtClean="0">
                <a:latin typeface="Arial" pitchFamily="34" charset="0"/>
                <a:cs typeface="Arial" pitchFamily="34" charset="0"/>
              </a:rPr>
              <a:t>”</a:t>
            </a:r>
            <a:r>
              <a:rPr lang="en-GB" altLang="ja-JP" sz="2200" smtClean="0">
                <a:latin typeface="Arial" pitchFamily="34" charset="0"/>
                <a:cs typeface="Arial" pitchFamily="34" charset="0"/>
              </a:rPr>
              <a:t>, </a:t>
            </a:r>
            <a:r>
              <a:rPr lang="ja-JP" altLang="en-GB" sz="2200" smtClean="0">
                <a:latin typeface="Arial" pitchFamily="34" charset="0"/>
                <a:cs typeface="Arial" pitchFamily="34" charset="0"/>
              </a:rPr>
              <a:t>“</a:t>
            </a:r>
            <a:r>
              <a:rPr lang="en-GB" altLang="ja-JP" sz="2200" smtClean="0">
                <a:latin typeface="Arial" pitchFamily="34" charset="0"/>
                <a:cs typeface="Arial" pitchFamily="34" charset="0"/>
              </a:rPr>
              <a:t>Accept with Revision (Minor or Major)</a:t>
            </a:r>
            <a:r>
              <a:rPr lang="ja-JP" altLang="en-GB" sz="2200" smtClean="0">
                <a:latin typeface="Arial" pitchFamily="34" charset="0"/>
                <a:cs typeface="Arial" pitchFamily="34" charset="0"/>
              </a:rPr>
              <a:t>”</a:t>
            </a:r>
            <a:r>
              <a:rPr lang="en-GB" altLang="ja-JP" sz="2200" smtClean="0">
                <a:latin typeface="Arial" pitchFamily="34" charset="0"/>
                <a:cs typeface="Arial" pitchFamily="34" charset="0"/>
              </a:rPr>
              <a:t>, </a:t>
            </a:r>
            <a:r>
              <a:rPr lang="ru-RU" altLang="ja-JP" sz="2200" smtClean="0">
                <a:latin typeface="Arial" pitchFamily="34" charset="0"/>
                <a:cs typeface="Arial" pitchFamily="34" charset="0"/>
              </a:rPr>
              <a:t>или</a:t>
            </a:r>
            <a:r>
              <a:rPr lang="en-GB" altLang="ja-JP" sz="2200" smtClean="0">
                <a:latin typeface="Arial" pitchFamily="34" charset="0"/>
                <a:cs typeface="Arial" pitchFamily="34" charset="0"/>
              </a:rPr>
              <a:t> </a:t>
            </a:r>
            <a:r>
              <a:rPr lang="ja-JP" altLang="en-GB" sz="2200" smtClean="0">
                <a:latin typeface="Arial" pitchFamily="34" charset="0"/>
                <a:cs typeface="Arial" pitchFamily="34" charset="0"/>
              </a:rPr>
              <a:t>“</a:t>
            </a:r>
            <a:r>
              <a:rPr lang="en-GB" altLang="ja-JP" sz="2200" smtClean="0">
                <a:latin typeface="Arial" pitchFamily="34" charset="0"/>
                <a:cs typeface="Arial" pitchFamily="34" charset="0"/>
              </a:rPr>
              <a:t>Reject</a:t>
            </a:r>
            <a:r>
              <a:rPr lang="ja-JP" altLang="en-GB" sz="2200" smtClean="0">
                <a:latin typeface="Arial" pitchFamily="34" charset="0"/>
                <a:cs typeface="Arial" pitchFamily="34" charset="0"/>
              </a:rPr>
              <a:t>”</a:t>
            </a:r>
            <a:r>
              <a:rPr lang="en-GB" altLang="ja-JP" sz="2200" smtClean="0">
                <a:latin typeface="Arial" pitchFamily="34" charset="0"/>
                <a:cs typeface="Arial" pitchFamily="34" charset="0"/>
              </a:rPr>
              <a:t> </a:t>
            </a:r>
            <a:r>
              <a:rPr lang="ru-RU" altLang="ja-JP" sz="2200" smtClean="0">
                <a:latin typeface="Arial" pitchFamily="34" charset="0"/>
                <a:cs typeface="Arial" pitchFamily="34" charset="0"/>
              </a:rPr>
              <a:t>вашу работу и уведомит вас</a:t>
            </a:r>
            <a:endParaRPr lang="en-GB" altLang="en-US" sz="2200" smtClean="0">
              <a:latin typeface="Arial" pitchFamily="34" charset="0"/>
              <a:cs typeface="Arial" pitchFamily="34" charset="0"/>
            </a:endParaRPr>
          </a:p>
        </p:txBody>
      </p:sp>
      <p:sp>
        <p:nvSpPr>
          <p:cNvPr id="116740" name="Slide Number Placeholder 3"/>
          <p:cNvSpPr>
            <a:spLocks noGrp="1"/>
          </p:cNvSpPr>
          <p:nvPr>
            <p:ph type="sldNum" sz="quarter" idx="4294967295"/>
          </p:nvPr>
        </p:nvSpPr>
        <p:spPr bwMode="auto">
          <a:xfrm>
            <a:off x="0" y="6400800"/>
            <a:ext cx="5334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fld id="{5AF972D4-27E7-403C-B036-88DDE7ED89A0}" type="slidenum">
              <a:rPr lang="en-US" altLang="en-US" sz="1000" b="0">
                <a:solidFill>
                  <a:srgbClr val="FF9218"/>
                </a:solidFill>
                <a:latin typeface="Arial Narrow" pitchFamily="34" charset="0"/>
              </a:rPr>
              <a:pPr/>
              <a:t>93</a:t>
            </a:fld>
            <a:endParaRPr lang="en-US" altLang="en-US" sz="1000" b="0">
              <a:solidFill>
                <a:srgbClr val="FF9218"/>
              </a:solidFill>
              <a:latin typeface="Arial Narrow" pitchFamily="34" charset="0"/>
            </a:endParaRPr>
          </a:p>
        </p:txBody>
      </p:sp>
      <p:pic>
        <p:nvPicPr>
          <p:cNvPr id="116741" name="Изображение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9000" y="1374775"/>
            <a:ext cx="303847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9491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53955">
                                            <p:txEl>
                                              <p:pRg st="2" end="2"/>
                                            </p:txEl>
                                          </p:spTgt>
                                        </p:tgtEl>
                                        <p:attrNameLst>
                                          <p:attrName>style.visibility</p:attrName>
                                        </p:attrNameLst>
                                      </p:cBhvr>
                                      <p:to>
                                        <p:strVal val="visible"/>
                                      </p:to>
                                    </p:set>
                                    <p:animEffect transition="in" filter="fade">
                                      <p:cBhvr>
                                        <p:cTn id="7" dur="1000"/>
                                        <p:tgtEl>
                                          <p:spTgt spid="253955">
                                            <p:txEl>
                                              <p:pRg st="2" end="2"/>
                                            </p:txEl>
                                          </p:spTgt>
                                        </p:tgtEl>
                                      </p:cBhvr>
                                    </p:animEffect>
                                    <p:anim calcmode="lin" valueType="num">
                                      <p:cBhvr>
                                        <p:cTn id="8" dur="1000" fill="hold"/>
                                        <p:tgtEl>
                                          <p:spTgt spid="25395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5395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5395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457200" y="704850"/>
            <a:ext cx="8237538" cy="419100"/>
          </a:xfrm>
        </p:spPr>
        <p:txBody>
          <a:bodyPr/>
          <a:lstStyle/>
          <a:p>
            <a:r>
              <a:rPr lang="ru-RU" altLang="en-US" smtClean="0">
                <a:latin typeface="Arial Bold" pitchFamily="34" charset="0"/>
                <a:cs typeface="Arial" pitchFamily="34" charset="0"/>
              </a:rPr>
              <a:t>В случае отказа</a:t>
            </a:r>
            <a:endParaRPr lang="en-US" altLang="en-US" smtClean="0">
              <a:latin typeface="Arial Bold" pitchFamily="34" charset="0"/>
              <a:cs typeface="Arial" pitchFamily="34" charset="0"/>
            </a:endParaRPr>
          </a:p>
        </p:txBody>
      </p:sp>
      <p:sp>
        <p:nvSpPr>
          <p:cNvPr id="117763" name="Rectangle 3"/>
          <p:cNvSpPr>
            <a:spLocks noChangeArrowheads="1"/>
          </p:cNvSpPr>
          <p:nvPr/>
        </p:nvSpPr>
        <p:spPr bwMode="auto">
          <a:xfrm>
            <a:off x="546100" y="1192213"/>
            <a:ext cx="813435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255588" defTabSz="457200" eaLnBrk="0" hangingPunct="0">
              <a:defRPr sz="1200" b="1">
                <a:solidFill>
                  <a:schemeClr val="tx1"/>
                </a:solidFill>
                <a:latin typeface="Times New Roman" pitchFamily="18" charset="0"/>
                <a:cs typeface="Arial" pitchFamily="34" charset="0"/>
              </a:defRPr>
            </a:lvl1pPr>
            <a:lvl2pPr marL="342900" indent="-255588" defTabSz="457200" eaLnBrk="0" hangingPunct="0">
              <a:defRPr sz="1200" b="1">
                <a:solidFill>
                  <a:schemeClr val="tx1"/>
                </a:solidFill>
                <a:latin typeface="Times New Roman" pitchFamily="18" charset="0"/>
                <a:cs typeface="Arial" pitchFamily="34" charset="0"/>
              </a:defRPr>
            </a:lvl2pPr>
            <a:lvl3pPr marL="1143000" indent="-228600" defTabSz="457200" eaLnBrk="0" hangingPunct="0">
              <a:defRPr sz="1200" b="1">
                <a:solidFill>
                  <a:schemeClr val="tx1"/>
                </a:solidFill>
                <a:latin typeface="Times New Roman" pitchFamily="18" charset="0"/>
                <a:cs typeface="Arial" pitchFamily="34" charset="0"/>
              </a:defRPr>
            </a:lvl3pPr>
            <a:lvl4pPr marL="1600200" indent="-228600" defTabSz="457200" eaLnBrk="0" hangingPunct="0">
              <a:defRPr sz="1200" b="1">
                <a:solidFill>
                  <a:schemeClr val="tx1"/>
                </a:solidFill>
                <a:latin typeface="Times New Roman" pitchFamily="18" charset="0"/>
                <a:cs typeface="Arial" pitchFamily="34" charset="0"/>
              </a:defRPr>
            </a:lvl4pPr>
            <a:lvl5pPr marL="2057400" indent="-228600" defTabSz="457200" eaLnBrk="0" hangingPunct="0">
              <a:defRPr sz="1200" b="1">
                <a:solidFill>
                  <a:schemeClr val="tx1"/>
                </a:solidFill>
                <a:latin typeface="Times New Roman" pitchFamily="18" charset="0"/>
                <a:cs typeface="Arial" pitchFamily="34" charset="0"/>
              </a:defRPr>
            </a:lvl5pPr>
            <a:lvl6pPr marL="2514600" indent="-228600" defTabSz="4572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4572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4572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4572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spcBef>
                <a:spcPct val="20000"/>
              </a:spcBef>
              <a:buClr>
                <a:srgbClr val="5D9A3C"/>
              </a:buClr>
            </a:pPr>
            <a:r>
              <a:rPr lang="ru-RU" altLang="en-US" sz="2200" b="0">
                <a:solidFill>
                  <a:srgbClr val="53565A"/>
                </a:solidFill>
                <a:latin typeface="Arial" pitchFamily="34" charset="0"/>
              </a:rPr>
              <a:t>Вероятность – </a:t>
            </a:r>
            <a:r>
              <a:rPr lang="en-GB" altLang="en-US" sz="2200" b="0">
                <a:solidFill>
                  <a:srgbClr val="53565A"/>
                </a:solidFill>
                <a:latin typeface="Arial" pitchFamily="34" charset="0"/>
              </a:rPr>
              <a:t>40-90% ...</a:t>
            </a:r>
          </a:p>
          <a:p>
            <a:pPr>
              <a:spcBef>
                <a:spcPct val="20000"/>
              </a:spcBef>
              <a:buClr>
                <a:srgbClr val="5D9A3C"/>
              </a:buClr>
            </a:pPr>
            <a:r>
              <a:rPr lang="ru-RU" altLang="zh-CN" sz="2200" b="0">
                <a:solidFill>
                  <a:srgbClr val="53565A"/>
                </a:solidFill>
                <a:latin typeface="Arial" pitchFamily="34" charset="0"/>
              </a:rPr>
              <a:t>Не впадайте в отчаяние</a:t>
            </a:r>
            <a:endParaRPr lang="en-GB" altLang="zh-CN" sz="2200" b="0">
              <a:solidFill>
                <a:srgbClr val="53565A"/>
              </a:solidFill>
              <a:latin typeface="Arial" pitchFamily="34" charset="0"/>
            </a:endParaRPr>
          </a:p>
          <a:p>
            <a:pPr lvl="1">
              <a:lnSpc>
                <a:spcPct val="90000"/>
              </a:lnSpc>
              <a:spcBef>
                <a:spcPct val="20000"/>
              </a:spcBef>
              <a:buClr>
                <a:srgbClr val="5D9A3C"/>
              </a:buClr>
              <a:buFontTx/>
              <a:buChar char="•"/>
            </a:pPr>
            <a:r>
              <a:rPr kumimoji="1" lang="ru-RU" altLang="zh-CN" sz="2200" b="0">
                <a:solidFill>
                  <a:srgbClr val="53565A"/>
                </a:solidFill>
                <a:latin typeface="Arial" pitchFamily="34" charset="0"/>
              </a:rPr>
              <a:t>Это случается со всеми</a:t>
            </a:r>
            <a:endParaRPr kumimoji="1" lang="en-GB" altLang="zh-CN" sz="2200" b="0">
              <a:solidFill>
                <a:srgbClr val="53565A"/>
              </a:solidFill>
              <a:latin typeface="Arial" pitchFamily="34" charset="0"/>
            </a:endParaRPr>
          </a:p>
          <a:p>
            <a:pPr>
              <a:lnSpc>
                <a:spcPct val="90000"/>
              </a:lnSpc>
              <a:spcBef>
                <a:spcPct val="20000"/>
              </a:spcBef>
              <a:buClr>
                <a:srgbClr val="5D9A3C"/>
              </a:buClr>
            </a:pPr>
            <a:r>
              <a:rPr lang="ru-RU" altLang="zh-CN" sz="2200" b="0">
                <a:solidFill>
                  <a:srgbClr val="53565A"/>
                </a:solidFill>
                <a:latin typeface="Arial" pitchFamily="34" charset="0"/>
              </a:rPr>
              <a:t>Попытайтесь понять, ПОЧЕМУ</a:t>
            </a:r>
            <a:endParaRPr lang="en-GB" altLang="zh-CN" sz="2200" b="0">
              <a:solidFill>
                <a:srgbClr val="53565A"/>
              </a:solidFill>
              <a:latin typeface="Arial" pitchFamily="34" charset="0"/>
            </a:endParaRPr>
          </a:p>
          <a:p>
            <a:pPr lvl="1">
              <a:lnSpc>
                <a:spcPct val="90000"/>
              </a:lnSpc>
              <a:spcBef>
                <a:spcPct val="20000"/>
              </a:spcBef>
              <a:buClr>
                <a:srgbClr val="5D9A3C"/>
              </a:buClr>
              <a:buFontTx/>
              <a:buChar char="•"/>
            </a:pPr>
            <a:r>
              <a:rPr kumimoji="1" lang="ru-RU" altLang="zh-CN" sz="2200" b="0">
                <a:solidFill>
                  <a:srgbClr val="53565A"/>
                </a:solidFill>
                <a:latin typeface="Arial" pitchFamily="34" charset="0"/>
              </a:rPr>
              <a:t>Внимательно прочитайте рецензию</a:t>
            </a:r>
            <a:endParaRPr kumimoji="1" lang="en-GB" altLang="zh-CN" sz="2200" b="0">
              <a:solidFill>
                <a:srgbClr val="53565A"/>
              </a:solidFill>
              <a:latin typeface="Arial" pitchFamily="34" charset="0"/>
            </a:endParaRPr>
          </a:p>
          <a:p>
            <a:pPr lvl="1">
              <a:lnSpc>
                <a:spcPct val="90000"/>
              </a:lnSpc>
              <a:spcBef>
                <a:spcPct val="20000"/>
              </a:spcBef>
              <a:buClr>
                <a:srgbClr val="5D9A3C"/>
              </a:buClr>
              <a:buFontTx/>
              <a:buChar char="•"/>
            </a:pPr>
            <a:r>
              <a:rPr kumimoji="1" lang="ru-RU" altLang="zh-CN" sz="2200" b="0">
                <a:solidFill>
                  <a:srgbClr val="53565A"/>
                </a:solidFill>
                <a:latin typeface="Arial" pitchFamily="34" charset="0"/>
              </a:rPr>
              <a:t>Будьте самокритичны</a:t>
            </a:r>
            <a:endParaRPr kumimoji="1" lang="en-US" altLang="zh-CN" sz="2200" b="0">
              <a:solidFill>
                <a:srgbClr val="53565A"/>
              </a:solidFill>
              <a:latin typeface="Arial" pitchFamily="34" charset="0"/>
            </a:endParaRPr>
          </a:p>
          <a:p>
            <a:pPr>
              <a:lnSpc>
                <a:spcPct val="90000"/>
              </a:lnSpc>
              <a:spcBef>
                <a:spcPct val="20000"/>
              </a:spcBef>
              <a:buClr>
                <a:srgbClr val="5D9A3C"/>
              </a:buClr>
            </a:pPr>
            <a:r>
              <a:rPr lang="ru-RU" altLang="zh-CN" sz="2200" b="0">
                <a:solidFill>
                  <a:srgbClr val="53565A"/>
                </a:solidFill>
                <a:latin typeface="Arial" pitchFamily="34" charset="0"/>
              </a:rPr>
              <a:t>Если вы намерены подать заявку в другой журнал, подойдите к этому, как к новой статье</a:t>
            </a:r>
            <a:endParaRPr lang="en-US" altLang="zh-CN" sz="2200" b="0">
              <a:solidFill>
                <a:srgbClr val="53565A"/>
              </a:solidFill>
              <a:latin typeface="Arial" pitchFamily="34" charset="0"/>
            </a:endParaRPr>
          </a:p>
          <a:p>
            <a:pPr lvl="1">
              <a:lnSpc>
                <a:spcPct val="90000"/>
              </a:lnSpc>
              <a:spcBef>
                <a:spcPct val="20000"/>
              </a:spcBef>
              <a:buClr>
                <a:srgbClr val="5D9A3C"/>
              </a:buClr>
              <a:buFontTx/>
              <a:buChar char="•"/>
            </a:pPr>
            <a:r>
              <a:rPr kumimoji="1" lang="ru-RU" altLang="zh-CN" sz="2200" b="0">
                <a:solidFill>
                  <a:srgbClr val="53565A"/>
                </a:solidFill>
                <a:latin typeface="Arial" pitchFamily="34" charset="0"/>
              </a:rPr>
              <a:t>Воспользуйтесь рекомендациями рецензентов</a:t>
            </a:r>
            <a:endParaRPr kumimoji="1" lang="en-GB" altLang="zh-CN" sz="2200" b="0">
              <a:solidFill>
                <a:srgbClr val="53565A"/>
              </a:solidFill>
              <a:latin typeface="Arial" pitchFamily="34" charset="0"/>
            </a:endParaRPr>
          </a:p>
          <a:p>
            <a:pPr lvl="1">
              <a:lnSpc>
                <a:spcPct val="90000"/>
              </a:lnSpc>
              <a:spcBef>
                <a:spcPct val="20000"/>
              </a:spcBef>
              <a:buClr>
                <a:srgbClr val="5D9A3C"/>
              </a:buClr>
              <a:buFontTx/>
              <a:buChar char="•"/>
            </a:pPr>
            <a:r>
              <a:rPr kumimoji="1" lang="ru-RU" altLang="zh-CN" sz="2200" b="0">
                <a:solidFill>
                  <a:srgbClr val="53565A"/>
                </a:solidFill>
                <a:latin typeface="Arial" pitchFamily="34" charset="0"/>
              </a:rPr>
              <a:t>Прочтите Руководство для авторов</a:t>
            </a:r>
            <a:r>
              <a:rPr kumimoji="1" lang="en-US" altLang="zh-CN" sz="2200" b="0">
                <a:solidFill>
                  <a:srgbClr val="53565A"/>
                </a:solidFill>
                <a:latin typeface="Arial" pitchFamily="34" charset="0"/>
              </a:rPr>
              <a:t> </a:t>
            </a:r>
            <a:r>
              <a:rPr kumimoji="1" lang="ru-RU" altLang="zh-CN" sz="2200" b="0">
                <a:solidFill>
                  <a:srgbClr val="53565A"/>
                </a:solidFill>
                <a:latin typeface="Arial" pitchFamily="34" charset="0"/>
              </a:rPr>
              <a:t>нового журнала ещё и ещё раз</a:t>
            </a:r>
            <a:r>
              <a:rPr kumimoji="1" lang="en-US" altLang="zh-CN" sz="2200" b="0">
                <a:solidFill>
                  <a:srgbClr val="53565A"/>
                </a:solidFill>
                <a:latin typeface="Arial" pitchFamily="34" charset="0"/>
              </a:rPr>
              <a:t>.</a:t>
            </a:r>
            <a:endParaRPr kumimoji="1" lang="ru-RU" altLang="zh-CN" sz="2200" b="0">
              <a:solidFill>
                <a:srgbClr val="53565A"/>
              </a:solidFill>
              <a:latin typeface="Arial" pitchFamily="34" charset="0"/>
            </a:endParaRPr>
          </a:p>
          <a:p>
            <a:pPr lvl="1">
              <a:lnSpc>
                <a:spcPct val="90000"/>
              </a:lnSpc>
              <a:spcBef>
                <a:spcPct val="20000"/>
              </a:spcBef>
              <a:buClr>
                <a:srgbClr val="5D9A3C"/>
              </a:buClr>
              <a:buFontTx/>
              <a:buChar char="•"/>
            </a:pPr>
            <a:r>
              <a:rPr kumimoji="1" lang="ru-RU" altLang="zh-CN" sz="2200" b="0">
                <a:solidFill>
                  <a:srgbClr val="53565A"/>
                </a:solidFill>
                <a:latin typeface="Arial" pitchFamily="34" charset="0"/>
              </a:rPr>
              <a:t>Не подавайте статью повторно не доработав ее</a:t>
            </a:r>
            <a:endParaRPr kumimoji="1" lang="en-US" altLang="zh-CN" sz="2200" b="0">
              <a:solidFill>
                <a:srgbClr val="53565A"/>
              </a:solidFill>
              <a:latin typeface="Arial" pitchFamily="34" charset="0"/>
            </a:endParaRPr>
          </a:p>
        </p:txBody>
      </p:sp>
    </p:spTree>
    <p:extLst>
      <p:ext uri="{BB962C8B-B14F-4D97-AF65-F5344CB8AC3E}">
        <p14:creationId xmlns:p14="http://schemas.microsoft.com/office/powerpoint/2010/main" val="3143644847"/>
      </p:ext>
    </p:extLst>
  </p:cSld>
  <p:clrMapOvr>
    <a:masterClrMapping/>
  </p:clrMapOvr>
  <p:transition spd="med">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39713" y="1557338"/>
            <a:ext cx="8229600" cy="1143000"/>
          </a:xfrm>
          <a:prstGeom prst="rect">
            <a:avLst/>
          </a:prstGeom>
        </p:spPr>
        <p:txBody>
          <a:bodyPr anchor="ctr">
            <a:normAutofit/>
          </a:bodyPr>
          <a:lstStyle/>
          <a:p>
            <a:pPr algn="ctr" fontAlgn="auto">
              <a:spcAft>
                <a:spcPts val="0"/>
              </a:spcAft>
              <a:defRPr/>
            </a:pPr>
            <a:endParaRPr lang="en-GB" sz="4000" dirty="0">
              <a:solidFill>
                <a:srgbClr val="5D9A3C"/>
              </a:solidFill>
              <a:latin typeface="Arial" pitchFamily="34" charset="0"/>
              <a:ea typeface="+mj-ea"/>
            </a:endParaRPr>
          </a:p>
        </p:txBody>
      </p:sp>
      <p:sp>
        <p:nvSpPr>
          <p:cNvPr id="119811" name="Rectangle 4"/>
          <p:cNvSpPr>
            <a:spLocks noChangeArrowheads="1"/>
          </p:cNvSpPr>
          <p:nvPr/>
        </p:nvSpPr>
        <p:spPr bwMode="auto">
          <a:xfrm>
            <a:off x="239713" y="1851025"/>
            <a:ext cx="7056437"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28625" indent="-342900" defTabSz="457200" eaLnBrk="0" hangingPunct="0">
              <a:tabLst>
                <a:tab pos="287338" algn="l"/>
              </a:tabLst>
              <a:defRPr sz="1200" b="1">
                <a:solidFill>
                  <a:schemeClr val="tx1"/>
                </a:solidFill>
                <a:latin typeface="Times New Roman" pitchFamily="18" charset="0"/>
                <a:cs typeface="Arial" pitchFamily="34" charset="0"/>
              </a:defRPr>
            </a:lvl1pPr>
            <a:lvl2pPr marL="742950" indent="-285750" defTabSz="457200" eaLnBrk="0" hangingPunct="0">
              <a:tabLst>
                <a:tab pos="287338" algn="l"/>
              </a:tabLst>
              <a:defRPr sz="1200" b="1">
                <a:solidFill>
                  <a:schemeClr val="tx1"/>
                </a:solidFill>
                <a:latin typeface="Times New Roman" pitchFamily="18" charset="0"/>
                <a:cs typeface="Arial" pitchFamily="34" charset="0"/>
              </a:defRPr>
            </a:lvl2pPr>
            <a:lvl3pPr marL="1143000" indent="-228600" defTabSz="457200" eaLnBrk="0" hangingPunct="0">
              <a:tabLst>
                <a:tab pos="287338" algn="l"/>
              </a:tabLst>
              <a:defRPr sz="1200" b="1">
                <a:solidFill>
                  <a:schemeClr val="tx1"/>
                </a:solidFill>
                <a:latin typeface="Times New Roman" pitchFamily="18" charset="0"/>
                <a:cs typeface="Arial" pitchFamily="34" charset="0"/>
              </a:defRPr>
            </a:lvl3pPr>
            <a:lvl4pPr marL="1600200" indent="-228600" defTabSz="457200" eaLnBrk="0" hangingPunct="0">
              <a:tabLst>
                <a:tab pos="287338" algn="l"/>
              </a:tabLst>
              <a:defRPr sz="1200" b="1">
                <a:solidFill>
                  <a:schemeClr val="tx1"/>
                </a:solidFill>
                <a:latin typeface="Times New Roman" pitchFamily="18" charset="0"/>
                <a:cs typeface="Arial" pitchFamily="34" charset="0"/>
              </a:defRPr>
            </a:lvl4pPr>
            <a:lvl5pPr marL="2057400" indent="-228600" defTabSz="457200" eaLnBrk="0" hangingPunct="0">
              <a:tabLst>
                <a:tab pos="287338" algn="l"/>
              </a:tabLst>
              <a:defRPr sz="1200" b="1">
                <a:solidFill>
                  <a:schemeClr val="tx1"/>
                </a:solidFill>
                <a:latin typeface="Times New Roman" pitchFamily="18" charset="0"/>
                <a:cs typeface="Arial" pitchFamily="34" charset="0"/>
              </a:defRPr>
            </a:lvl5pPr>
            <a:lvl6pPr marL="2514600" indent="-228600" defTabSz="457200" eaLnBrk="0" fontAlgn="base" hangingPunct="0">
              <a:spcBef>
                <a:spcPct val="0"/>
              </a:spcBef>
              <a:spcAft>
                <a:spcPct val="0"/>
              </a:spcAft>
              <a:tabLst>
                <a:tab pos="287338" algn="l"/>
              </a:tabLst>
              <a:defRPr sz="1200" b="1">
                <a:solidFill>
                  <a:schemeClr val="tx1"/>
                </a:solidFill>
                <a:latin typeface="Times New Roman" pitchFamily="18" charset="0"/>
                <a:cs typeface="Arial" pitchFamily="34" charset="0"/>
              </a:defRPr>
            </a:lvl6pPr>
            <a:lvl7pPr marL="2971800" indent="-228600" defTabSz="457200" eaLnBrk="0" fontAlgn="base" hangingPunct="0">
              <a:spcBef>
                <a:spcPct val="0"/>
              </a:spcBef>
              <a:spcAft>
                <a:spcPct val="0"/>
              </a:spcAft>
              <a:tabLst>
                <a:tab pos="287338" algn="l"/>
              </a:tabLst>
              <a:defRPr sz="1200" b="1">
                <a:solidFill>
                  <a:schemeClr val="tx1"/>
                </a:solidFill>
                <a:latin typeface="Times New Roman" pitchFamily="18" charset="0"/>
                <a:cs typeface="Arial" pitchFamily="34" charset="0"/>
              </a:defRPr>
            </a:lvl7pPr>
            <a:lvl8pPr marL="3429000" indent="-228600" defTabSz="457200" eaLnBrk="0" fontAlgn="base" hangingPunct="0">
              <a:spcBef>
                <a:spcPct val="0"/>
              </a:spcBef>
              <a:spcAft>
                <a:spcPct val="0"/>
              </a:spcAft>
              <a:tabLst>
                <a:tab pos="287338" algn="l"/>
              </a:tabLst>
              <a:defRPr sz="1200" b="1">
                <a:solidFill>
                  <a:schemeClr val="tx1"/>
                </a:solidFill>
                <a:latin typeface="Times New Roman" pitchFamily="18" charset="0"/>
                <a:cs typeface="Arial" pitchFamily="34" charset="0"/>
              </a:defRPr>
            </a:lvl8pPr>
            <a:lvl9pPr marL="3886200" indent="-228600" defTabSz="457200" eaLnBrk="0" fontAlgn="base" hangingPunct="0">
              <a:spcBef>
                <a:spcPct val="0"/>
              </a:spcBef>
              <a:spcAft>
                <a:spcPct val="0"/>
              </a:spcAft>
              <a:tabLst>
                <a:tab pos="287338" algn="l"/>
              </a:tabLst>
              <a:defRPr sz="1200" b="1">
                <a:solidFill>
                  <a:schemeClr val="tx1"/>
                </a:solidFill>
                <a:latin typeface="Times New Roman" pitchFamily="18" charset="0"/>
                <a:cs typeface="Arial" pitchFamily="34" charset="0"/>
              </a:defRPr>
            </a:lvl9pPr>
          </a:lstStyle>
          <a:p>
            <a:pPr>
              <a:lnSpc>
                <a:spcPct val="90000"/>
              </a:lnSpc>
              <a:spcBef>
                <a:spcPct val="20000"/>
              </a:spcBef>
              <a:buClr>
                <a:srgbClr val="5D9A3C"/>
              </a:buClr>
              <a:buFont typeface="Wingdings" pitchFamily="2" charset="2"/>
              <a:buChar char="§"/>
            </a:pPr>
            <a:r>
              <a:rPr lang="ru-RU" altLang="en-US" sz="2200">
                <a:solidFill>
                  <a:srgbClr val="53565A"/>
                </a:solidFill>
                <a:latin typeface="Arial" pitchFamily="34" charset="0"/>
              </a:rPr>
              <a:t>Каковы мои обязанности как автора</a:t>
            </a:r>
            <a:r>
              <a:rPr lang="en-US" altLang="en-US" sz="2200">
                <a:solidFill>
                  <a:srgbClr val="53565A"/>
                </a:solidFill>
                <a:latin typeface="Arial" pitchFamily="34" charset="0"/>
              </a:rPr>
              <a:t>? </a:t>
            </a:r>
            <a:endParaRPr lang="ru-RU" altLang="en-US" sz="2200">
              <a:solidFill>
                <a:srgbClr val="53565A"/>
              </a:solidFill>
              <a:latin typeface="Arial" pitchFamily="34" charset="0"/>
            </a:endParaRPr>
          </a:p>
          <a:p>
            <a:pPr>
              <a:lnSpc>
                <a:spcPct val="90000"/>
              </a:lnSpc>
              <a:spcBef>
                <a:spcPct val="20000"/>
              </a:spcBef>
              <a:buClr>
                <a:srgbClr val="5D9A3C"/>
              </a:buClr>
              <a:buFont typeface="Wingdings" pitchFamily="2" charset="2"/>
              <a:buChar char="§"/>
            </a:pPr>
            <a:endParaRPr lang="ru-RU" altLang="en-US" sz="2200">
              <a:solidFill>
                <a:srgbClr val="53565A"/>
              </a:solidFill>
              <a:latin typeface="Arial" pitchFamily="34" charset="0"/>
            </a:endParaRPr>
          </a:p>
          <a:p>
            <a:pPr>
              <a:lnSpc>
                <a:spcPct val="90000"/>
              </a:lnSpc>
              <a:spcBef>
                <a:spcPct val="20000"/>
              </a:spcBef>
              <a:buClr>
                <a:srgbClr val="5D9A3C"/>
              </a:buClr>
              <a:buFont typeface="Wingdings" pitchFamily="2" charset="2"/>
              <a:buChar char="§"/>
            </a:pPr>
            <a:r>
              <a:rPr lang="ru-RU" altLang="en-US" sz="2200">
                <a:solidFill>
                  <a:srgbClr val="53565A"/>
                </a:solidFill>
                <a:latin typeface="Arial" pitchFamily="34" charset="0"/>
              </a:rPr>
              <a:t>Что такое авторская этика?</a:t>
            </a:r>
          </a:p>
          <a:p>
            <a:pPr>
              <a:lnSpc>
                <a:spcPct val="90000"/>
              </a:lnSpc>
              <a:spcBef>
                <a:spcPct val="20000"/>
              </a:spcBef>
              <a:buClr>
                <a:srgbClr val="5D9A3C"/>
              </a:buClr>
              <a:buFont typeface="Wingdings" pitchFamily="2" charset="2"/>
              <a:buChar char="§"/>
            </a:pPr>
            <a:endParaRPr lang="en-US" altLang="en-US" sz="2200">
              <a:solidFill>
                <a:srgbClr val="53565A"/>
              </a:solidFill>
              <a:latin typeface="Arial" pitchFamily="34" charset="0"/>
            </a:endParaRPr>
          </a:p>
          <a:p>
            <a:pPr>
              <a:lnSpc>
                <a:spcPct val="90000"/>
              </a:lnSpc>
              <a:spcBef>
                <a:spcPct val="20000"/>
              </a:spcBef>
              <a:buClr>
                <a:srgbClr val="5D9A3C"/>
              </a:buClr>
              <a:buFont typeface="Wingdings" pitchFamily="2" charset="2"/>
              <a:buChar char="§"/>
            </a:pPr>
            <a:r>
              <a:rPr lang="ru-RU" altLang="en-US" sz="2200">
                <a:solidFill>
                  <a:srgbClr val="53565A"/>
                </a:solidFill>
                <a:latin typeface="Arial" pitchFamily="34" charset="0"/>
              </a:rPr>
              <a:t>Кто может быть автором</a:t>
            </a:r>
            <a:r>
              <a:rPr lang="en-US" altLang="en-US" sz="2200">
                <a:solidFill>
                  <a:srgbClr val="53565A"/>
                </a:solidFill>
                <a:latin typeface="Arial" pitchFamily="34" charset="0"/>
              </a:rPr>
              <a:t>?</a:t>
            </a:r>
            <a:endParaRPr lang="ru-RU" altLang="en-US" sz="2200">
              <a:solidFill>
                <a:srgbClr val="53565A"/>
              </a:solidFill>
              <a:latin typeface="Arial" pitchFamily="34" charset="0"/>
            </a:endParaRPr>
          </a:p>
          <a:p>
            <a:pPr>
              <a:lnSpc>
                <a:spcPct val="90000"/>
              </a:lnSpc>
              <a:spcBef>
                <a:spcPct val="20000"/>
              </a:spcBef>
              <a:buClr>
                <a:srgbClr val="5D9A3C"/>
              </a:buClr>
              <a:buFont typeface="Wingdings" pitchFamily="2" charset="2"/>
              <a:buChar char="§"/>
            </a:pPr>
            <a:endParaRPr lang="ru-RU" altLang="en-US" sz="2200">
              <a:solidFill>
                <a:srgbClr val="53565A"/>
              </a:solidFill>
              <a:latin typeface="Arial" pitchFamily="34" charset="0"/>
            </a:endParaRPr>
          </a:p>
          <a:p>
            <a:pPr>
              <a:lnSpc>
                <a:spcPct val="90000"/>
              </a:lnSpc>
              <a:spcBef>
                <a:spcPct val="20000"/>
              </a:spcBef>
              <a:buClr>
                <a:srgbClr val="5D9A3C"/>
              </a:buClr>
              <a:buFont typeface="Wingdings" pitchFamily="2" charset="2"/>
              <a:buChar char="§"/>
            </a:pPr>
            <a:r>
              <a:rPr lang="ru-RU" altLang="en-US" sz="2200">
                <a:solidFill>
                  <a:srgbClr val="53565A"/>
                </a:solidFill>
                <a:latin typeface="Arial" pitchFamily="34" charset="0"/>
              </a:rPr>
              <a:t>Конфликт интересов</a:t>
            </a:r>
            <a:r>
              <a:rPr lang="en-US" altLang="en-US" sz="2200">
                <a:solidFill>
                  <a:srgbClr val="53565A"/>
                </a:solidFill>
                <a:latin typeface="Arial" pitchFamily="34" charset="0"/>
              </a:rPr>
              <a:t>  </a:t>
            </a:r>
            <a:endParaRPr lang="ru-RU" altLang="en-US" sz="2200">
              <a:solidFill>
                <a:srgbClr val="53565A"/>
              </a:solidFill>
              <a:latin typeface="Arial" pitchFamily="34" charset="0"/>
            </a:endParaRPr>
          </a:p>
          <a:p>
            <a:pPr>
              <a:lnSpc>
                <a:spcPct val="90000"/>
              </a:lnSpc>
              <a:spcBef>
                <a:spcPct val="20000"/>
              </a:spcBef>
              <a:buClr>
                <a:srgbClr val="5D9A3C"/>
              </a:buClr>
              <a:buFont typeface="Wingdings" pitchFamily="2" charset="2"/>
              <a:buChar char="§"/>
            </a:pPr>
            <a:endParaRPr lang="ru-RU" altLang="en-US" sz="2200">
              <a:solidFill>
                <a:srgbClr val="53565A"/>
              </a:solidFill>
              <a:latin typeface="Arial" pitchFamily="34" charset="0"/>
            </a:endParaRPr>
          </a:p>
          <a:p>
            <a:pPr>
              <a:lnSpc>
                <a:spcPct val="90000"/>
              </a:lnSpc>
              <a:spcBef>
                <a:spcPct val="20000"/>
              </a:spcBef>
              <a:buClr>
                <a:srgbClr val="5D9A3C"/>
              </a:buClr>
              <a:buFont typeface="Wingdings" pitchFamily="2" charset="2"/>
              <a:buChar char="§"/>
            </a:pPr>
            <a:r>
              <a:rPr lang="ru-RU" altLang="en-US" sz="2200">
                <a:solidFill>
                  <a:srgbClr val="53565A"/>
                </a:solidFill>
                <a:latin typeface="Arial" pitchFamily="34" charset="0"/>
              </a:rPr>
              <a:t>Права автора</a:t>
            </a:r>
            <a:endParaRPr lang="en-US" altLang="en-US" sz="2200">
              <a:solidFill>
                <a:srgbClr val="53565A"/>
              </a:solidFill>
              <a:latin typeface="Arial" pitchFamily="34" charset="0"/>
            </a:endParaRPr>
          </a:p>
        </p:txBody>
      </p:sp>
      <p:sp>
        <p:nvSpPr>
          <p:cNvPr id="119812" name="Title 1"/>
          <p:cNvSpPr>
            <a:spLocks noGrp="1"/>
          </p:cNvSpPr>
          <p:nvPr>
            <p:ph type="title"/>
          </p:nvPr>
        </p:nvSpPr>
        <p:spPr>
          <a:xfrm>
            <a:off x="292100" y="496888"/>
            <a:ext cx="8513763" cy="593725"/>
          </a:xfrm>
        </p:spPr>
        <p:txBody>
          <a:bodyPr/>
          <a:lstStyle/>
          <a:p>
            <a:r>
              <a:rPr lang="ru-RU" altLang="en-US" dirty="0" smtClean="0">
                <a:latin typeface="Arial Bold" pitchFamily="34" charset="0"/>
                <a:cs typeface="Arial" pitchFamily="34" charset="0"/>
              </a:rPr>
              <a:t>Ответственность автора</a:t>
            </a:r>
          </a:p>
        </p:txBody>
      </p:sp>
    </p:spTree>
  </p:cSld>
  <p:clrMapOvr>
    <a:masterClrMapping/>
  </p:clrMapOvr>
  <p:transition spd="med">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Публикационная этика</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7410236"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56361"/>
            <a:ext cx="8991600" cy="523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124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704850"/>
            <a:ext cx="8237538" cy="419100"/>
          </a:xfrm>
        </p:spPr>
        <p:txBody>
          <a:bodyPr/>
          <a:lstStyle/>
          <a:p>
            <a:r>
              <a:rPr lang="ru-RU" altLang="en-US" smtClean="0">
                <a:latin typeface="Arial Bold" pitchFamily="34" charset="0"/>
                <a:cs typeface="Arial" pitchFamily="34" charset="0"/>
              </a:rPr>
              <a:t>Ответственность автора</a:t>
            </a:r>
            <a:endParaRPr lang="en-US" altLang="en-US" smtClean="0">
              <a:latin typeface="Arial Bold" pitchFamily="34" charset="0"/>
              <a:cs typeface="Arial" pitchFamily="34" charset="0"/>
            </a:endParaRPr>
          </a:p>
        </p:txBody>
      </p:sp>
      <p:sp>
        <p:nvSpPr>
          <p:cNvPr id="81923" name="Content Placeholder 2"/>
          <p:cNvSpPr>
            <a:spLocks noGrp="1"/>
          </p:cNvSpPr>
          <p:nvPr>
            <p:ph idx="4294967295"/>
          </p:nvPr>
        </p:nvSpPr>
        <p:spPr>
          <a:xfrm>
            <a:off x="0" y="1295400"/>
            <a:ext cx="8953500" cy="4724400"/>
          </a:xfrm>
        </p:spPr>
        <p:txBody>
          <a:bodyPr>
            <a:noAutofit/>
          </a:bodyPr>
          <a:lstStyle/>
          <a:p>
            <a:pPr>
              <a:lnSpc>
                <a:spcPct val="90000"/>
              </a:lnSpc>
              <a:buClr>
                <a:srgbClr val="5D9A3C"/>
              </a:buClr>
              <a:defRPr/>
            </a:pPr>
            <a:r>
              <a:rPr lang="ru-RU" altLang="en-US" sz="2200" dirty="0"/>
              <a:t>Оригинальность – отсутствие сфабрикованных данных, фальсификации, плагиата </a:t>
            </a:r>
          </a:p>
          <a:p>
            <a:pPr>
              <a:lnSpc>
                <a:spcPct val="90000"/>
              </a:lnSpc>
              <a:buClr>
                <a:srgbClr val="5D9A3C"/>
              </a:buClr>
              <a:defRPr/>
            </a:pPr>
            <a:r>
              <a:rPr lang="ru-RU" altLang="en-US" sz="2200" dirty="0"/>
              <a:t>Ссылки и контекст – разрешенное использование материалов из других источников и указание на них</a:t>
            </a:r>
          </a:p>
          <a:p>
            <a:pPr>
              <a:lnSpc>
                <a:spcPct val="90000"/>
              </a:lnSpc>
              <a:buClr>
                <a:srgbClr val="5D9A3C"/>
              </a:buClr>
              <a:defRPr/>
            </a:pPr>
            <a:r>
              <a:rPr lang="ru-RU" altLang="en-US" sz="2200" dirty="0"/>
              <a:t>Конфликт интересов – другая деятельность автора, согласование с работодателем </a:t>
            </a:r>
          </a:p>
          <a:p>
            <a:pPr>
              <a:lnSpc>
                <a:spcPct val="90000"/>
              </a:lnSpc>
              <a:buClr>
                <a:srgbClr val="5D9A3C"/>
              </a:buClr>
              <a:defRPr/>
            </a:pPr>
            <a:r>
              <a:rPr lang="ru-RU" altLang="en-US" sz="2200" dirty="0"/>
              <a:t>Авторство – первый автор и соавторы; подаренное авторство; правильность информации об авторах </a:t>
            </a:r>
          </a:p>
          <a:p>
            <a:pPr>
              <a:lnSpc>
                <a:spcPct val="90000"/>
              </a:lnSpc>
              <a:buClr>
                <a:srgbClr val="5D9A3C"/>
              </a:buClr>
              <a:defRPr/>
            </a:pPr>
            <a:r>
              <a:rPr lang="ru-RU" altLang="en-US" sz="2200" dirty="0"/>
              <a:t>Подача – отсутствие одновременной подачи </a:t>
            </a:r>
          </a:p>
          <a:p>
            <a:pPr>
              <a:lnSpc>
                <a:spcPct val="90000"/>
              </a:lnSpc>
              <a:buClr>
                <a:srgbClr val="5D9A3C"/>
              </a:buClr>
              <a:defRPr/>
            </a:pPr>
            <a:endParaRPr lang="ru-RU" altLang="en-US" sz="2200" dirty="0"/>
          </a:p>
          <a:p>
            <a:pPr>
              <a:lnSpc>
                <a:spcPct val="90000"/>
              </a:lnSpc>
              <a:buClr>
                <a:srgbClr val="5D9A3C"/>
              </a:buClr>
              <a:buFont typeface="Wingdings" pitchFamily="2" charset="2"/>
              <a:buNone/>
              <a:defRPr/>
            </a:pPr>
            <a:r>
              <a:rPr lang="ru-RU" altLang="en-US" sz="2200" dirty="0"/>
              <a:t>Кто еще несет ответственность</a:t>
            </a:r>
            <a:r>
              <a:rPr lang="ru-RU" altLang="en-US" sz="2200" dirty="0" smtClean="0"/>
              <a:t>?</a:t>
            </a:r>
          </a:p>
          <a:p>
            <a:pPr marL="95250" indent="-7938">
              <a:lnSpc>
                <a:spcPct val="90000"/>
              </a:lnSpc>
              <a:buClr>
                <a:srgbClr val="5D9A3C"/>
              </a:buClr>
              <a:buFont typeface="Wingdings" pitchFamily="2" charset="2"/>
              <a:buNone/>
              <a:defRPr/>
            </a:pPr>
            <a:r>
              <a:rPr lang="ru-RU" altLang="en-US" sz="1800" dirty="0" smtClean="0"/>
              <a:t>Все </a:t>
            </a:r>
            <a:r>
              <a:rPr lang="ru-RU" altLang="en-US" sz="1800" dirty="0"/>
              <a:t>заинтересованные лица играют свою роль в поддержке этических </a:t>
            </a:r>
            <a:r>
              <a:rPr lang="ru-RU" altLang="en-US" sz="1800" dirty="0" smtClean="0"/>
              <a:t>норм:авторы; институты/компании/агентства/ финансирующие </a:t>
            </a:r>
            <a:r>
              <a:rPr lang="ru-RU" altLang="en-US" sz="1800" dirty="0"/>
              <a:t>организации; издатели/редакторы</a:t>
            </a:r>
          </a:p>
          <a:p>
            <a:pPr marL="95250" indent="-7938">
              <a:lnSpc>
                <a:spcPct val="90000"/>
              </a:lnSpc>
              <a:buClr>
                <a:srgbClr val="5D9A3C"/>
              </a:buClr>
              <a:buFont typeface="Wingdings" pitchFamily="2" charset="2"/>
              <a:buNone/>
              <a:defRPr/>
            </a:pPr>
            <a:r>
              <a:rPr lang="ru-RU" altLang="en-US" sz="1800" dirty="0"/>
              <a:t>Последствия - письма выражающие сомнения и замечания; изъятие статьи; дисциплинарное наказание в гос. организациях и финансирующих органах</a:t>
            </a:r>
            <a:endParaRPr lang="en-US" altLang="en-US" sz="1800" dirty="0"/>
          </a:p>
        </p:txBody>
      </p:sp>
    </p:spTree>
  </p:cSld>
  <p:clrMapOvr>
    <a:masterClrMapping/>
  </p:clrMapOvr>
  <p:transition spd="med">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704850"/>
            <a:ext cx="8237538" cy="419100"/>
          </a:xfrm>
        </p:spPr>
        <p:txBody>
          <a:bodyPr/>
          <a:lstStyle/>
          <a:p>
            <a:r>
              <a:rPr lang="ru-RU" altLang="en-US" smtClean="0">
                <a:latin typeface="Arial Bold" pitchFamily="34" charset="0"/>
                <a:cs typeface="Arial" pitchFamily="34" charset="0"/>
              </a:rPr>
              <a:t>Нарушения авторской этики</a:t>
            </a:r>
            <a:endParaRPr lang="en-GB" altLang="en-US" smtClean="0">
              <a:latin typeface="Arial Bold" pitchFamily="34" charset="0"/>
              <a:cs typeface="Arial" pitchFamily="34" charset="0"/>
            </a:endParaRPr>
          </a:p>
        </p:txBody>
      </p:sp>
      <p:sp>
        <p:nvSpPr>
          <p:cNvPr id="121859" name="Rectangle 3"/>
          <p:cNvSpPr>
            <a:spLocks noGrp="1" noChangeArrowheads="1"/>
          </p:cNvSpPr>
          <p:nvPr>
            <p:ph type="body" idx="4294967295"/>
          </p:nvPr>
        </p:nvSpPr>
        <p:spPr bwMode="auto">
          <a:xfrm>
            <a:off x="423863" y="1295400"/>
            <a:ext cx="76200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5D9A3C"/>
              </a:buClr>
            </a:pPr>
            <a:r>
              <a:rPr lang="ru-RU" altLang="en-US" sz="2200" smtClean="0">
                <a:latin typeface="Arial" pitchFamily="34" charset="0"/>
                <a:cs typeface="Arial" pitchFamily="34" charset="0"/>
              </a:rPr>
              <a:t>Фабрикация - «Изобретение» научных данных</a:t>
            </a:r>
            <a:endParaRPr lang="en-US" altLang="en-US" sz="2200" smtClean="0">
              <a:latin typeface="Arial" pitchFamily="34" charset="0"/>
              <a:cs typeface="Arial" pitchFamily="34" charset="0"/>
            </a:endParaRPr>
          </a:p>
          <a:p>
            <a:pPr>
              <a:buClr>
                <a:srgbClr val="5D9A3C"/>
              </a:buClr>
            </a:pPr>
            <a:r>
              <a:rPr lang="ru-RU" altLang="en-US" sz="2200" smtClean="0">
                <a:latin typeface="Arial" pitchFamily="34" charset="0"/>
                <a:cs typeface="Arial" pitchFamily="34" charset="0"/>
              </a:rPr>
              <a:t>Фальсификация - Манипуляция данными</a:t>
            </a:r>
            <a:endParaRPr lang="en-US" altLang="en-US" sz="2200" smtClean="0">
              <a:latin typeface="Arial" pitchFamily="34" charset="0"/>
              <a:cs typeface="Arial" pitchFamily="34" charset="0"/>
            </a:endParaRPr>
          </a:p>
          <a:p>
            <a:pPr>
              <a:buClr>
                <a:srgbClr val="5D9A3C"/>
              </a:buClr>
            </a:pPr>
            <a:r>
              <a:rPr lang="ru-RU" altLang="en-US" sz="2200" smtClean="0">
                <a:latin typeface="Arial" pitchFamily="34" charset="0"/>
                <a:cs typeface="Arial" pitchFamily="34" charset="0"/>
              </a:rPr>
              <a:t>Плагиат</a:t>
            </a:r>
            <a:r>
              <a:rPr lang="en-US" altLang="en-US" sz="2200" smtClean="0">
                <a:latin typeface="Arial" pitchFamily="34" charset="0"/>
                <a:cs typeface="Arial" pitchFamily="34" charset="0"/>
              </a:rPr>
              <a:t> </a:t>
            </a:r>
            <a:r>
              <a:rPr lang="ru-RU" altLang="en-US" sz="2200" smtClean="0">
                <a:latin typeface="Arial" pitchFamily="34" charset="0"/>
                <a:cs typeface="Arial" pitchFamily="34" charset="0"/>
              </a:rPr>
              <a:t>- Плагиат принимает различные формы от присвоения авторства  чужой статьи до использования исследований, проведенных другими, без указания источника</a:t>
            </a:r>
            <a:endParaRPr lang="en-GB" altLang="en-US" sz="2200" smtClean="0">
              <a:latin typeface="Arial" pitchFamily="34" charset="0"/>
              <a:cs typeface="Arial" pitchFamily="34" charset="0"/>
            </a:endParaRPr>
          </a:p>
        </p:txBody>
      </p:sp>
      <p:sp>
        <p:nvSpPr>
          <p:cNvPr id="121860" name="AutoShape 4"/>
          <p:cNvSpPr>
            <a:spLocks noChangeArrowheads="1"/>
          </p:cNvSpPr>
          <p:nvPr/>
        </p:nvSpPr>
        <p:spPr bwMode="auto">
          <a:xfrm>
            <a:off x="882650" y="3806825"/>
            <a:ext cx="5981700" cy="279400"/>
          </a:xfrm>
          <a:prstGeom prst="flowChartMerge">
            <a:avLst/>
          </a:prstGeom>
          <a:noFill/>
          <a:ln w="28575" algn="ctr">
            <a:solidFill>
              <a:srgbClr val="5D9A3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eaLnBrk="1" hangingPunct="1"/>
            <a:endParaRPr lang="en-US" altLang="en-US"/>
          </a:p>
        </p:txBody>
      </p:sp>
      <p:sp>
        <p:nvSpPr>
          <p:cNvPr id="166917" name="Rectangle 5"/>
          <p:cNvSpPr>
            <a:spLocks noChangeArrowheads="1"/>
          </p:cNvSpPr>
          <p:nvPr/>
        </p:nvSpPr>
        <p:spPr bwMode="auto">
          <a:xfrm>
            <a:off x="1308100" y="4321175"/>
            <a:ext cx="62912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255588" defTabSz="457200" eaLnBrk="0" hangingPunct="0">
              <a:defRPr sz="1200" b="1">
                <a:solidFill>
                  <a:schemeClr val="tx1"/>
                </a:solidFill>
                <a:latin typeface="Times New Roman" pitchFamily="18" charset="0"/>
                <a:cs typeface="Arial" pitchFamily="34" charset="0"/>
              </a:defRPr>
            </a:lvl1pPr>
            <a:lvl2pPr marL="742950" indent="-285750" defTabSz="457200" eaLnBrk="0" hangingPunct="0">
              <a:defRPr sz="1200" b="1">
                <a:solidFill>
                  <a:schemeClr val="tx1"/>
                </a:solidFill>
                <a:latin typeface="Times New Roman" pitchFamily="18" charset="0"/>
                <a:cs typeface="Arial" pitchFamily="34" charset="0"/>
              </a:defRPr>
            </a:lvl2pPr>
            <a:lvl3pPr marL="1143000" indent="-228600" defTabSz="457200" eaLnBrk="0" hangingPunct="0">
              <a:defRPr sz="1200" b="1">
                <a:solidFill>
                  <a:schemeClr val="tx1"/>
                </a:solidFill>
                <a:latin typeface="Times New Roman" pitchFamily="18" charset="0"/>
                <a:cs typeface="Arial" pitchFamily="34" charset="0"/>
              </a:defRPr>
            </a:lvl3pPr>
            <a:lvl4pPr marL="1600200" indent="-228600" defTabSz="457200" eaLnBrk="0" hangingPunct="0">
              <a:defRPr sz="1200" b="1">
                <a:solidFill>
                  <a:schemeClr val="tx1"/>
                </a:solidFill>
                <a:latin typeface="Times New Roman" pitchFamily="18" charset="0"/>
                <a:cs typeface="Arial" pitchFamily="34" charset="0"/>
              </a:defRPr>
            </a:lvl4pPr>
            <a:lvl5pPr marL="2057400" indent="-228600" defTabSz="457200" eaLnBrk="0" hangingPunct="0">
              <a:defRPr sz="1200" b="1">
                <a:solidFill>
                  <a:schemeClr val="tx1"/>
                </a:solidFill>
                <a:latin typeface="Times New Roman" pitchFamily="18" charset="0"/>
                <a:cs typeface="Arial" pitchFamily="34" charset="0"/>
              </a:defRPr>
            </a:lvl5pPr>
            <a:lvl6pPr marL="2514600" indent="-228600" defTabSz="4572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defTabSz="4572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defTabSz="4572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defTabSz="4572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spcBef>
                <a:spcPct val="20000"/>
              </a:spcBef>
              <a:buClr>
                <a:srgbClr val="5D9A3C"/>
              </a:buClr>
            </a:pPr>
            <a:r>
              <a:rPr lang="ru-RU" altLang="en-US" sz="2200">
                <a:solidFill>
                  <a:srgbClr val="53565A"/>
                </a:solidFill>
                <a:latin typeface="Arial" pitchFamily="34" charset="0"/>
              </a:rPr>
              <a:t>Это три наиболее распространенные формы этических нарушений</a:t>
            </a:r>
            <a:endParaRPr lang="en-GB" altLang="en-US" sz="2200">
              <a:solidFill>
                <a:srgbClr val="53565A"/>
              </a:solidFill>
              <a:latin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66917"/>
                                        </p:tgtEl>
                                        <p:attrNameLst>
                                          <p:attrName>style.visibility</p:attrName>
                                        </p:attrNameLst>
                                      </p:cBhvr>
                                      <p:to>
                                        <p:strVal val="visible"/>
                                      </p:to>
                                    </p:set>
                                    <p:anim calcmode="lin" valueType="num">
                                      <p:cBhvr>
                                        <p:cTn id="7" dur="500" fill="hold"/>
                                        <p:tgtEl>
                                          <p:spTgt spid="166917"/>
                                        </p:tgtEl>
                                        <p:attrNameLst>
                                          <p:attrName>ppt_w</p:attrName>
                                        </p:attrNameLst>
                                      </p:cBhvr>
                                      <p:tavLst>
                                        <p:tav tm="0">
                                          <p:val>
                                            <p:fltVal val="0"/>
                                          </p:val>
                                        </p:tav>
                                        <p:tav tm="100000">
                                          <p:val>
                                            <p:strVal val="#ppt_w"/>
                                          </p:val>
                                        </p:tav>
                                      </p:tavLst>
                                    </p:anim>
                                    <p:anim calcmode="lin" valueType="num">
                                      <p:cBhvr>
                                        <p:cTn id="8" dur="500" fill="hold"/>
                                        <p:tgtEl>
                                          <p:spTgt spid="166917"/>
                                        </p:tgtEl>
                                        <p:attrNameLst>
                                          <p:attrName>ppt_h</p:attrName>
                                        </p:attrNameLst>
                                      </p:cBhvr>
                                      <p:tavLst>
                                        <p:tav tm="0">
                                          <p:val>
                                            <p:fltVal val="0"/>
                                          </p:val>
                                        </p:tav>
                                        <p:tav tm="100000">
                                          <p:val>
                                            <p:strVal val="#ppt_h"/>
                                          </p:val>
                                        </p:tav>
                                      </p:tavLst>
                                    </p:anim>
                                    <p:anim calcmode="lin" valueType="num">
                                      <p:cBhvr>
                                        <p:cTn id="9" dur="500" fill="hold"/>
                                        <p:tgtEl>
                                          <p:spTgt spid="166917"/>
                                        </p:tgtEl>
                                        <p:attrNameLst>
                                          <p:attrName>ppt_x</p:attrName>
                                        </p:attrNameLst>
                                      </p:cBhvr>
                                      <p:tavLst>
                                        <p:tav tm="0">
                                          <p:val>
                                            <p:fltVal val="0.5"/>
                                          </p:val>
                                        </p:tav>
                                        <p:tav tm="100000">
                                          <p:val>
                                            <p:strVal val="#ppt_x"/>
                                          </p:val>
                                        </p:tav>
                                      </p:tavLst>
                                    </p:anim>
                                    <p:anim calcmode="lin" valueType="num">
                                      <p:cBhvr>
                                        <p:cTn id="10" dur="500" fill="hold"/>
                                        <p:tgtEl>
                                          <p:spTgt spid="1669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704850"/>
            <a:ext cx="8237538" cy="419100"/>
          </a:xfrm>
        </p:spPr>
        <p:txBody>
          <a:bodyPr/>
          <a:lstStyle/>
          <a:p>
            <a:r>
              <a:rPr lang="ru-RU" altLang="en-US" smtClean="0">
                <a:latin typeface="Arial Bold" pitchFamily="34" charset="0"/>
                <a:cs typeface="Arial" pitchFamily="34" charset="0"/>
              </a:rPr>
              <a:t>Компрометированная статья</a:t>
            </a:r>
            <a:endParaRPr lang="en-GB" altLang="en-US" smtClean="0">
              <a:latin typeface="Arial Bold" pitchFamily="34" charset="0"/>
              <a:cs typeface="Arial" pitchFamily="34" charset="0"/>
            </a:endParaRPr>
          </a:p>
        </p:txBody>
      </p:sp>
      <p:sp>
        <p:nvSpPr>
          <p:cNvPr id="13" name="Slide Number Placeholder 3"/>
          <p:cNvSpPr>
            <a:spLocks noGrp="1"/>
          </p:cNvSpPr>
          <p:nvPr>
            <p:ph type="sldNum" sz="quarter" idx="4294967295"/>
          </p:nvPr>
        </p:nvSpPr>
        <p:spPr bwMode="auto">
          <a:xfrm>
            <a:off x="0" y="6400800"/>
            <a:ext cx="5334000" cy="381000"/>
          </a:xfrm>
          <a:prstGeom prst="rect">
            <a:avLst/>
          </a:prstGeom>
          <a:ln>
            <a:miter lim="800000"/>
            <a:headEnd/>
            <a:tailEnd/>
          </a:ln>
        </p:spPr>
        <p:txBody>
          <a:bodyPr/>
          <a:lstStyle/>
          <a:p>
            <a:pPr eaLnBrk="0" hangingPunct="0">
              <a:defRPr/>
            </a:pPr>
            <a:fld id="{232186A1-EBD2-4A39-9E26-0234498DD166}" type="slidenum">
              <a:rPr lang="zh-CN" altLang="en-GB" sz="1000" b="0">
                <a:solidFill>
                  <a:srgbClr val="FF9218"/>
                </a:solidFill>
                <a:latin typeface="+mn-lt"/>
                <a:cs typeface="+mn-cs"/>
              </a:rPr>
              <a:pPr eaLnBrk="0" hangingPunct="0">
                <a:defRPr/>
              </a:pPr>
              <a:t>99</a:t>
            </a:fld>
            <a:endParaRPr lang="en-GB" altLang="zh-CN" sz="1000" b="0">
              <a:solidFill>
                <a:srgbClr val="FF9218"/>
              </a:solidFill>
              <a:latin typeface="+mn-lt"/>
              <a:cs typeface="+mn-cs"/>
            </a:endParaRPr>
          </a:p>
        </p:txBody>
      </p:sp>
      <p:pic>
        <p:nvPicPr>
          <p:cNvPr id="1228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187450"/>
            <a:ext cx="7524750" cy="564515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22885" name="Line 3"/>
          <p:cNvSpPr>
            <a:spLocks noChangeShapeType="1"/>
          </p:cNvSpPr>
          <p:nvPr/>
        </p:nvSpPr>
        <p:spPr bwMode="auto">
          <a:xfrm>
            <a:off x="107950" y="2535238"/>
            <a:ext cx="4579938"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86" name="Line 4"/>
          <p:cNvSpPr>
            <a:spLocks noChangeShapeType="1"/>
          </p:cNvSpPr>
          <p:nvPr/>
        </p:nvSpPr>
        <p:spPr bwMode="auto">
          <a:xfrm>
            <a:off x="323850" y="5430838"/>
            <a:ext cx="2376488"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87" name="Line 5"/>
          <p:cNvSpPr>
            <a:spLocks noChangeShapeType="1"/>
          </p:cNvSpPr>
          <p:nvPr/>
        </p:nvSpPr>
        <p:spPr bwMode="auto">
          <a:xfrm>
            <a:off x="3621088" y="5214938"/>
            <a:ext cx="1008062"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88" name="Rectangle 6"/>
          <p:cNvSpPr>
            <a:spLocks noChangeArrowheads="1"/>
          </p:cNvSpPr>
          <p:nvPr/>
        </p:nvSpPr>
        <p:spPr bwMode="auto">
          <a:xfrm>
            <a:off x="158750" y="2679700"/>
            <a:ext cx="4514850" cy="317500"/>
          </a:xfrm>
          <a:prstGeom prst="rect">
            <a:avLst/>
          </a:prstGeom>
          <a:solidFill>
            <a:schemeClr val="bg2"/>
          </a:solidFill>
          <a:ln w="9525">
            <a:solidFill>
              <a:schemeClr val="tx1"/>
            </a:solidFill>
            <a:miter lim="800000"/>
            <a:headEnd/>
            <a:tailEnd/>
          </a:ln>
        </p:spPr>
        <p:txBody>
          <a:bodyPr wrap="none" anchor="ct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lgn="ctr" eaLnBrk="1" hangingPunct="1"/>
            <a:endParaRPr lang="en-US" altLang="en-US"/>
          </a:p>
        </p:txBody>
      </p:sp>
      <p:pic>
        <p:nvPicPr>
          <p:cNvPr id="12288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9788" y="1187450"/>
            <a:ext cx="4465637" cy="507682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22890" name="Line 8"/>
          <p:cNvSpPr>
            <a:spLocks noChangeShapeType="1"/>
          </p:cNvSpPr>
          <p:nvPr/>
        </p:nvSpPr>
        <p:spPr bwMode="auto">
          <a:xfrm>
            <a:off x="900113" y="4913313"/>
            <a:ext cx="3671887"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1" name="Oval 9"/>
          <p:cNvSpPr>
            <a:spLocks noChangeArrowheads="1"/>
          </p:cNvSpPr>
          <p:nvPr/>
        </p:nvSpPr>
        <p:spPr bwMode="auto">
          <a:xfrm>
            <a:off x="0" y="1773238"/>
            <a:ext cx="1331913" cy="4318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Times New Roman" pitchFamily="18" charset="0"/>
                <a:cs typeface="Arial" pitchFamily="34" charset="0"/>
              </a:defRPr>
            </a:lvl1pPr>
            <a:lvl2pPr marL="742950" indent="-285750" eaLnBrk="0" hangingPunct="0">
              <a:defRPr sz="1200" b="1">
                <a:solidFill>
                  <a:schemeClr val="tx1"/>
                </a:solidFill>
                <a:latin typeface="Times New Roman" pitchFamily="18" charset="0"/>
                <a:cs typeface="Arial" pitchFamily="34" charset="0"/>
              </a:defRPr>
            </a:lvl2pPr>
            <a:lvl3pPr marL="1143000" indent="-228600" eaLnBrk="0" hangingPunct="0">
              <a:defRPr sz="1200" b="1">
                <a:solidFill>
                  <a:schemeClr val="tx1"/>
                </a:solidFill>
                <a:latin typeface="Times New Roman" pitchFamily="18" charset="0"/>
                <a:cs typeface="Arial" pitchFamily="34" charset="0"/>
              </a:defRPr>
            </a:lvl3pPr>
            <a:lvl4pPr marL="1600200" indent="-228600" eaLnBrk="0" hangingPunct="0">
              <a:defRPr sz="1200" b="1">
                <a:solidFill>
                  <a:schemeClr val="tx1"/>
                </a:solidFill>
                <a:latin typeface="Times New Roman" pitchFamily="18" charset="0"/>
                <a:cs typeface="Arial" pitchFamily="34" charset="0"/>
              </a:defRPr>
            </a:lvl4pPr>
            <a:lvl5pPr marL="2057400" indent="-228600" eaLnBrk="0" hangingPunct="0">
              <a:defRPr sz="12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2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2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2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200" b="1">
                <a:solidFill>
                  <a:schemeClr val="tx1"/>
                </a:solidFill>
                <a:latin typeface="Times New Roman" pitchFamily="18" charset="0"/>
                <a:cs typeface="Arial" pitchFamily="34" charset="0"/>
              </a:defRPr>
            </a:lvl9pPr>
          </a:lstStyle>
          <a:p>
            <a:pPr algn="ctr" eaLnBrk="1" hangingPunct="1"/>
            <a:endParaRPr lang="en-US" altLang="en-US"/>
          </a:p>
        </p:txBody>
      </p:sp>
      <p:sp>
        <p:nvSpPr>
          <p:cNvPr id="122892" name="Line 10"/>
          <p:cNvSpPr>
            <a:spLocks noChangeShapeType="1"/>
          </p:cNvSpPr>
          <p:nvPr/>
        </p:nvSpPr>
        <p:spPr bwMode="auto">
          <a:xfrm>
            <a:off x="323850" y="6064250"/>
            <a:ext cx="4579938"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6" name="Text Box 11"/>
          <p:cNvSpPr txBox="1">
            <a:spLocks noChangeArrowheads="1"/>
          </p:cNvSpPr>
          <p:nvPr/>
        </p:nvSpPr>
        <p:spPr bwMode="auto">
          <a:xfrm>
            <a:off x="352425" y="5329238"/>
            <a:ext cx="8424863" cy="830262"/>
          </a:xfrm>
          <a:prstGeom prst="rect">
            <a:avLst/>
          </a:prstGeom>
          <a:solidFill>
            <a:srgbClr val="FF9900"/>
          </a:solidFill>
          <a:ln>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ru-RU" altLang="zh-CN" sz="2400" dirty="0">
                <a:latin typeface="Calibri" pitchFamily="34" charset="0"/>
                <a:ea typeface="宋体" pitchFamily="2" charset="-122"/>
                <a:cs typeface="Calibri" pitchFamily="34" charset="0"/>
              </a:rPr>
              <a:t>Статья содержащая плагиат удаляется из ссылок, но остается доступной в </a:t>
            </a:r>
            <a:r>
              <a:rPr lang="en-GB" altLang="zh-CN" sz="2400" dirty="0">
                <a:latin typeface="Calibri" pitchFamily="34" charset="0"/>
                <a:ea typeface="宋体" pitchFamily="2" charset="-122"/>
                <a:cs typeface="Calibri" pitchFamily="34" charset="0"/>
              </a:rPr>
              <a:t>Science Direct</a:t>
            </a:r>
            <a:endParaRPr lang="en-US" altLang="zh-CN" sz="2400" dirty="0">
              <a:latin typeface="Calibri" pitchFamily="34" charset="0"/>
              <a:ea typeface="宋体" pitchFamily="2" charset="-122"/>
              <a:cs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6" grpId="0" animBg="1"/>
    </p:bldLst>
  </p:timing>
</p:sld>
</file>

<file path=ppt/theme/theme1.xml><?xml version="1.0" encoding="utf-8"?>
<a:theme xmlns:a="http://schemas.openxmlformats.org/drawingml/2006/main" name="Elsevier Content Slides">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lsevier Content Slides">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Elsevier Content Slides">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7516</Words>
  <Application>Microsoft Office PowerPoint</Application>
  <PresentationFormat>On-screen Show (4:3)</PresentationFormat>
  <Paragraphs>999</Paragraphs>
  <Slides>108</Slides>
  <Notes>78</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108</vt:i4>
      </vt:variant>
    </vt:vector>
  </HeadingPairs>
  <TitlesOfParts>
    <vt:vector size="128" baseType="lpstr">
      <vt:lpstr>MS PGothic</vt:lpstr>
      <vt:lpstr>MS PGothic</vt:lpstr>
      <vt:lpstr>NexusSansOT</vt:lpstr>
      <vt:lpstr>黑体</vt:lpstr>
      <vt:lpstr>黑体</vt:lpstr>
      <vt:lpstr>SimSun</vt:lpstr>
      <vt:lpstr>SimSun</vt:lpstr>
      <vt:lpstr>ヒラギノ角ゴ Pro W3</vt:lpstr>
      <vt:lpstr>Arial</vt:lpstr>
      <vt:lpstr>Arial Bold</vt:lpstr>
      <vt:lpstr>Arial Narrow</vt:lpstr>
      <vt:lpstr>Calibri</vt:lpstr>
      <vt:lpstr>Calibri Light</vt:lpstr>
      <vt:lpstr>Courier New</vt:lpstr>
      <vt:lpstr>Helvetica</vt:lpstr>
      <vt:lpstr>Times New Roman</vt:lpstr>
      <vt:lpstr>Wingdings</vt:lpstr>
      <vt:lpstr>Elsevier Content Slides</vt:lpstr>
      <vt:lpstr>1_Elsevier Content Slides</vt:lpstr>
      <vt:lpstr>2_Elsevier Content Slides</vt:lpstr>
      <vt:lpstr>PowerPoint Presentation</vt:lpstr>
      <vt:lpstr>Содержание</vt:lpstr>
      <vt:lpstr>Зачем публиковаться в научном журнале?</vt:lpstr>
      <vt:lpstr>Журналы Elsevier - акцент на востребованность и качество</vt:lpstr>
      <vt:lpstr>Издательский процесс</vt:lpstr>
      <vt:lpstr>Издание статьи</vt:lpstr>
      <vt:lpstr>Экспоненциальный рост данных</vt:lpstr>
      <vt:lpstr>Как искать научную литературу?</vt:lpstr>
      <vt:lpstr>PowerPoint Presentation</vt:lpstr>
      <vt:lpstr>PowerPoint Presentation</vt:lpstr>
      <vt:lpstr>PowerPoint Presentation</vt:lpstr>
      <vt:lpstr>PowerPoint Presentation</vt:lpstr>
      <vt:lpstr>Независимая экспертная оценка содержимого Scopus</vt:lpstr>
      <vt:lpstr>PowerPoint Presentation</vt:lpstr>
      <vt:lpstr>PowerPoint Presentation</vt:lpstr>
      <vt:lpstr>PowerPoint Presentation</vt:lpstr>
      <vt:lpstr>Переходим к полным текстам</vt:lpstr>
      <vt:lpstr> Журналы Elsevier – предметные  коллекции</vt:lpstr>
      <vt:lpstr>PowerPoint Presentation</vt:lpstr>
      <vt:lpstr>PowerPoint Presentation</vt:lpstr>
      <vt:lpstr>Что, где и когда публиковать?</vt:lpstr>
      <vt:lpstr>Публикуйтесь, если… </vt:lpstr>
      <vt:lpstr>Типы публикации</vt:lpstr>
      <vt:lpstr>Планирование вашей статьи   Традиционные типы публикаций</vt:lpstr>
      <vt:lpstr>Планирование вашей статьи   Традиционные типы публикаций</vt:lpstr>
      <vt:lpstr>Планирование вашей статьи  Новые типы манускриптов</vt:lpstr>
      <vt:lpstr>Цитируемость по типу документа</vt:lpstr>
      <vt:lpstr>Выбор журнала</vt:lpstr>
      <vt:lpstr>Выбор способа доступа к журналу</vt:lpstr>
      <vt:lpstr>Выбор журнала</vt:lpstr>
      <vt:lpstr>PowerPoint Presentation</vt:lpstr>
      <vt:lpstr> Журналы Elsevier – предметные  коллекции</vt:lpstr>
      <vt:lpstr>Подбор журнала для публикации</vt:lpstr>
      <vt:lpstr>Пример автоматического подбора журнала</vt:lpstr>
      <vt:lpstr>Страница журнала</vt:lpstr>
      <vt:lpstr>Страница журнала – открытый доступ</vt:lpstr>
      <vt:lpstr>Страница журнала – Руководство автора </vt:lpstr>
      <vt:lpstr>PowerPoint Presentation</vt:lpstr>
      <vt:lpstr>Как узнать, индексируется ли журнал в Scopus?</vt:lpstr>
      <vt:lpstr>Новая страница источников Scopus  в открытом доступе</vt:lpstr>
      <vt:lpstr>Индексация журналов открытого доступа</vt:lpstr>
      <vt:lpstr>Новая страница источников Scopus  в открытом доступе</vt:lpstr>
      <vt:lpstr>Страница журнала</vt:lpstr>
      <vt:lpstr>Пример журнала, индексация которого прекращена</vt:lpstr>
      <vt:lpstr>Как подобрать журнал по тематике?</vt:lpstr>
      <vt:lpstr>PowerPoint Presentation</vt:lpstr>
      <vt:lpstr>Проанализировать распределение найденных по теме статей по журналам</vt:lpstr>
      <vt:lpstr>Анализ результатов поиска за год по источникам</vt:lpstr>
      <vt:lpstr>Корзина метрик для оценки уровня журнала</vt:lpstr>
      <vt:lpstr>Как оценить наукометрические показатели журнала?</vt:lpstr>
      <vt:lpstr>CiteScore  На примере показан расчет CiteScore для 2017 </vt:lpstr>
      <vt:lpstr>CiteScore дополняет уже существующие метрики SJR и SNIP</vt:lpstr>
      <vt:lpstr>Рейтинги журналов SJR и SNIP</vt:lpstr>
      <vt:lpstr>PowerPoint Presentation</vt:lpstr>
      <vt:lpstr>PowerPoint Presentation</vt:lpstr>
      <vt:lpstr>Сравнение выбранных журналов по SNIP</vt:lpstr>
      <vt:lpstr>Сравнение выбранных журналов по доле процитированных статей</vt:lpstr>
      <vt:lpstr>Пример оценки журнала по CiteScore </vt:lpstr>
      <vt:lpstr>Пример журнала, индексация которого прекращена</vt:lpstr>
      <vt:lpstr>Почему журналы исключают из Scopus?</vt:lpstr>
      <vt:lpstr>Рекомендации</vt:lpstr>
      <vt:lpstr>3. Написание и отправка статьи</vt:lpstr>
      <vt:lpstr>Общий тренд - ключевые научные результаты публикуются на английском языке </vt:lpstr>
      <vt:lpstr>Научный язык</vt:lpstr>
      <vt:lpstr>Правильный научный язык </vt:lpstr>
      <vt:lpstr>Научный язык</vt:lpstr>
      <vt:lpstr>Научный язык - Время</vt:lpstr>
      <vt:lpstr>Структура статьи</vt:lpstr>
      <vt:lpstr>Порядок написания разделов</vt:lpstr>
      <vt:lpstr>Развитие темы в статье</vt:lpstr>
      <vt:lpstr>Название</vt:lpstr>
      <vt:lpstr>Резюме</vt:lpstr>
      <vt:lpstr>Ключевые слова</vt:lpstr>
      <vt:lpstr>Введение</vt:lpstr>
      <vt:lpstr>Методы</vt:lpstr>
      <vt:lpstr>Результаты: что вы обнаружили?</vt:lpstr>
      <vt:lpstr>Преимущества работ с графической аннотацией</vt:lpstr>
      <vt:lpstr>Работа с изображениями независимо от текста статьи</vt:lpstr>
      <vt:lpstr>Mendeley Data</vt:lpstr>
      <vt:lpstr>Дискуссия</vt:lpstr>
      <vt:lpstr>Заключение</vt:lpstr>
      <vt:lpstr>Ссылки</vt:lpstr>
      <vt:lpstr>Правильное цитирование</vt:lpstr>
      <vt:lpstr>Доступ к качественным научным статьям необходим для подготовки публикации</vt:lpstr>
      <vt:lpstr>Изоляция российских исследований</vt:lpstr>
      <vt:lpstr>Acknowledgement - Благодарность</vt:lpstr>
      <vt:lpstr>Supplementary information</vt:lpstr>
      <vt:lpstr>Предложенные рецензенты</vt:lpstr>
      <vt:lpstr>Поиск рецензентов с использованием Scopus</vt:lpstr>
      <vt:lpstr>Cover Letter – Сопроводительное письмо</vt:lpstr>
      <vt:lpstr>Cover Letter – Сопроводительное письмо</vt:lpstr>
      <vt:lpstr>Финальная проверка </vt:lpstr>
      <vt:lpstr>После подачи</vt:lpstr>
      <vt:lpstr>В случае отказа</vt:lpstr>
      <vt:lpstr>Ответственность автора</vt:lpstr>
      <vt:lpstr>Публикационная этика</vt:lpstr>
      <vt:lpstr>Ответственность автора</vt:lpstr>
      <vt:lpstr>Нарушения авторской этики</vt:lpstr>
      <vt:lpstr>Компрометированная статья</vt:lpstr>
      <vt:lpstr>Плагиат лидирует среди нарушений... </vt:lpstr>
      <vt:lpstr>Обнаружение плагиата</vt:lpstr>
      <vt:lpstr>Кто такой Автор?</vt:lpstr>
      <vt:lpstr>Авторство</vt:lpstr>
      <vt:lpstr>Конфликт интересов</vt:lpstr>
      <vt:lpstr>Права авторов Elsevier </vt:lpstr>
      <vt:lpstr>Другие разрешения и ограничения</vt:lpstr>
      <vt:lpstr>Открытый портал Elsevier по обучению исследователей написанию статей – researcheracademy.elsevier.com</vt:lpstr>
      <vt:lpstr>PowerPoint Presentation</vt:lpstr>
    </vt:vector>
  </TitlesOfParts>
  <Company>Elsevier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HJ Ham</dc:creator>
  <cp:lastModifiedBy>Loktev, Andrey (ELS)</cp:lastModifiedBy>
  <cp:revision>1720</cp:revision>
  <dcterms:created xsi:type="dcterms:W3CDTF">2004-06-09T09:21:57Z</dcterms:created>
  <dcterms:modified xsi:type="dcterms:W3CDTF">2018-11-09T15:06:13Z</dcterms:modified>
</cp:coreProperties>
</file>