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95"/>
  </p:notesMasterIdLst>
  <p:sldIdLst>
    <p:sldId id="293" r:id="rId3"/>
    <p:sldId id="294" r:id="rId4"/>
    <p:sldId id="295" r:id="rId5"/>
    <p:sldId id="274" r:id="rId6"/>
    <p:sldId id="387" r:id="rId7"/>
    <p:sldId id="341" r:id="rId8"/>
    <p:sldId id="342" r:id="rId9"/>
    <p:sldId id="344" r:id="rId10"/>
    <p:sldId id="333" r:id="rId11"/>
    <p:sldId id="345" r:id="rId12"/>
    <p:sldId id="346" r:id="rId13"/>
    <p:sldId id="347" r:id="rId14"/>
    <p:sldId id="348" r:id="rId15"/>
    <p:sldId id="349" r:id="rId16"/>
    <p:sldId id="337" r:id="rId17"/>
    <p:sldId id="278" r:id="rId18"/>
    <p:sldId id="275" r:id="rId19"/>
    <p:sldId id="296" r:id="rId20"/>
    <p:sldId id="273" r:id="rId21"/>
    <p:sldId id="299" r:id="rId22"/>
    <p:sldId id="256" r:id="rId23"/>
    <p:sldId id="258" r:id="rId24"/>
    <p:sldId id="376" r:id="rId25"/>
    <p:sldId id="377" r:id="rId26"/>
    <p:sldId id="378" r:id="rId27"/>
    <p:sldId id="260" r:id="rId28"/>
    <p:sldId id="340" r:id="rId29"/>
    <p:sldId id="303" r:id="rId30"/>
    <p:sldId id="261" r:id="rId31"/>
    <p:sldId id="262" r:id="rId32"/>
    <p:sldId id="264" r:id="rId33"/>
    <p:sldId id="379" r:id="rId34"/>
    <p:sldId id="380" r:id="rId35"/>
    <p:sldId id="381" r:id="rId36"/>
    <p:sldId id="265" r:id="rId37"/>
    <p:sldId id="266" r:id="rId38"/>
    <p:sldId id="384" r:id="rId39"/>
    <p:sldId id="301" r:id="rId40"/>
    <p:sldId id="382" r:id="rId41"/>
    <p:sldId id="383" r:id="rId42"/>
    <p:sldId id="302" r:id="rId43"/>
    <p:sldId id="385" r:id="rId44"/>
    <p:sldId id="386" r:id="rId45"/>
    <p:sldId id="267" r:id="rId46"/>
    <p:sldId id="268" r:id="rId47"/>
    <p:sldId id="257" r:id="rId48"/>
    <p:sldId id="297" r:id="rId49"/>
    <p:sldId id="271" r:id="rId50"/>
    <p:sldId id="360" r:id="rId51"/>
    <p:sldId id="361" r:id="rId52"/>
    <p:sldId id="362" r:id="rId53"/>
    <p:sldId id="311" r:id="rId54"/>
    <p:sldId id="312" r:id="rId55"/>
    <p:sldId id="313" r:id="rId56"/>
    <p:sldId id="314" r:id="rId57"/>
    <p:sldId id="315" r:id="rId58"/>
    <p:sldId id="316" r:id="rId59"/>
    <p:sldId id="317" r:id="rId60"/>
    <p:sldId id="319" r:id="rId61"/>
    <p:sldId id="321" r:id="rId62"/>
    <p:sldId id="322" r:id="rId63"/>
    <p:sldId id="357" r:id="rId64"/>
    <p:sldId id="358" r:id="rId65"/>
    <p:sldId id="359" r:id="rId66"/>
    <p:sldId id="325" r:id="rId67"/>
    <p:sldId id="329" r:id="rId68"/>
    <p:sldId id="330" r:id="rId69"/>
    <p:sldId id="331" r:id="rId70"/>
    <p:sldId id="332" r:id="rId71"/>
    <p:sldId id="309" r:id="rId72"/>
    <p:sldId id="307" r:id="rId73"/>
    <p:sldId id="308" r:id="rId74"/>
    <p:sldId id="350" r:id="rId75"/>
    <p:sldId id="351" r:id="rId76"/>
    <p:sldId id="352" r:id="rId77"/>
    <p:sldId id="353" r:id="rId78"/>
    <p:sldId id="354" r:id="rId79"/>
    <p:sldId id="355" r:id="rId80"/>
    <p:sldId id="356" r:id="rId81"/>
    <p:sldId id="363" r:id="rId82"/>
    <p:sldId id="388" r:id="rId83"/>
    <p:sldId id="367" r:id="rId84"/>
    <p:sldId id="368" r:id="rId85"/>
    <p:sldId id="369" r:id="rId86"/>
    <p:sldId id="370" r:id="rId87"/>
    <p:sldId id="371" r:id="rId88"/>
    <p:sldId id="372" r:id="rId89"/>
    <p:sldId id="373" r:id="rId90"/>
    <p:sldId id="374" r:id="rId91"/>
    <p:sldId id="375" r:id="rId92"/>
    <p:sldId id="328" r:id="rId93"/>
    <p:sldId id="298"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34" autoAdjust="0"/>
  </p:normalViewPr>
  <p:slideViewPr>
    <p:cSldViewPr>
      <p:cViewPr varScale="1">
        <p:scale>
          <a:sx n="61" d="100"/>
          <a:sy n="61" d="100"/>
        </p:scale>
        <p:origin x="15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spPr>
            <a:noFill/>
          </c:spPr>
          <c:invertIfNegative val="0"/>
          <c:dPt>
            <c:idx val="0"/>
            <c:invertIfNegative val="0"/>
            <c:bubble3D val="0"/>
            <c:spPr>
              <a:solidFill>
                <a:schemeClr val="accent2"/>
              </a:solidFill>
            </c:spPr>
          </c:dPt>
          <c:dLbls>
            <c:dLbl>
              <c:idx val="0"/>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Sheet1!$A$2:$A$10</c:f>
              <c:numCache>
                <c:formatCode>General</c:formatCode>
                <c:ptCount val="9"/>
              </c:numCache>
            </c:numRef>
          </c:cat>
          <c:val>
            <c:numRef>
              <c:f>Sheet1!$B$2:$B$10</c:f>
              <c:numCache>
                <c:formatCode>0.0</c:formatCode>
                <c:ptCount val="9"/>
                <c:pt idx="0">
                  <c:v>11.38</c:v>
                </c:pt>
                <c:pt idx="1">
                  <c:v>0</c:v>
                </c:pt>
                <c:pt idx="2">
                  <c:v>2.2393000000000001</c:v>
                </c:pt>
                <c:pt idx="3">
                  <c:v>4.3487</c:v>
                </c:pt>
                <c:pt idx="4">
                  <c:v>5.0411000000000001</c:v>
                </c:pt>
                <c:pt idx="5">
                  <c:v>7.5056000000000003</c:v>
                </c:pt>
                <c:pt idx="6">
                  <c:v>7.7621000000000002</c:v>
                </c:pt>
                <c:pt idx="7">
                  <c:v>8.4887999999999995</c:v>
                </c:pt>
                <c:pt idx="8">
                  <c:v>9.6225999999999985</c:v>
                </c:pt>
              </c:numCache>
            </c:numRef>
          </c:val>
        </c:ser>
        <c:ser>
          <c:idx val="1"/>
          <c:order val="1"/>
          <c:tx>
            <c:strRef>
              <c:f>Sheet1!$C$1</c:f>
              <c:strCache>
                <c:ptCount val="1"/>
                <c:pt idx="0">
                  <c:v>Series 2</c:v>
                </c:pt>
              </c:strCache>
            </c:strRef>
          </c:tx>
          <c:spPr>
            <a:solidFill>
              <a:schemeClr val="tx2"/>
            </a:solidFill>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numCache>
            </c:numRef>
          </c:cat>
          <c:val>
            <c:numRef>
              <c:f>Sheet1!$C$2:$C$10</c:f>
              <c:numCache>
                <c:formatCode>0.0</c:formatCode>
                <c:ptCount val="9"/>
                <c:pt idx="1">
                  <c:v>2.2393000000000001</c:v>
                </c:pt>
                <c:pt idx="2">
                  <c:v>2.1093999999999999</c:v>
                </c:pt>
                <c:pt idx="3">
                  <c:v>0.69240000000000002</c:v>
                </c:pt>
                <c:pt idx="4">
                  <c:v>2.4645000000000001</c:v>
                </c:pt>
                <c:pt idx="5">
                  <c:v>0.25650000000000001</c:v>
                </c:pt>
                <c:pt idx="6">
                  <c:v>0.72670000000000001</c:v>
                </c:pt>
                <c:pt idx="7">
                  <c:v>1.1337999999999999</c:v>
                </c:pt>
                <c:pt idx="8">
                  <c:v>1.7524</c:v>
                </c:pt>
              </c:numCache>
            </c:numRef>
          </c:val>
        </c:ser>
        <c:dLbls>
          <c:showLegendKey val="0"/>
          <c:showVal val="0"/>
          <c:showCatName val="0"/>
          <c:showSerName val="0"/>
          <c:showPercent val="0"/>
          <c:showBubbleSize val="0"/>
        </c:dLbls>
        <c:gapWidth val="80"/>
        <c:overlap val="100"/>
        <c:axId val="203671488"/>
        <c:axId val="203671880"/>
      </c:barChart>
      <c:catAx>
        <c:axId val="203671488"/>
        <c:scaling>
          <c:orientation val="minMax"/>
        </c:scaling>
        <c:delete val="0"/>
        <c:axPos val="b"/>
        <c:numFmt formatCode="General" sourceLinked="1"/>
        <c:majorTickMark val="out"/>
        <c:minorTickMark val="none"/>
        <c:tickLblPos val="nextTo"/>
        <c:txPr>
          <a:bodyPr/>
          <a:lstStyle/>
          <a:p>
            <a:pPr>
              <a:defRPr sz="1100"/>
            </a:pPr>
            <a:endParaRPr lang="en-US"/>
          </a:p>
        </c:txPr>
        <c:crossAx val="203671880"/>
        <c:crosses val="autoZero"/>
        <c:auto val="1"/>
        <c:lblAlgn val="ctr"/>
        <c:lblOffset val="100"/>
        <c:noMultiLvlLbl val="0"/>
      </c:catAx>
      <c:valAx>
        <c:axId val="203671880"/>
        <c:scaling>
          <c:orientation val="minMax"/>
          <c:max val="12"/>
        </c:scaling>
        <c:delete val="0"/>
        <c:axPos val="l"/>
        <c:majorGridlines>
          <c:spPr>
            <a:ln>
              <a:solidFill>
                <a:schemeClr val="tx1">
                  <a:lumMod val="20000"/>
                  <a:lumOff val="80000"/>
                </a:schemeClr>
              </a:solidFill>
            </a:ln>
          </c:spPr>
        </c:majorGridlines>
        <c:numFmt formatCode="0.0" sourceLinked="1"/>
        <c:majorTickMark val="out"/>
        <c:minorTickMark val="none"/>
        <c:tickLblPos val="nextTo"/>
        <c:txPr>
          <a:bodyPr/>
          <a:lstStyle/>
          <a:p>
            <a:pPr>
              <a:defRPr sz="1100"/>
            </a:pPr>
            <a:endParaRPr lang="en-US"/>
          </a:p>
        </c:txPr>
        <c:crossAx val="2036714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296428-8363-485F-ABE2-96CAC7528128}" type="datetimeFigureOut">
              <a:rPr lang="en-US" smtClean="0"/>
              <a:t>11/16/2018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2BD663-813F-4B86-B73E-EF967D4C87ED}" type="slidenum">
              <a:rPr lang="en-US" smtClean="0"/>
              <a:t>‹#›</a:t>
            </a:fld>
            <a:endParaRPr lang="en-US"/>
          </a:p>
        </p:txBody>
      </p:sp>
    </p:spTree>
    <p:extLst>
      <p:ext uri="{BB962C8B-B14F-4D97-AF65-F5344CB8AC3E}">
        <p14:creationId xmlns:p14="http://schemas.microsoft.com/office/powerpoint/2010/main" val="4240654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altLang="en-US" smtClean="0"/>
          </a:p>
        </p:txBody>
      </p:sp>
    </p:spTree>
    <p:extLst>
      <p:ext uri="{BB962C8B-B14F-4D97-AF65-F5344CB8AC3E}">
        <p14:creationId xmlns:p14="http://schemas.microsoft.com/office/powerpoint/2010/main" val="3986894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2) Skim the abstract and the introduction once again.  At this point you should be able to have an adequate understanding of them.</a:t>
            </a:r>
          </a:p>
          <a:p>
            <a:r>
              <a:rPr lang="en-US" sz="1200" b="0" i="0" kern="1200" dirty="0" smtClean="0">
                <a:solidFill>
                  <a:schemeClr val="tx1"/>
                </a:solidFill>
                <a:effectLst/>
                <a:latin typeface="+mn-lt"/>
                <a:ea typeface="+mn-ea"/>
                <a:cs typeface="+mn-cs"/>
              </a:rPr>
              <a:t>       3) Skim the </a:t>
            </a:r>
            <a:r>
              <a:rPr lang="en-US" sz="1200" b="0" i="0" u="sng" kern="1200" dirty="0" smtClean="0">
                <a:solidFill>
                  <a:schemeClr val="tx1"/>
                </a:solidFill>
                <a:effectLst/>
                <a:latin typeface="+mn-lt"/>
                <a:ea typeface="+mn-ea"/>
                <a:cs typeface="+mn-cs"/>
              </a:rPr>
              <a:t>methods</a:t>
            </a:r>
            <a:r>
              <a:rPr lang="en-US" sz="1200" b="0" i="0" kern="1200" dirty="0" smtClean="0">
                <a:solidFill>
                  <a:schemeClr val="tx1"/>
                </a:solidFill>
                <a:effectLst/>
                <a:latin typeface="+mn-lt"/>
                <a:ea typeface="+mn-ea"/>
                <a:cs typeface="+mn-cs"/>
              </a:rPr>
              <a:t> section.  The methods section will need to be studied carefully only if you intend to use some of the procedures in your research.</a:t>
            </a:r>
          </a:p>
          <a:p>
            <a:r>
              <a:rPr lang="en-US" sz="1200" b="0" i="0" kern="1200" dirty="0" smtClean="0">
                <a:solidFill>
                  <a:schemeClr val="tx1"/>
                </a:solidFill>
                <a:effectLst/>
                <a:latin typeface="+mn-lt"/>
                <a:ea typeface="+mn-ea"/>
                <a:cs typeface="+mn-cs"/>
              </a:rPr>
              <a:t>Certain parts of the methods, such as where the chemicals were purchased or whence the viral strains were obtained do not actually contribute to an understanding of the article and may be safely omitted. Other parts of the methods may remain obscure even after the rest of the article is fairly clear.  For our purposes, the methods should be studied only in so far as they contribute to the understanding of the rest of article.</a:t>
            </a:r>
          </a:p>
          <a:p>
            <a:r>
              <a:rPr lang="en-US" sz="1200" b="0" i="0" kern="1200" dirty="0" smtClean="0">
                <a:solidFill>
                  <a:schemeClr val="tx1"/>
                </a:solidFill>
                <a:effectLst/>
                <a:latin typeface="+mn-lt"/>
                <a:ea typeface="+mn-ea"/>
                <a:cs typeface="+mn-cs"/>
              </a:rPr>
              <a:t>       4) Read the </a:t>
            </a:r>
            <a:r>
              <a:rPr lang="en-US" sz="1200" b="0" i="0" u="sng" kern="1200" dirty="0" smtClean="0">
                <a:solidFill>
                  <a:schemeClr val="tx1"/>
                </a:solidFill>
                <a:effectLst/>
                <a:latin typeface="+mn-lt"/>
                <a:ea typeface="+mn-ea"/>
                <a:cs typeface="+mn-cs"/>
              </a:rPr>
              <a:t>results</a:t>
            </a:r>
            <a:r>
              <a:rPr lang="en-US" sz="1200" b="0" i="0" kern="1200" dirty="0" smtClean="0">
                <a:solidFill>
                  <a:schemeClr val="tx1"/>
                </a:solidFill>
                <a:effectLst/>
                <a:latin typeface="+mn-lt"/>
                <a:ea typeface="+mn-ea"/>
                <a:cs typeface="+mn-cs"/>
              </a:rPr>
              <a:t> section.</a:t>
            </a:r>
          </a:p>
          <a:p>
            <a:r>
              <a:rPr lang="en-US" sz="1200" b="0" i="0" kern="1200" dirty="0" smtClean="0">
                <a:solidFill>
                  <a:schemeClr val="tx1"/>
                </a:solidFill>
                <a:effectLst/>
                <a:latin typeface="+mn-lt"/>
                <a:ea typeface="+mn-ea"/>
                <a:cs typeface="+mn-cs"/>
              </a:rPr>
              <a:t>       5) Read the </a:t>
            </a:r>
            <a:r>
              <a:rPr lang="en-US" sz="1200" b="0" i="0" u="sng" kern="1200" dirty="0" smtClean="0">
                <a:solidFill>
                  <a:schemeClr val="tx1"/>
                </a:solidFill>
                <a:effectLst/>
                <a:latin typeface="+mn-lt"/>
                <a:ea typeface="+mn-ea"/>
                <a:cs typeface="+mn-cs"/>
              </a:rPr>
              <a:t>discussion</a:t>
            </a:r>
            <a:r>
              <a:rPr lang="en-US" sz="1200" b="0" i="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02BD663-813F-4B86-B73E-EF967D4C87ED}" type="slidenum">
              <a:rPr lang="en-US" smtClean="0"/>
              <a:t>31</a:t>
            </a:fld>
            <a:endParaRPr lang="en-US"/>
          </a:p>
        </p:txBody>
      </p:sp>
    </p:spTree>
    <p:extLst>
      <p:ext uri="{BB962C8B-B14F-4D97-AF65-F5344CB8AC3E}">
        <p14:creationId xmlns:p14="http://schemas.microsoft.com/office/powerpoint/2010/main" val="3999327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b="0" dirty="0" smtClean="0"/>
              <a:t>При</a:t>
            </a:r>
            <a:r>
              <a:rPr lang="ru-RU" b="0" baseline="0" dirty="0" smtClean="0"/>
              <a:t> отображении статьи </a:t>
            </a:r>
            <a:r>
              <a:rPr lang="en-GB" b="0" baseline="0" dirty="0" smtClean="0"/>
              <a:t>ScienceDirect </a:t>
            </a:r>
            <a:r>
              <a:rPr lang="ru-RU" b="0" baseline="0" dirty="0" smtClean="0"/>
              <a:t>использует эргономичный трехэкранный режим, не дающий глазам устать.</a:t>
            </a:r>
          </a:p>
          <a:p>
            <a:r>
              <a:rPr lang="ru-RU" b="0" baseline="0" dirty="0" smtClean="0"/>
              <a:t>Открывая любую статью пользователь обязательно получает контактную информацию авторов статей, а также несколько «рекомендованных» статей – близких по теме статей, подобранных на основе поведенческого анализа других пользователей, ранее читавших открытую статью.</a:t>
            </a:r>
            <a:endParaRPr lang="en-US" b="0"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F19BF95-3FEA-4081-B569-3BB134ED666A}" type="slidenum">
              <a:rPr lang="en-US" smtClean="0">
                <a:solidFill>
                  <a:prstClr val="black"/>
                </a:solidFill>
              </a:rPr>
              <a:pPr eaLnBrk="1" hangingPunct="1"/>
              <a:t>32</a:t>
            </a:fld>
            <a:endParaRPr lang="en-US" smtClean="0">
              <a:solidFill>
                <a:prstClr val="black"/>
              </a:solidFill>
            </a:endParaRPr>
          </a:p>
        </p:txBody>
      </p:sp>
    </p:spTree>
    <p:extLst>
      <p:ext uri="{BB962C8B-B14F-4D97-AF65-F5344CB8AC3E}">
        <p14:creationId xmlns:p14="http://schemas.microsoft.com/office/powerpoint/2010/main" val="468786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b="0" dirty="0" smtClean="0"/>
              <a:t>При</a:t>
            </a:r>
            <a:r>
              <a:rPr lang="ru-RU" b="0" baseline="0" dirty="0" smtClean="0"/>
              <a:t> отображении статьи </a:t>
            </a:r>
            <a:r>
              <a:rPr lang="en-GB" b="0" baseline="0" dirty="0" smtClean="0"/>
              <a:t>ScienceDirect </a:t>
            </a:r>
            <a:r>
              <a:rPr lang="ru-RU" b="0" baseline="0" dirty="0" smtClean="0"/>
              <a:t>использует эргономичный трехэкранный режим, не дающий глазам устать.</a:t>
            </a:r>
          </a:p>
          <a:p>
            <a:r>
              <a:rPr lang="ru-RU" b="0" baseline="0" dirty="0" smtClean="0"/>
              <a:t>Открывая любую статью пользователь обязательно получает контактную информацию авторов статей, а также несколько «рекомендованных» статей – близких по теме статей, подобранных на основе поведенческого анализа других пользователей, ранее читавших открытую статью.</a:t>
            </a:r>
            <a:endParaRPr lang="en-US" b="0"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F19BF95-3FEA-4081-B569-3BB134ED666A}" type="slidenum">
              <a:rPr lang="en-US" smtClean="0">
                <a:solidFill>
                  <a:prstClr val="black"/>
                </a:solidFill>
              </a:rPr>
              <a:pPr eaLnBrk="1" hangingPunct="1"/>
              <a:t>33</a:t>
            </a:fld>
            <a:endParaRPr lang="en-US" smtClean="0">
              <a:solidFill>
                <a:prstClr val="black"/>
              </a:solidFill>
            </a:endParaRPr>
          </a:p>
        </p:txBody>
      </p:sp>
    </p:spTree>
    <p:extLst>
      <p:ext uri="{BB962C8B-B14F-4D97-AF65-F5344CB8AC3E}">
        <p14:creationId xmlns:p14="http://schemas.microsoft.com/office/powerpoint/2010/main" val="3403262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Справа пользователям доступны блоки «рекомендованных статей» (их более ста по ссылке, и они существенно расширяют возможности стандартного логического</a:t>
            </a:r>
            <a:r>
              <a:rPr lang="ru-RU" baseline="0" dirty="0" smtClean="0"/>
              <a:t> поиска</a:t>
            </a:r>
            <a:r>
              <a:rPr lang="ru-RU" dirty="0" smtClean="0"/>
              <a:t>), полная информации о цитировании</a:t>
            </a:r>
            <a:r>
              <a:rPr lang="ru-RU" baseline="0" dirty="0" smtClean="0"/>
              <a:t> статьи по данным </a:t>
            </a:r>
            <a:r>
              <a:rPr lang="en-GB" baseline="0" dirty="0" smtClean="0"/>
              <a:t>Scopus, </a:t>
            </a:r>
            <a:r>
              <a:rPr lang="ru-RU" baseline="0" dirty="0" smtClean="0"/>
              <a:t>юлок с альтернативными метриками, показывающий общественную значимость публикации, в том числе распространение в </a:t>
            </a:r>
            <a:r>
              <a:rPr lang="en-GB" baseline="0" dirty="0" smtClean="0"/>
              <a:t>FB </a:t>
            </a:r>
            <a:r>
              <a:rPr lang="ru-RU" baseline="0" dirty="0" smtClean="0"/>
              <a:t>и </a:t>
            </a:r>
            <a:r>
              <a:rPr lang="en-GB" baseline="0" dirty="0" smtClean="0"/>
              <a:t>Tweeter, </a:t>
            </a:r>
            <a:r>
              <a:rPr lang="ru-RU" baseline="0" dirty="0" smtClean="0"/>
              <a:t>сохранение в персональные библиографические списки в </a:t>
            </a:r>
            <a:r>
              <a:rPr lang="en-GB" baseline="0" dirty="0" err="1" smtClean="0"/>
              <a:t>Mendeley</a:t>
            </a:r>
            <a:r>
              <a:rPr lang="ru-RU" dirty="0" smtClean="0"/>
              <a:t> </a:t>
            </a:r>
            <a:endParaRPr lang="en-US" dirty="0"/>
          </a:p>
        </p:txBody>
      </p:sp>
      <p:sp>
        <p:nvSpPr>
          <p:cNvPr id="4" name="Slide Number Placeholder 3"/>
          <p:cNvSpPr>
            <a:spLocks noGrp="1"/>
          </p:cNvSpPr>
          <p:nvPr>
            <p:ph type="sldNum" sz="quarter" idx="10"/>
          </p:nvPr>
        </p:nvSpPr>
        <p:spPr/>
        <p:txBody>
          <a:bodyPr/>
          <a:lstStyle/>
          <a:p>
            <a:fld id="{4FCC6B37-F2B8-4282-8438-1BD041CCB29F}" type="slidenum">
              <a:rPr lang="en-US" smtClean="0"/>
              <a:t>34</a:t>
            </a:fld>
            <a:endParaRPr lang="en-US"/>
          </a:p>
        </p:txBody>
      </p:sp>
    </p:spTree>
    <p:extLst>
      <p:ext uri="{BB962C8B-B14F-4D97-AF65-F5344CB8AC3E}">
        <p14:creationId xmlns:p14="http://schemas.microsoft.com/office/powerpoint/2010/main" val="1600059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sz="1200" kern="1200" dirty="0" smtClean="0">
                <a:solidFill>
                  <a:srgbClr val="000000"/>
                </a:solidFill>
                <a:effectLst/>
                <a:latin typeface="Avenir" charset="0"/>
                <a:ea typeface="ＭＳ Ｐゴシック" charset="0"/>
                <a:cs typeface="Avenir" charset="0"/>
                <a:sym typeface="Avenir" charset="0"/>
              </a:rPr>
              <a:t>Mendeley has partnered with Science Direct and Scopus to make importing articles into your library even faster. You don’t even need to install the web importer </a:t>
            </a:r>
            <a:r>
              <a:rPr lang="en-US" sz="1200" kern="1200" dirty="0" err="1" smtClean="0">
                <a:solidFill>
                  <a:srgbClr val="000000"/>
                </a:solidFill>
                <a:effectLst/>
                <a:latin typeface="Avenir" charset="0"/>
                <a:ea typeface="ＭＳ Ｐゴシック" charset="0"/>
                <a:cs typeface="Avenir" charset="0"/>
                <a:sym typeface="Avenir" charset="0"/>
              </a:rPr>
              <a:t>bookmarklet</a:t>
            </a:r>
            <a:r>
              <a:rPr lang="en-US" sz="1200" kern="1200" dirty="0" smtClean="0">
                <a:solidFill>
                  <a:srgbClr val="000000"/>
                </a:solidFill>
                <a:effectLst/>
                <a:latin typeface="Avenir" charset="0"/>
                <a:ea typeface="ＭＳ Ｐゴシック" charset="0"/>
                <a:cs typeface="Avenir" charset="0"/>
                <a:sym typeface="Avenir" charset="0"/>
              </a:rPr>
              <a:t> for these databases. In Scopus and </a:t>
            </a:r>
            <a:r>
              <a:rPr lang="en-US" sz="1200" kern="1200" dirty="0" err="1" smtClean="0">
                <a:solidFill>
                  <a:srgbClr val="000000"/>
                </a:solidFill>
                <a:effectLst/>
                <a:latin typeface="Avenir" charset="0"/>
                <a:ea typeface="ＭＳ Ｐゴシック" charset="0"/>
                <a:cs typeface="Avenir" charset="0"/>
                <a:sym typeface="Avenir" charset="0"/>
              </a:rPr>
              <a:t>ScienceDirect</a:t>
            </a:r>
            <a:r>
              <a:rPr lang="en-US" sz="1200" kern="1200" dirty="0" smtClean="0">
                <a:solidFill>
                  <a:srgbClr val="000000"/>
                </a:solidFill>
                <a:effectLst/>
                <a:latin typeface="Avenir" charset="0"/>
                <a:ea typeface="ＭＳ Ｐゴシック" charset="0"/>
                <a:cs typeface="Avenir" charset="0"/>
                <a:sym typeface="Avenir" charset="0"/>
              </a:rPr>
              <a:t>, click ‘Export’ to see the ‘Save to Mendeley’ option so you can add the article to your library. </a:t>
            </a:r>
            <a:endParaRPr lang="en-GB" sz="1200" kern="1200" dirty="0" smtClean="0">
              <a:solidFill>
                <a:srgbClr val="000000"/>
              </a:solidFill>
              <a:effectLst/>
              <a:latin typeface="Avenir" charset="0"/>
              <a:ea typeface="ＭＳ Ｐゴシック" charset="0"/>
              <a:cs typeface="Avenir" charset="0"/>
              <a:sym typeface="Avenir" charset="0"/>
            </a:endParaRPr>
          </a:p>
        </p:txBody>
      </p:sp>
      <p:sp>
        <p:nvSpPr>
          <p:cNvPr id="4" name="Slide Number Placeholder 3"/>
          <p:cNvSpPr>
            <a:spLocks noGrp="1"/>
          </p:cNvSpPr>
          <p:nvPr>
            <p:ph type="sldNum" sz="quarter" idx="10"/>
          </p:nvPr>
        </p:nvSpPr>
        <p:spPr/>
        <p:txBody>
          <a:bodyPr/>
          <a:lstStyle/>
          <a:p>
            <a:fld id="{D0F54C79-F60E-1D4E-B07D-21C57E959240}" type="slidenum">
              <a:rPr lang="en-US" smtClean="0"/>
              <a:t>43</a:t>
            </a:fld>
            <a:endParaRPr lang="en-US"/>
          </a:p>
        </p:txBody>
      </p:sp>
    </p:spTree>
    <p:extLst>
      <p:ext uri="{BB962C8B-B14F-4D97-AF65-F5344CB8AC3E}">
        <p14:creationId xmlns:p14="http://schemas.microsoft.com/office/powerpoint/2010/main" val="3747326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1) If you get this far you may wish to photocopy the article if you have not already done so.  The monetary investment will surely be trivial in comparison to the investment of your time.</a:t>
            </a:r>
            <a:endParaRPr lang="en-US" dirty="0"/>
          </a:p>
        </p:txBody>
      </p:sp>
      <p:sp>
        <p:nvSpPr>
          <p:cNvPr id="4" name="Slide Number Placeholder 3"/>
          <p:cNvSpPr>
            <a:spLocks noGrp="1"/>
          </p:cNvSpPr>
          <p:nvPr>
            <p:ph type="sldNum" sz="quarter" idx="10"/>
          </p:nvPr>
        </p:nvSpPr>
        <p:spPr/>
        <p:txBody>
          <a:bodyPr/>
          <a:lstStyle/>
          <a:p>
            <a:fld id="{A02BD663-813F-4B86-B73E-EF967D4C87ED}" type="slidenum">
              <a:rPr lang="en-US" smtClean="0"/>
              <a:t>44</a:t>
            </a:fld>
            <a:endParaRPr lang="en-US"/>
          </a:p>
        </p:txBody>
      </p:sp>
    </p:spTree>
    <p:extLst>
      <p:ext uri="{BB962C8B-B14F-4D97-AF65-F5344CB8AC3E}">
        <p14:creationId xmlns:p14="http://schemas.microsoft.com/office/powerpoint/2010/main" val="699499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prstGeom prst="rect">
            <a:avLst/>
          </a:prstGeom>
        </p:spPr>
        <p:txBody>
          <a:bodyPr/>
          <a:lstStyle/>
          <a:p>
            <a:pPr lvl="0"/>
            <a:endParaRPr/>
          </a:p>
        </p:txBody>
      </p:sp>
      <p:sp>
        <p:nvSpPr>
          <p:cNvPr id="70" name="Shape 70"/>
          <p:cNvSpPr>
            <a:spLocks noGrp="1"/>
          </p:cNvSpPr>
          <p:nvPr>
            <p:ph type="body" sz="quarter" idx="1"/>
          </p:nvPr>
        </p:nvSpPr>
        <p:spPr>
          <a:prstGeom prst="rect">
            <a:avLst/>
          </a:prstGeom>
        </p:spPr>
        <p:txBody>
          <a:bodyPr/>
          <a:lstStyle/>
          <a:p>
            <a:pPr lvl="0">
              <a:lnSpc>
                <a:spcPct val="117999"/>
              </a:lnSpc>
              <a:defRPr sz="1800"/>
            </a:pPr>
            <a:r>
              <a:rPr sz="1400" dirty="0"/>
              <a:t>So what is </a:t>
            </a:r>
            <a:r>
              <a:rPr sz="1400" dirty="0" err="1"/>
              <a:t>Mendeley</a:t>
            </a:r>
            <a:r>
              <a:rPr sz="1400" dirty="0"/>
              <a:t>? </a:t>
            </a:r>
            <a:r>
              <a:rPr sz="1400" dirty="0" err="1"/>
              <a:t>Mendeley</a:t>
            </a:r>
            <a:r>
              <a:rPr sz="1400" dirty="0"/>
              <a:t> is </a:t>
            </a:r>
            <a:r>
              <a:rPr sz="1400" b="1" dirty="0"/>
              <a:t>free</a:t>
            </a:r>
            <a:r>
              <a:rPr sz="1400" dirty="0"/>
              <a:t> software which is available across a number of different platforms. You can run </a:t>
            </a:r>
            <a:r>
              <a:rPr sz="1400" dirty="0" err="1"/>
              <a:t>Mendeley</a:t>
            </a:r>
            <a:r>
              <a:rPr sz="1400" dirty="0"/>
              <a:t> on your computer or laptop, your phone or tablet, and also access it from any modern browser. You can either download the appropriate app for your particular device, or use your web browser to log onto the web version.</a:t>
            </a:r>
          </a:p>
          <a:p>
            <a:pPr lvl="0">
              <a:lnSpc>
                <a:spcPct val="117999"/>
              </a:lnSpc>
              <a:defRPr sz="1800"/>
            </a:pPr>
            <a:endParaRPr sz="1400" dirty="0"/>
          </a:p>
          <a:p>
            <a:pPr lvl="0">
              <a:lnSpc>
                <a:spcPct val="117999"/>
              </a:lnSpc>
              <a:defRPr sz="1800"/>
            </a:pPr>
            <a:r>
              <a:rPr sz="1400" dirty="0" err="1"/>
              <a:t>Mendeley’s</a:t>
            </a:r>
            <a:r>
              <a:rPr sz="1400" dirty="0"/>
              <a:t> Desktop application offers the most complete experience - allowing you to organize, collaborate and discover, as well as use the citation plugin to cite as you write in Microsoft Word or </a:t>
            </a:r>
            <a:r>
              <a:rPr sz="1400" dirty="0" err="1"/>
              <a:t>LibreOffice</a:t>
            </a:r>
            <a:r>
              <a:rPr sz="1400" dirty="0"/>
              <a:t>. We’ll cover this in more detail later on.</a:t>
            </a:r>
          </a:p>
          <a:p>
            <a:pPr lvl="0">
              <a:lnSpc>
                <a:spcPct val="117999"/>
              </a:lnSpc>
              <a:defRPr sz="1800"/>
            </a:pPr>
            <a:endParaRPr sz="1400" dirty="0"/>
          </a:p>
          <a:p>
            <a:pPr lvl="0">
              <a:lnSpc>
                <a:spcPct val="117999"/>
              </a:lnSpc>
              <a:defRPr sz="1800"/>
            </a:pPr>
            <a:r>
              <a:rPr sz="1400" dirty="0"/>
              <a:t>The other versions - Web and Mobile - offer you the ability to access your references on the go, as well as making notes and annotations.</a:t>
            </a:r>
          </a:p>
        </p:txBody>
      </p:sp>
    </p:spTree>
    <p:extLst>
      <p:ext uri="{BB962C8B-B14F-4D97-AF65-F5344CB8AC3E}">
        <p14:creationId xmlns:p14="http://schemas.microsoft.com/office/powerpoint/2010/main" val="1411042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prstGeom prst="rect">
            <a:avLst/>
          </a:prstGeom>
        </p:spPr>
        <p:txBody>
          <a:bodyPr/>
          <a:lstStyle/>
          <a:p>
            <a:pPr lvl="0"/>
            <a:endParaRPr/>
          </a:p>
        </p:txBody>
      </p:sp>
      <p:sp>
        <p:nvSpPr>
          <p:cNvPr id="95" name="Shape 95"/>
          <p:cNvSpPr>
            <a:spLocks noGrp="1"/>
          </p:cNvSpPr>
          <p:nvPr>
            <p:ph type="body" sz="quarter" idx="1"/>
          </p:nvPr>
        </p:nvSpPr>
        <p:spPr>
          <a:prstGeom prst="rect">
            <a:avLst/>
          </a:prstGeom>
        </p:spPr>
        <p:txBody>
          <a:bodyPr/>
          <a:lstStyle/>
          <a:p>
            <a:pPr lvl="0">
              <a:lnSpc>
                <a:spcPct val="117999"/>
              </a:lnSpc>
              <a:defRPr sz="1800"/>
            </a:pPr>
            <a:r>
              <a:rPr sz="1400" dirty="0" err="1"/>
              <a:t>Mendeley</a:t>
            </a:r>
            <a:r>
              <a:rPr sz="1400" dirty="0"/>
              <a:t> acts as a repository for your reference information. You add papers to your library by importing PDF files stored on your computer, or by retrieving them from other locations - like online catalogs such as ScienceDirect, Scopus, </a:t>
            </a:r>
            <a:r>
              <a:rPr sz="1400" dirty="0" err="1"/>
              <a:t>Pubmed</a:t>
            </a:r>
            <a:r>
              <a:rPr sz="1400" dirty="0"/>
              <a:t> or PLOS. You can also create entries for items that you don’t have access to as PDFs by manually entering details.</a:t>
            </a:r>
          </a:p>
          <a:p>
            <a:pPr lvl="0">
              <a:lnSpc>
                <a:spcPct val="117999"/>
              </a:lnSpc>
              <a:defRPr sz="1800"/>
            </a:pPr>
            <a:endParaRPr sz="1400" dirty="0"/>
          </a:p>
          <a:p>
            <a:pPr lvl="0">
              <a:lnSpc>
                <a:spcPct val="117999"/>
              </a:lnSpc>
              <a:defRPr sz="1800"/>
            </a:pPr>
            <a:r>
              <a:rPr sz="1400" dirty="0"/>
              <a:t>Materials you add to your library are then stored in the cloud, for you to retrieve wherever you need them. It might be that you want to read a paper on the way home on the train, or you need to write a paper on your main computer. </a:t>
            </a:r>
            <a:r>
              <a:rPr sz="1400" dirty="0" err="1"/>
              <a:t>Mendeley</a:t>
            </a:r>
            <a:r>
              <a:rPr sz="1400" dirty="0"/>
              <a:t> allows you to retrieve the same resources with the same enhancements and annotations wherever you need them.</a:t>
            </a:r>
          </a:p>
        </p:txBody>
      </p:sp>
    </p:spTree>
    <p:extLst>
      <p:ext uri="{BB962C8B-B14F-4D97-AF65-F5344CB8AC3E}">
        <p14:creationId xmlns:p14="http://schemas.microsoft.com/office/powerpoint/2010/main" val="3181081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download Mendeley, visit our website and sign up for an account. Mendeley will then prompt you to download the Desktop manager. Once that’s installed, you can begin to build your library. </a:t>
            </a:r>
            <a:endParaRPr lang="en-GB" dirty="0" smtClean="0"/>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52</a:t>
            </a:fld>
            <a:endParaRPr lang="en-US"/>
          </a:p>
        </p:txBody>
      </p:sp>
    </p:spTree>
    <p:extLst>
      <p:ext uri="{BB962C8B-B14F-4D97-AF65-F5344CB8AC3E}">
        <p14:creationId xmlns:p14="http://schemas.microsoft.com/office/powerpoint/2010/main" val="4088813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what your Desktop Library looks like.</a:t>
            </a:r>
            <a:r>
              <a:rPr lang="en-US" baseline="0" dirty="0" smtClean="0"/>
              <a:t> The desktop is divided into three panes. They follow a workflow hierarchy from left-to-right. Any activity in the left pane affects the display of content in the center pane. Furthermore, any activity in the center pane is reflected in the right-hand pane, the document details pane.</a:t>
            </a:r>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53</a:t>
            </a:fld>
            <a:endParaRPr lang="en-US"/>
          </a:p>
        </p:txBody>
      </p:sp>
    </p:spTree>
    <p:extLst>
      <p:ext uri="{BB962C8B-B14F-4D97-AF65-F5344CB8AC3E}">
        <p14:creationId xmlns:p14="http://schemas.microsoft.com/office/powerpoint/2010/main" val="1301758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smtClean="0"/>
          </a:p>
        </p:txBody>
      </p:sp>
    </p:spTree>
    <p:extLst>
      <p:ext uri="{BB962C8B-B14F-4D97-AF65-F5344CB8AC3E}">
        <p14:creationId xmlns:p14="http://schemas.microsoft.com/office/powerpoint/2010/main" val="357810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left</a:t>
            </a:r>
            <a:r>
              <a:rPr lang="en-US" baseline="0" dirty="0" smtClean="0"/>
              <a:t> hand pane is your top level library overview. There are a few default folders or collections. These include All Documents, Recently added, favorites, Needs review, My publications and unsorted. You can create your own folders and subfolders. You will also see other options in this panel that relate to groups that you have either created or joined. I’ll get to the groups and collaboration aspects of </a:t>
            </a:r>
            <a:r>
              <a:rPr lang="en-US" baseline="0" dirty="0" err="1" smtClean="0"/>
              <a:t>Mendeley</a:t>
            </a:r>
            <a:r>
              <a:rPr lang="en-US" baseline="0" dirty="0" smtClean="0"/>
              <a:t> further down these slides.</a:t>
            </a:r>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54</a:t>
            </a:fld>
            <a:endParaRPr lang="en-US"/>
          </a:p>
        </p:txBody>
      </p:sp>
    </p:spTree>
    <p:extLst>
      <p:ext uri="{BB962C8B-B14F-4D97-AF65-F5344CB8AC3E}">
        <p14:creationId xmlns:p14="http://schemas.microsoft.com/office/powerpoint/2010/main" val="3072867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center pane shows</a:t>
            </a:r>
            <a:r>
              <a:rPr lang="en-US" baseline="0" dirty="0" smtClean="0"/>
              <a:t> the reference list for whichever folder you selected in the left hand panel.</a:t>
            </a:r>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55</a:t>
            </a:fld>
            <a:endParaRPr lang="en-US"/>
          </a:p>
        </p:txBody>
      </p:sp>
    </p:spTree>
    <p:extLst>
      <p:ext uri="{BB962C8B-B14F-4D97-AF65-F5344CB8AC3E}">
        <p14:creationId xmlns:p14="http://schemas.microsoft.com/office/powerpoint/2010/main" val="3606164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Mendeley makes it easy to add documents. The simplest way is to drag and drop a file right into Mendeley. </a:t>
            </a:r>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57</a:t>
            </a:fld>
            <a:endParaRPr lang="en-US"/>
          </a:p>
        </p:txBody>
      </p:sp>
    </p:spTree>
    <p:extLst>
      <p:ext uri="{BB962C8B-B14F-4D97-AF65-F5344CB8AC3E}">
        <p14:creationId xmlns:p14="http://schemas.microsoft.com/office/powerpoint/2010/main" val="670609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can also select a file or folder to add from your computer, or you can watch a folder. That means that any time you add a new document into that folder on your computer, Mendeley will import the document into your library automatically. If you like, you could add references manually instead. If you’re already using another reference manager, such as EndNote, </a:t>
            </a:r>
            <a:r>
              <a:rPr lang="en-US" dirty="0" err="1" smtClean="0"/>
              <a:t>RefWorks</a:t>
            </a:r>
            <a:r>
              <a:rPr lang="en-US" dirty="0" smtClean="0"/>
              <a:t> or </a:t>
            </a:r>
            <a:r>
              <a:rPr lang="en-US" dirty="0" err="1" smtClean="0"/>
              <a:t>Zotero</a:t>
            </a:r>
            <a:r>
              <a:rPr lang="en-US" dirty="0" smtClean="0"/>
              <a:t>, you can import your references directly into Mendeley. There are a few more ways to add documents to your library. You can use </a:t>
            </a:r>
            <a:r>
              <a:rPr lang="en-US" dirty="0" err="1" smtClean="0"/>
              <a:t>Mendeley’s</a:t>
            </a:r>
            <a:r>
              <a:rPr lang="en-US" dirty="0" smtClean="0"/>
              <a:t> Web Importer to add articles you’ve found online, for example on Google Scholar, or you can add articles by searching </a:t>
            </a:r>
            <a:r>
              <a:rPr lang="en-US" dirty="0" err="1" smtClean="0"/>
              <a:t>Mendeley’s</a:t>
            </a:r>
            <a:r>
              <a:rPr lang="en-US" dirty="0" smtClean="0"/>
              <a:t> crowd-sourced Research Catalog, which includes millions of papers. Let’s talk about that some more later.</a:t>
            </a:r>
          </a:p>
        </p:txBody>
      </p:sp>
      <p:sp>
        <p:nvSpPr>
          <p:cNvPr id="4" name="Slide Number Placeholder 3"/>
          <p:cNvSpPr>
            <a:spLocks noGrp="1"/>
          </p:cNvSpPr>
          <p:nvPr>
            <p:ph type="sldNum" sz="quarter" idx="10"/>
          </p:nvPr>
        </p:nvSpPr>
        <p:spPr/>
        <p:txBody>
          <a:bodyPr/>
          <a:lstStyle/>
          <a:p>
            <a:fld id="{D0F54C79-F60E-1D4E-B07D-21C57E959240}" type="slidenum">
              <a:rPr lang="en-US" smtClean="0"/>
              <a:t>58</a:t>
            </a:fld>
            <a:endParaRPr lang="en-US"/>
          </a:p>
        </p:txBody>
      </p:sp>
    </p:spTree>
    <p:extLst>
      <p:ext uri="{BB962C8B-B14F-4D97-AF65-F5344CB8AC3E}">
        <p14:creationId xmlns:p14="http://schemas.microsoft.com/office/powerpoint/2010/main" val="1716626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a few more ways to add documents to your library. You can use </a:t>
            </a:r>
            <a:r>
              <a:rPr lang="en-US" dirty="0" err="1" smtClean="0"/>
              <a:t>Mendeley’s</a:t>
            </a:r>
            <a:r>
              <a:rPr lang="en-US" dirty="0" smtClean="0"/>
              <a:t> Web Importer to add articles you’ve found online, for example on Google Scholar, or you can add articles by searching </a:t>
            </a:r>
            <a:r>
              <a:rPr lang="en-US" dirty="0" err="1" smtClean="0"/>
              <a:t>Mendeley’s</a:t>
            </a:r>
            <a:r>
              <a:rPr lang="en-US" dirty="0" smtClean="0"/>
              <a:t> crowd-sourced Research Catalog, which includes millions of papers. Whether</a:t>
            </a:r>
            <a:r>
              <a:rPr lang="en-US" baseline="0" dirty="0" smtClean="0"/>
              <a:t> you’re searching for something specific or just browsing, Mendeley makes it easy to save new references. We’ll get back to that in a few minutes. </a:t>
            </a:r>
            <a:endParaRPr lang="en-US" dirty="0" smtClean="0"/>
          </a:p>
        </p:txBody>
      </p:sp>
      <p:sp>
        <p:nvSpPr>
          <p:cNvPr id="4" name="Slide Number Placeholder 3"/>
          <p:cNvSpPr>
            <a:spLocks noGrp="1"/>
          </p:cNvSpPr>
          <p:nvPr>
            <p:ph type="sldNum" sz="quarter" idx="10"/>
          </p:nvPr>
        </p:nvSpPr>
        <p:spPr/>
        <p:txBody>
          <a:bodyPr/>
          <a:lstStyle/>
          <a:p>
            <a:fld id="{D0F54C79-F60E-1D4E-B07D-21C57E959240}" type="slidenum">
              <a:rPr lang="en-US" smtClean="0"/>
              <a:t>59</a:t>
            </a:fld>
            <a:endParaRPr lang="en-US"/>
          </a:p>
        </p:txBody>
      </p:sp>
    </p:spTree>
    <p:extLst>
      <p:ext uri="{BB962C8B-B14F-4D97-AF65-F5344CB8AC3E}">
        <p14:creationId xmlns:p14="http://schemas.microsoft.com/office/powerpoint/2010/main" val="1301758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rgbClr val="000000"/>
                </a:solidFill>
                <a:effectLst/>
                <a:latin typeface="Avenir" charset="0"/>
                <a:ea typeface="ＭＳ Ｐゴシック" charset="0"/>
                <a:cs typeface="Avenir" charset="0"/>
                <a:sym typeface="Avenir" charset="0"/>
              </a:rPr>
              <a:t>There are a few more ways to import documents into your library, such as by using the Web Importer, which lets you save references and PDFs you’ve found on the internet. If you go to our website, you’ll see this page, which explains how to install the Web Importer. Actually, ‘install’ makes it sound more difficult than it is. All you need to do is drag a button to your bookmark bar, and you’re done. That bookmark will tell Mendeley everything it needs to know to add an article to your library. I’ll show you what it looks like in action. </a:t>
            </a:r>
            <a:endParaRPr lang="en-GB" sz="1200" kern="1200" dirty="0" smtClean="0">
              <a:solidFill>
                <a:srgbClr val="000000"/>
              </a:solidFill>
              <a:effectLst/>
              <a:latin typeface="Avenir" charset="0"/>
              <a:ea typeface="ＭＳ Ｐゴシック" charset="0"/>
              <a:cs typeface="Avenir" charset="0"/>
              <a:sym typeface="Avenir" charset="0"/>
            </a:endParaRPr>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60</a:t>
            </a:fld>
            <a:endParaRPr lang="en-US"/>
          </a:p>
        </p:txBody>
      </p:sp>
    </p:spTree>
    <p:extLst>
      <p:ext uri="{BB962C8B-B14F-4D97-AF65-F5344CB8AC3E}">
        <p14:creationId xmlns:p14="http://schemas.microsoft.com/office/powerpoint/2010/main" val="2172137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Any time you come across an interesting article online, or when you do a search on Google Scholar or one of our many  partner sites, you can save this article to your library by clicking ‘Save to Mendeley’. A window will then pop up, like the one you see on the right. Select any articles you’d like to import, and then click the green button to save them. Done! Mendeley will also save the PDF, it available.</a:t>
            </a:r>
            <a:endParaRPr lang="en-GB" dirty="0" smtClean="0"/>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61</a:t>
            </a:fld>
            <a:endParaRPr lang="en-US"/>
          </a:p>
        </p:txBody>
      </p:sp>
    </p:spTree>
    <p:extLst>
      <p:ext uri="{BB962C8B-B14F-4D97-AF65-F5344CB8AC3E}">
        <p14:creationId xmlns:p14="http://schemas.microsoft.com/office/powerpoint/2010/main" val="2996116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sz="1200" kern="1200" dirty="0" smtClean="0">
                <a:solidFill>
                  <a:srgbClr val="000000"/>
                </a:solidFill>
                <a:effectLst/>
                <a:latin typeface="Avenir" charset="0"/>
                <a:ea typeface="ＭＳ Ｐゴシック" charset="0"/>
                <a:cs typeface="Avenir" charset="0"/>
                <a:sym typeface="Avenir" charset="0"/>
              </a:rPr>
              <a:t>Mendeley has partnered with Science Direct and Scopus to make importing articles into your library even faster. You don’t even need to install the web importer </a:t>
            </a:r>
            <a:r>
              <a:rPr lang="en-US" sz="1200" kern="1200" dirty="0" err="1" smtClean="0">
                <a:solidFill>
                  <a:srgbClr val="000000"/>
                </a:solidFill>
                <a:effectLst/>
                <a:latin typeface="Avenir" charset="0"/>
                <a:ea typeface="ＭＳ Ｐゴシック" charset="0"/>
                <a:cs typeface="Avenir" charset="0"/>
                <a:sym typeface="Avenir" charset="0"/>
              </a:rPr>
              <a:t>bookmarklet</a:t>
            </a:r>
            <a:r>
              <a:rPr lang="en-US" sz="1200" kern="1200" dirty="0" smtClean="0">
                <a:solidFill>
                  <a:srgbClr val="000000"/>
                </a:solidFill>
                <a:effectLst/>
                <a:latin typeface="Avenir" charset="0"/>
                <a:ea typeface="ＭＳ Ｐゴシック" charset="0"/>
                <a:cs typeface="Avenir" charset="0"/>
                <a:sym typeface="Avenir" charset="0"/>
              </a:rPr>
              <a:t> for these databases. In Scopus and </a:t>
            </a:r>
            <a:r>
              <a:rPr lang="en-US" sz="1200" kern="1200" dirty="0" err="1" smtClean="0">
                <a:solidFill>
                  <a:srgbClr val="000000"/>
                </a:solidFill>
                <a:effectLst/>
                <a:latin typeface="Avenir" charset="0"/>
                <a:ea typeface="ＭＳ Ｐゴシック" charset="0"/>
                <a:cs typeface="Avenir" charset="0"/>
                <a:sym typeface="Avenir" charset="0"/>
              </a:rPr>
              <a:t>ScienceDirect</a:t>
            </a:r>
            <a:r>
              <a:rPr lang="en-US" sz="1200" kern="1200" dirty="0" smtClean="0">
                <a:solidFill>
                  <a:srgbClr val="000000"/>
                </a:solidFill>
                <a:effectLst/>
                <a:latin typeface="Avenir" charset="0"/>
                <a:ea typeface="ＭＳ Ｐゴシック" charset="0"/>
                <a:cs typeface="Avenir" charset="0"/>
                <a:sym typeface="Avenir" charset="0"/>
              </a:rPr>
              <a:t>, click ‘Export’ to see the ‘Save to Mendeley’ option so you can add the article to your library. </a:t>
            </a:r>
            <a:endParaRPr lang="en-GB" sz="1200" kern="1200" dirty="0" smtClean="0">
              <a:solidFill>
                <a:srgbClr val="000000"/>
              </a:solidFill>
              <a:effectLst/>
              <a:latin typeface="Avenir" charset="0"/>
              <a:ea typeface="ＭＳ Ｐゴシック" charset="0"/>
              <a:cs typeface="Avenir" charset="0"/>
              <a:sym typeface="Avenir" charset="0"/>
            </a:endParaRPr>
          </a:p>
        </p:txBody>
      </p:sp>
      <p:sp>
        <p:nvSpPr>
          <p:cNvPr id="4" name="Slide Number Placeholder 3"/>
          <p:cNvSpPr>
            <a:spLocks noGrp="1"/>
          </p:cNvSpPr>
          <p:nvPr>
            <p:ph type="sldNum" sz="quarter" idx="10"/>
          </p:nvPr>
        </p:nvSpPr>
        <p:spPr/>
        <p:txBody>
          <a:bodyPr/>
          <a:lstStyle/>
          <a:p>
            <a:fld id="{D0F54C79-F60E-1D4E-B07D-21C57E959240}" type="slidenum">
              <a:rPr lang="en-US" smtClean="0"/>
              <a:t>62</a:t>
            </a:fld>
            <a:endParaRPr lang="en-US"/>
          </a:p>
        </p:txBody>
      </p:sp>
    </p:spTree>
    <p:extLst>
      <p:ext uri="{BB962C8B-B14F-4D97-AF65-F5344CB8AC3E}">
        <p14:creationId xmlns:p14="http://schemas.microsoft.com/office/powerpoint/2010/main" val="3677900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sz="1200" kern="1200" dirty="0" smtClean="0">
                <a:solidFill>
                  <a:srgbClr val="000000"/>
                </a:solidFill>
                <a:effectLst/>
                <a:latin typeface="Avenir" charset="0"/>
                <a:ea typeface="ＭＳ Ｐゴシック" charset="0"/>
                <a:cs typeface="Avenir" charset="0"/>
                <a:sym typeface="Avenir" charset="0"/>
              </a:rPr>
              <a:t>Mendeley has partnered with Science Direct and Scopus to make importing articles into your library even faster. You don’t even need to install the web importer </a:t>
            </a:r>
            <a:r>
              <a:rPr lang="en-US" sz="1200" kern="1200" dirty="0" err="1" smtClean="0">
                <a:solidFill>
                  <a:srgbClr val="000000"/>
                </a:solidFill>
                <a:effectLst/>
                <a:latin typeface="Avenir" charset="0"/>
                <a:ea typeface="ＭＳ Ｐゴシック" charset="0"/>
                <a:cs typeface="Avenir" charset="0"/>
                <a:sym typeface="Avenir" charset="0"/>
              </a:rPr>
              <a:t>bookmarklet</a:t>
            </a:r>
            <a:r>
              <a:rPr lang="en-US" sz="1200" kern="1200" dirty="0" smtClean="0">
                <a:solidFill>
                  <a:srgbClr val="000000"/>
                </a:solidFill>
                <a:effectLst/>
                <a:latin typeface="Avenir" charset="0"/>
                <a:ea typeface="ＭＳ Ｐゴシック" charset="0"/>
                <a:cs typeface="Avenir" charset="0"/>
                <a:sym typeface="Avenir" charset="0"/>
              </a:rPr>
              <a:t> for these databases. In Scopus and </a:t>
            </a:r>
            <a:r>
              <a:rPr lang="en-US" sz="1200" kern="1200" dirty="0" err="1" smtClean="0">
                <a:solidFill>
                  <a:srgbClr val="000000"/>
                </a:solidFill>
                <a:effectLst/>
                <a:latin typeface="Avenir" charset="0"/>
                <a:ea typeface="ＭＳ Ｐゴシック" charset="0"/>
                <a:cs typeface="Avenir" charset="0"/>
                <a:sym typeface="Avenir" charset="0"/>
              </a:rPr>
              <a:t>ScienceDirect</a:t>
            </a:r>
            <a:r>
              <a:rPr lang="en-US" sz="1200" kern="1200" dirty="0" smtClean="0">
                <a:solidFill>
                  <a:srgbClr val="000000"/>
                </a:solidFill>
                <a:effectLst/>
                <a:latin typeface="Avenir" charset="0"/>
                <a:ea typeface="ＭＳ Ｐゴシック" charset="0"/>
                <a:cs typeface="Avenir" charset="0"/>
                <a:sym typeface="Avenir" charset="0"/>
              </a:rPr>
              <a:t>, click ‘Export’ to see the ‘Save to Mendeley’ option so you can add the article to your library. </a:t>
            </a:r>
            <a:endParaRPr lang="en-GB" sz="1200" kern="1200" dirty="0" smtClean="0">
              <a:solidFill>
                <a:srgbClr val="000000"/>
              </a:solidFill>
              <a:effectLst/>
              <a:latin typeface="Avenir" charset="0"/>
              <a:ea typeface="ＭＳ Ｐゴシック" charset="0"/>
              <a:cs typeface="Avenir" charset="0"/>
              <a:sym typeface="Avenir" charset="0"/>
            </a:endParaRPr>
          </a:p>
        </p:txBody>
      </p:sp>
      <p:sp>
        <p:nvSpPr>
          <p:cNvPr id="4" name="Slide Number Placeholder 3"/>
          <p:cNvSpPr>
            <a:spLocks noGrp="1"/>
          </p:cNvSpPr>
          <p:nvPr>
            <p:ph type="sldNum" sz="quarter" idx="10"/>
          </p:nvPr>
        </p:nvSpPr>
        <p:spPr/>
        <p:txBody>
          <a:bodyPr/>
          <a:lstStyle/>
          <a:p>
            <a:fld id="{D0F54C79-F60E-1D4E-B07D-21C57E959240}" type="slidenum">
              <a:rPr lang="en-US" smtClean="0"/>
              <a:t>63</a:t>
            </a:fld>
            <a:endParaRPr lang="en-US"/>
          </a:p>
        </p:txBody>
      </p:sp>
    </p:spTree>
    <p:extLst>
      <p:ext uri="{BB962C8B-B14F-4D97-AF65-F5344CB8AC3E}">
        <p14:creationId xmlns:p14="http://schemas.microsoft.com/office/powerpoint/2010/main" val="2283747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sz="1200" kern="1200" dirty="0" smtClean="0">
                <a:solidFill>
                  <a:srgbClr val="000000"/>
                </a:solidFill>
                <a:effectLst/>
                <a:latin typeface="Avenir" charset="0"/>
                <a:ea typeface="ＭＳ Ｐゴシック" charset="0"/>
                <a:cs typeface="Avenir" charset="0"/>
                <a:sym typeface="Avenir" charset="0"/>
              </a:rPr>
              <a:t>Mendeley has partnered with Science Direct and Scopus to make importing articles into your library even faster. You don’t even need to install the web importer </a:t>
            </a:r>
            <a:r>
              <a:rPr lang="en-US" sz="1200" kern="1200" dirty="0" err="1" smtClean="0">
                <a:solidFill>
                  <a:srgbClr val="000000"/>
                </a:solidFill>
                <a:effectLst/>
                <a:latin typeface="Avenir" charset="0"/>
                <a:ea typeface="ＭＳ Ｐゴシック" charset="0"/>
                <a:cs typeface="Avenir" charset="0"/>
                <a:sym typeface="Avenir" charset="0"/>
              </a:rPr>
              <a:t>bookmarklet</a:t>
            </a:r>
            <a:r>
              <a:rPr lang="en-US" sz="1200" kern="1200" dirty="0" smtClean="0">
                <a:solidFill>
                  <a:srgbClr val="000000"/>
                </a:solidFill>
                <a:effectLst/>
                <a:latin typeface="Avenir" charset="0"/>
                <a:ea typeface="ＭＳ Ｐゴシック" charset="0"/>
                <a:cs typeface="Avenir" charset="0"/>
                <a:sym typeface="Avenir" charset="0"/>
              </a:rPr>
              <a:t> for these databases. In Scopus and </a:t>
            </a:r>
            <a:r>
              <a:rPr lang="en-US" sz="1200" kern="1200" dirty="0" err="1" smtClean="0">
                <a:solidFill>
                  <a:srgbClr val="000000"/>
                </a:solidFill>
                <a:effectLst/>
                <a:latin typeface="Avenir" charset="0"/>
                <a:ea typeface="ＭＳ Ｐゴシック" charset="0"/>
                <a:cs typeface="Avenir" charset="0"/>
                <a:sym typeface="Avenir" charset="0"/>
              </a:rPr>
              <a:t>ScienceDirect</a:t>
            </a:r>
            <a:r>
              <a:rPr lang="en-US" sz="1200" kern="1200" dirty="0" smtClean="0">
                <a:solidFill>
                  <a:srgbClr val="000000"/>
                </a:solidFill>
                <a:effectLst/>
                <a:latin typeface="Avenir" charset="0"/>
                <a:ea typeface="ＭＳ Ｐゴシック" charset="0"/>
                <a:cs typeface="Avenir" charset="0"/>
                <a:sym typeface="Avenir" charset="0"/>
              </a:rPr>
              <a:t>, click ‘Export’ to see the ‘Save to Mendeley’ option so you can add the article to your library. </a:t>
            </a:r>
            <a:endParaRPr lang="en-GB" sz="1200" kern="1200" dirty="0" smtClean="0">
              <a:solidFill>
                <a:srgbClr val="000000"/>
              </a:solidFill>
              <a:effectLst/>
              <a:latin typeface="Avenir" charset="0"/>
              <a:ea typeface="ＭＳ Ｐゴシック" charset="0"/>
              <a:cs typeface="Avenir" charset="0"/>
              <a:sym typeface="Avenir" charset="0"/>
            </a:endParaRPr>
          </a:p>
        </p:txBody>
      </p:sp>
      <p:sp>
        <p:nvSpPr>
          <p:cNvPr id="4" name="Slide Number Placeholder 3"/>
          <p:cNvSpPr>
            <a:spLocks noGrp="1"/>
          </p:cNvSpPr>
          <p:nvPr>
            <p:ph type="sldNum" sz="quarter" idx="10"/>
          </p:nvPr>
        </p:nvSpPr>
        <p:spPr/>
        <p:txBody>
          <a:bodyPr/>
          <a:lstStyle/>
          <a:p>
            <a:fld id="{D0F54C79-F60E-1D4E-B07D-21C57E959240}" type="slidenum">
              <a:rPr lang="en-US" smtClean="0"/>
              <a:t>64</a:t>
            </a:fld>
            <a:endParaRPr lang="en-US"/>
          </a:p>
        </p:txBody>
      </p:sp>
    </p:spTree>
    <p:extLst>
      <p:ext uri="{BB962C8B-B14F-4D97-AF65-F5344CB8AC3E}">
        <p14:creationId xmlns:p14="http://schemas.microsoft.com/office/powerpoint/2010/main" val="2592292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altLang="en-US" smtClean="0"/>
          </a:p>
        </p:txBody>
      </p:sp>
    </p:spTree>
    <p:extLst>
      <p:ext uri="{BB962C8B-B14F-4D97-AF65-F5344CB8AC3E}">
        <p14:creationId xmlns:p14="http://schemas.microsoft.com/office/powerpoint/2010/main" val="2414129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you add a document to your library, Mendeley will do its best to import all the relevant data, but sometimes data may be missing. Fortunately, that’s easy to fix. Enter the DOI, PubMed or </a:t>
            </a:r>
            <a:r>
              <a:rPr lang="en-US" dirty="0" err="1" smtClean="0"/>
              <a:t>ArXiv</a:t>
            </a:r>
            <a:r>
              <a:rPr lang="en-US" dirty="0" smtClean="0"/>
              <a:t> ID and click the magnifying glass to help Mendeley find the right information. Mendeley will then add everything it found automatically. Sometimes Mendeley will flag a document for review, which means it will ask permission to check Google Scholar to fill in missing fields. At any point in time, you can manually edit fields as well.</a:t>
            </a:r>
            <a:endParaRPr lang="en-GB" dirty="0" smtClean="0"/>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65</a:t>
            </a:fld>
            <a:endParaRPr lang="en-US"/>
          </a:p>
        </p:txBody>
      </p:sp>
    </p:spTree>
    <p:extLst>
      <p:ext uri="{BB962C8B-B14F-4D97-AF65-F5344CB8AC3E}">
        <p14:creationId xmlns:p14="http://schemas.microsoft.com/office/powerpoint/2010/main" val="1929286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We’re back to your Library View now. In Mendeley desktop, you create category folders to organize your articles by topic, author, or anything else you choose to name your folder. You can mark documents as read or unread by clicking the little green button next to the article. You can also star your favorite papers. You can attach different types of documents to a reference. If you see a little </a:t>
            </a:r>
            <a:r>
              <a:rPr lang="en-US" dirty="0" err="1" smtClean="0"/>
              <a:t>pdf</a:t>
            </a:r>
            <a:r>
              <a:rPr lang="en-US" dirty="0" smtClean="0"/>
              <a:t> icon next to the title, that means the full document is available for you to view in Mendeley. I’ll show you how to do that in a minute.</a:t>
            </a:r>
            <a:endParaRPr lang="en-GB" dirty="0" smtClean="0"/>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66</a:t>
            </a:fld>
            <a:endParaRPr lang="en-US"/>
          </a:p>
        </p:txBody>
      </p:sp>
    </p:spTree>
    <p:extLst>
      <p:ext uri="{BB962C8B-B14F-4D97-AF65-F5344CB8AC3E}">
        <p14:creationId xmlns:p14="http://schemas.microsoft.com/office/powerpoint/2010/main" val="563080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Unlike many other reference managers, Mendeley securely syncs your library between devices and backs it up online. That means that Mendeley Desktop and Mendeley Web update each other, so you will always have access to the most recent versions of your articles and notes, even if you are not at your own computer. Your library is 100% secure, and is not visible to anyone else, but syncing does allow Mendeley to analyze your library anonymously, so it can make customized suggestions for you on request. This way you can discover other research in your field, and see which articles are the most popular right now.</a:t>
            </a:r>
            <a:endParaRPr lang="en-GB" dirty="0" smtClean="0"/>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67</a:t>
            </a:fld>
            <a:endParaRPr lang="en-US"/>
          </a:p>
        </p:txBody>
      </p:sp>
    </p:spTree>
    <p:extLst>
      <p:ext uri="{BB962C8B-B14F-4D97-AF65-F5344CB8AC3E}">
        <p14:creationId xmlns:p14="http://schemas.microsoft.com/office/powerpoint/2010/main" val="2798955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Once you have a lot of documents in your library, you may want to try </a:t>
            </a:r>
            <a:r>
              <a:rPr lang="en-US" dirty="0" err="1" smtClean="0"/>
              <a:t>Mendeley’s</a:t>
            </a:r>
            <a:r>
              <a:rPr lang="en-US" dirty="0" smtClean="0"/>
              <a:t> search function, which you can see here at the top right. Type in words from the title, the author’s name, or other keywords, and Mendeley will show you all the documents that match your search. You can filter your results by Author, Title, Publication Name, Year, or Notes. On the left side, you can see a list of author names. You can change this to list keywords, tags, or publication titles. This feature is helpful if you want to see every article by a single author, or everything published</a:t>
            </a:r>
            <a:r>
              <a:rPr lang="en-US" baseline="0" dirty="0" smtClean="0"/>
              <a:t> in</a:t>
            </a:r>
            <a:r>
              <a:rPr lang="en-US" dirty="0" smtClean="0"/>
              <a:t> one journal.</a:t>
            </a:r>
            <a:endParaRPr lang="en-GB" dirty="0" smtClean="0"/>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68</a:t>
            </a:fld>
            <a:endParaRPr lang="en-US"/>
          </a:p>
        </p:txBody>
      </p:sp>
    </p:spTree>
    <p:extLst>
      <p:ext uri="{BB962C8B-B14F-4D97-AF65-F5344CB8AC3E}">
        <p14:creationId xmlns:p14="http://schemas.microsoft.com/office/powerpoint/2010/main" val="4264516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Details Pane you can add tags to an article. Tags allow you to search for an article by subject, even if those articles are in different folders. For example, you might have a folder marked ‘Biology’ and a folder marked ‘Physics’. If you have an article on Open Access in biology in one, and an article on Open Access in physics in the other, you can make a tag called ‘Open Access’ to group them together. Now if you filter your library by tag, in the bottom left corner, as you can see in the second image, Mendeley will show you a list of all articles tagged ‘Open Access’.</a:t>
            </a:r>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69</a:t>
            </a:fld>
            <a:endParaRPr lang="en-US"/>
          </a:p>
        </p:txBody>
      </p:sp>
    </p:spTree>
    <p:extLst>
      <p:ext uri="{BB962C8B-B14F-4D97-AF65-F5344CB8AC3E}">
        <p14:creationId xmlns:p14="http://schemas.microsoft.com/office/powerpoint/2010/main" val="1301758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a:t>
            </a:r>
            <a:r>
              <a:rPr lang="en-US" baseline="0" dirty="0" smtClean="0"/>
              <a:t> can see, we’ve paid a lot of attention to features that allow you to </a:t>
            </a:r>
            <a:r>
              <a:rPr lang="en-US" dirty="0" smtClean="0"/>
              <a:t>easily</a:t>
            </a:r>
            <a:r>
              <a:rPr lang="en-US" baseline="0" dirty="0" smtClean="0"/>
              <a:t> </a:t>
            </a:r>
            <a:r>
              <a:rPr lang="en-US" dirty="0" smtClean="0"/>
              <a:t>search and filter </a:t>
            </a:r>
            <a:r>
              <a:rPr lang="en-US" baseline="0" dirty="0" smtClean="0"/>
              <a:t>your references within </a:t>
            </a:r>
            <a:r>
              <a:rPr lang="en-US" baseline="0" dirty="0" err="1" smtClean="0"/>
              <a:t>Mendeley</a:t>
            </a:r>
            <a:r>
              <a:rPr lang="en-US" baseline="0" dirty="0" smtClean="0"/>
              <a:t> desktop. There’s an additional option that can be found in the Preferences menu that allows you to keep the actual PDFs sorted on your computer nicely organized. By selecting the desired location and file name and folder structure, </a:t>
            </a:r>
            <a:r>
              <a:rPr lang="en-US" baseline="0" dirty="0" err="1" smtClean="0"/>
              <a:t>Mendeley</a:t>
            </a:r>
            <a:r>
              <a:rPr lang="en-US" baseline="0" dirty="0" smtClean="0"/>
              <a:t> uses the reference metadata to rename and rewrite the folder and files to your selections.</a:t>
            </a:r>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70</a:t>
            </a:fld>
            <a:endParaRPr lang="en-US"/>
          </a:p>
        </p:txBody>
      </p:sp>
    </p:spTree>
    <p:extLst>
      <p:ext uri="{BB962C8B-B14F-4D97-AF65-F5344CB8AC3E}">
        <p14:creationId xmlns:p14="http://schemas.microsoft.com/office/powerpoint/2010/main" val="1233322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simple</a:t>
            </a:r>
            <a:r>
              <a:rPr lang="en-US" baseline="0" dirty="0" smtClean="0"/>
              <a:t> example of a folder containing a large number of PDF articles. As you can see, there are various articles that have very cryptic filenames. This is quite common when downloading articles from journal websites and databases.</a:t>
            </a:r>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71</a:t>
            </a:fld>
            <a:endParaRPr lang="en-US"/>
          </a:p>
        </p:txBody>
      </p:sp>
    </p:spTree>
    <p:extLst>
      <p:ext uri="{BB962C8B-B14F-4D97-AF65-F5344CB8AC3E}">
        <p14:creationId xmlns:p14="http://schemas.microsoft.com/office/powerpoint/2010/main" val="4062053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here is what it looks like once we activate the </a:t>
            </a:r>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72</a:t>
            </a:fld>
            <a:endParaRPr lang="en-US"/>
          </a:p>
        </p:txBody>
      </p:sp>
    </p:spTree>
    <p:extLst>
      <p:ext uri="{BB962C8B-B14F-4D97-AF65-F5344CB8AC3E}">
        <p14:creationId xmlns:p14="http://schemas.microsoft.com/office/powerpoint/2010/main" val="294414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how about your own papers? </a:t>
            </a:r>
            <a:r>
              <a:rPr lang="en-US" dirty="0" err="1" smtClean="0"/>
              <a:t>Mendeley’s</a:t>
            </a:r>
            <a:r>
              <a:rPr lang="en-US" dirty="0" smtClean="0"/>
              <a:t> Citation Plug-in will save you time by helping you cite references as you’re writing new research. No more tedious hours spent checking style guides and manually writing your bibliographies. Mendeley will do all the work for you!</a:t>
            </a:r>
            <a:endParaRPr lang="en-GB" dirty="0" smtClean="0"/>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73</a:t>
            </a:fld>
            <a:endParaRPr lang="en-US"/>
          </a:p>
        </p:txBody>
      </p:sp>
    </p:spTree>
    <p:extLst>
      <p:ext uri="{BB962C8B-B14F-4D97-AF65-F5344CB8AC3E}">
        <p14:creationId xmlns:p14="http://schemas.microsoft.com/office/powerpoint/2010/main" val="965743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rgbClr val="000000"/>
                </a:solidFill>
                <a:effectLst/>
                <a:latin typeface="Avenir" charset="0"/>
                <a:ea typeface="ＭＳ Ｐゴシック" charset="0"/>
                <a:cs typeface="Avenir" charset="0"/>
                <a:sym typeface="Avenir" charset="0"/>
              </a:rPr>
              <a:t>We like to make life easier for you, so installing the Citation Plug-in takes only a single step. From Mendeley Desktop, click ‘Install MS Word Plugin’ and Mendeley will do the rest. This works not only for MS Word, but also for </a:t>
            </a:r>
            <a:r>
              <a:rPr lang="en-US" sz="1200" kern="1200" dirty="0" err="1" smtClean="0">
                <a:solidFill>
                  <a:srgbClr val="000000"/>
                </a:solidFill>
                <a:effectLst/>
                <a:latin typeface="Avenir" charset="0"/>
                <a:ea typeface="ＭＳ Ｐゴシック" charset="0"/>
                <a:cs typeface="Avenir" charset="0"/>
                <a:sym typeface="Avenir" charset="0"/>
              </a:rPr>
              <a:t>LibreOffice</a:t>
            </a:r>
            <a:r>
              <a:rPr lang="en-US" sz="1200" kern="1200" dirty="0" smtClean="0">
                <a:solidFill>
                  <a:srgbClr val="000000"/>
                </a:solidFill>
                <a:effectLst/>
                <a:latin typeface="Avenir" charset="0"/>
                <a:ea typeface="ＭＳ Ｐゴシック" charset="0"/>
                <a:cs typeface="Avenir" charset="0"/>
                <a:sym typeface="Avenir" charset="0"/>
              </a:rPr>
              <a:t>. Now open your word processor to see the plugin.</a:t>
            </a:r>
            <a:endParaRPr lang="en-GB" sz="1200" kern="1200" dirty="0" smtClean="0">
              <a:solidFill>
                <a:srgbClr val="000000"/>
              </a:solidFill>
              <a:effectLst/>
              <a:latin typeface="Avenir" charset="0"/>
              <a:ea typeface="ＭＳ Ｐゴシック" charset="0"/>
              <a:cs typeface="Avenir" charset="0"/>
              <a:sym typeface="Avenir" charset="0"/>
            </a:endParaRPr>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74</a:t>
            </a:fld>
            <a:endParaRPr lang="en-US"/>
          </a:p>
        </p:txBody>
      </p:sp>
    </p:spTree>
    <p:extLst>
      <p:ext uri="{BB962C8B-B14F-4D97-AF65-F5344CB8AC3E}">
        <p14:creationId xmlns:p14="http://schemas.microsoft.com/office/powerpoint/2010/main" val="1055559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63785-1590-4A3F-9C49-26F7603D293D}" type="slidenum">
              <a:rPr lang="en-US" smtClean="0"/>
              <a:t>20</a:t>
            </a:fld>
            <a:endParaRPr lang="en-US"/>
          </a:p>
        </p:txBody>
      </p:sp>
    </p:spTree>
    <p:extLst>
      <p:ext uri="{BB962C8B-B14F-4D97-AF65-F5344CB8AC3E}">
        <p14:creationId xmlns:p14="http://schemas.microsoft.com/office/powerpoint/2010/main" val="3160392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rgbClr val="000000"/>
                </a:solidFill>
                <a:effectLst/>
                <a:latin typeface="Avenir" charset="0"/>
                <a:ea typeface="ＭＳ Ｐゴシック" charset="0"/>
                <a:cs typeface="Avenir" charset="0"/>
                <a:sym typeface="Avenir" charset="0"/>
              </a:rPr>
              <a:t>In </a:t>
            </a:r>
            <a:r>
              <a:rPr lang="en-US" sz="1200" kern="1200" dirty="0" err="1" smtClean="0">
                <a:solidFill>
                  <a:srgbClr val="000000"/>
                </a:solidFill>
                <a:effectLst/>
                <a:latin typeface="Avenir" charset="0"/>
                <a:ea typeface="ＭＳ Ｐゴシック" charset="0"/>
                <a:cs typeface="Avenir" charset="0"/>
                <a:sym typeface="Avenir" charset="0"/>
              </a:rPr>
              <a:t>MacOS</a:t>
            </a:r>
            <a:r>
              <a:rPr lang="en-US" sz="1200" kern="1200" dirty="0" smtClean="0">
                <a:solidFill>
                  <a:srgbClr val="000000"/>
                </a:solidFill>
                <a:effectLst/>
                <a:latin typeface="Avenir" charset="0"/>
                <a:ea typeface="ＭＳ Ｐゴシック" charset="0"/>
                <a:cs typeface="Avenir" charset="0"/>
                <a:sym typeface="Avenir" charset="0"/>
              </a:rPr>
              <a:t> the plugin looks like a bar that lists the functions of Mendeley. You can move this bar wherever you like, or you can hide it. If it ever accidentally disappears, don’t worry. Go to View, then Toolbars, and click ‘Mendeley Toolbar’ to make it re-appear. In Windows the plugin looks a little bit different, as you can see below. You can find it under the ‘References’ tab</a:t>
            </a:r>
            <a:r>
              <a:rPr lang="en-US" sz="1200" kern="1200" baseline="0" dirty="0" smtClean="0">
                <a:solidFill>
                  <a:srgbClr val="000000"/>
                </a:solidFill>
                <a:effectLst/>
                <a:latin typeface="Avenir" charset="0"/>
                <a:ea typeface="ＭＳ Ｐゴシック" charset="0"/>
                <a:cs typeface="Avenir" charset="0"/>
                <a:sym typeface="Avenir" charset="0"/>
              </a:rPr>
              <a:t> and t</a:t>
            </a:r>
            <a:r>
              <a:rPr lang="en-US" sz="1200" kern="1200" dirty="0" smtClean="0">
                <a:solidFill>
                  <a:srgbClr val="000000"/>
                </a:solidFill>
                <a:effectLst/>
                <a:latin typeface="Avenir" charset="0"/>
                <a:ea typeface="ＭＳ Ｐゴシック" charset="0"/>
                <a:cs typeface="Avenir" charset="0"/>
                <a:sym typeface="Avenir" charset="0"/>
              </a:rPr>
              <a:t>he toolbar is integrated into the ribbon.</a:t>
            </a:r>
            <a:endParaRPr lang="en-GB" sz="1200" kern="1200" dirty="0" smtClean="0">
              <a:solidFill>
                <a:srgbClr val="000000"/>
              </a:solidFill>
              <a:effectLst/>
              <a:latin typeface="Avenir" charset="0"/>
              <a:ea typeface="ＭＳ Ｐゴシック" charset="0"/>
              <a:cs typeface="Avenir" charset="0"/>
              <a:sym typeface="Avenir" charset="0"/>
            </a:endParaRPr>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75</a:t>
            </a:fld>
            <a:endParaRPr lang="en-US"/>
          </a:p>
        </p:txBody>
      </p:sp>
    </p:spTree>
    <p:extLst>
      <p:ext uri="{BB962C8B-B14F-4D97-AF65-F5344CB8AC3E}">
        <p14:creationId xmlns:p14="http://schemas.microsoft.com/office/powerpoint/2010/main" val="21576458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imagine you’re working on your own research in Word. When you’re ready to add a citation to your paragraph, click ‘Insert or Edit Citation’. A new window will pop up. Simply type in the name of the author, part of the title, or the year, and Mendeley will show you a list of matches. You can also click ‘Go to Mendeley’ to pick an article from your library. Now click ‘OK’ to add the citation in Word, and it will appear.</a:t>
            </a:r>
            <a:endParaRPr lang="en-GB" dirty="0" smtClean="0"/>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76</a:t>
            </a:fld>
            <a:endParaRPr lang="en-US"/>
          </a:p>
        </p:txBody>
      </p:sp>
    </p:spTree>
    <p:extLst>
      <p:ext uri="{BB962C8B-B14F-4D97-AF65-F5344CB8AC3E}">
        <p14:creationId xmlns:p14="http://schemas.microsoft.com/office/powerpoint/2010/main" val="4170149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effectLst/>
                <a:latin typeface="Avenir" charset="0"/>
                <a:ea typeface="ＭＳ Ｐゴシック" charset="0"/>
                <a:cs typeface="Avenir" charset="0"/>
                <a:sym typeface="Avenir" charset="0"/>
              </a:rPr>
              <a:t>You know how some journals may ask for different citation styles than others? Well, gone are the days of manually rewriting your bibliography. Change all of your citations and your bibliography with the click of a mouse, by picking a different style from the drop down menu. You can find</a:t>
            </a:r>
            <a:r>
              <a:rPr lang="en-US" sz="1200" kern="1200" baseline="0" dirty="0" smtClean="0">
                <a:solidFill>
                  <a:srgbClr val="000000"/>
                </a:solidFill>
                <a:effectLst/>
                <a:latin typeface="Avenir" charset="0"/>
                <a:ea typeface="ＭＳ Ｐゴシック" charset="0"/>
                <a:cs typeface="Avenir" charset="0"/>
                <a:sym typeface="Avenir" charset="0"/>
              </a:rPr>
              <a:t> more styles in </a:t>
            </a:r>
            <a:r>
              <a:rPr lang="en-US" sz="1200" kern="1200" baseline="0" dirty="0" err="1" smtClean="0">
                <a:solidFill>
                  <a:srgbClr val="000000"/>
                </a:solidFill>
                <a:effectLst/>
                <a:latin typeface="Avenir" charset="0"/>
                <a:ea typeface="ＭＳ Ｐゴシック" charset="0"/>
                <a:cs typeface="Avenir" charset="0"/>
                <a:sym typeface="Avenir" charset="0"/>
              </a:rPr>
              <a:t>Mendeley’s</a:t>
            </a:r>
            <a:r>
              <a:rPr lang="en-US" sz="1200" kern="1200" baseline="0" dirty="0" smtClean="0">
                <a:solidFill>
                  <a:srgbClr val="000000"/>
                </a:solidFill>
                <a:effectLst/>
                <a:latin typeface="Avenir" charset="0"/>
                <a:ea typeface="ＭＳ Ｐゴシック" charset="0"/>
                <a:cs typeface="Avenir" charset="0"/>
                <a:sym typeface="Avenir" charset="0"/>
              </a:rPr>
              <a:t> list of 6,000+ citation styles, </a:t>
            </a:r>
            <a:r>
              <a:rPr lang="en-US" sz="1200" kern="1200" dirty="0" smtClean="0">
                <a:solidFill>
                  <a:srgbClr val="000000"/>
                </a:solidFill>
                <a:effectLst/>
                <a:latin typeface="Avenir" charset="0"/>
                <a:ea typeface="ＭＳ Ｐゴシック" charset="0"/>
                <a:cs typeface="Avenir" charset="0"/>
                <a:sym typeface="Avenir" charset="0"/>
              </a:rPr>
              <a:t>or</a:t>
            </a:r>
            <a:r>
              <a:rPr lang="en-US" sz="1200" kern="1200" baseline="0" dirty="0" smtClean="0">
                <a:solidFill>
                  <a:srgbClr val="000000"/>
                </a:solidFill>
                <a:effectLst/>
                <a:latin typeface="Avenir" charset="0"/>
                <a:ea typeface="ＭＳ Ｐゴシック" charset="0"/>
                <a:cs typeface="Avenir" charset="0"/>
                <a:sym typeface="Avenir" charset="0"/>
              </a:rPr>
              <a:t> you can add your own.</a:t>
            </a:r>
            <a:endParaRPr lang="en-GB" sz="1200" kern="1200" dirty="0">
              <a:solidFill>
                <a:srgbClr val="000000"/>
              </a:solidFill>
              <a:effectLst/>
              <a:latin typeface="Avenir" charset="0"/>
              <a:ea typeface="ＭＳ Ｐゴシック" charset="0"/>
              <a:cs typeface="Avenir" charset="0"/>
              <a:sym typeface="Avenir" charset="0"/>
            </a:endParaRPr>
          </a:p>
        </p:txBody>
      </p:sp>
      <p:sp>
        <p:nvSpPr>
          <p:cNvPr id="4" name="Slide Number Placeholder 3"/>
          <p:cNvSpPr>
            <a:spLocks noGrp="1"/>
          </p:cNvSpPr>
          <p:nvPr>
            <p:ph type="sldNum" sz="quarter" idx="10"/>
          </p:nvPr>
        </p:nvSpPr>
        <p:spPr/>
        <p:txBody>
          <a:bodyPr/>
          <a:lstStyle/>
          <a:p>
            <a:fld id="{D0F54C79-F60E-1D4E-B07D-21C57E959240}" type="slidenum">
              <a:rPr lang="en-US" smtClean="0"/>
              <a:t>79</a:t>
            </a:fld>
            <a:endParaRPr lang="en-US"/>
          </a:p>
        </p:txBody>
      </p:sp>
    </p:spTree>
    <p:extLst>
      <p:ext uri="{BB962C8B-B14F-4D97-AF65-F5344CB8AC3E}">
        <p14:creationId xmlns:p14="http://schemas.microsoft.com/office/powerpoint/2010/main" val="6398335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800" dirty="0" err="1" smtClean="0"/>
              <a:t>Mendeley</a:t>
            </a:r>
            <a:r>
              <a:rPr lang="en-GB" sz="800" dirty="0" smtClean="0"/>
              <a:t> (desktop) works on Windows, Mac, and </a:t>
            </a:r>
            <a:r>
              <a:rPr lang="en-GB" sz="800" dirty="0" err="1" smtClean="0"/>
              <a:t>Linex</a:t>
            </a:r>
            <a:r>
              <a:rPr lang="en-GB" sz="800" dirty="0" smtClean="0"/>
              <a:t> and </a:t>
            </a:r>
            <a:r>
              <a:rPr lang="en-GB" sz="800" dirty="0" err="1" smtClean="0"/>
              <a:t>Mendeley</a:t>
            </a:r>
            <a:r>
              <a:rPr lang="en-GB" sz="800" baseline="0" dirty="0" smtClean="0"/>
              <a:t> (web) supports all major browsers.  </a:t>
            </a:r>
            <a:r>
              <a:rPr lang="en-GB" sz="800" baseline="0" dirty="0" err="1" smtClean="0"/>
              <a:t>Mendeley</a:t>
            </a:r>
            <a:r>
              <a:rPr lang="en-GB" sz="800" baseline="0" dirty="0" smtClean="0"/>
              <a:t> is now also available on </a:t>
            </a:r>
            <a:r>
              <a:rPr lang="en-GB" sz="800" baseline="0" dirty="0" err="1" smtClean="0"/>
              <a:t>iOS</a:t>
            </a:r>
            <a:r>
              <a:rPr lang="en-GB" sz="800" baseline="0" dirty="0" smtClean="0"/>
              <a:t> devices such as iPad, iPhone and we are looking to release the </a:t>
            </a:r>
            <a:r>
              <a:rPr lang="en-GB" sz="800" baseline="0" dirty="0" err="1" smtClean="0"/>
              <a:t>Antroid</a:t>
            </a:r>
            <a:r>
              <a:rPr lang="en-GB" sz="800" baseline="0" dirty="0" smtClean="0"/>
              <a:t> app later in the year</a:t>
            </a:r>
          </a:p>
          <a:p>
            <a:r>
              <a:rPr lang="en-GB" sz="800" baseline="0" dirty="0" err="1" smtClean="0"/>
              <a:t>Mendeley</a:t>
            </a:r>
            <a:r>
              <a:rPr lang="en-GB" sz="800" baseline="0" dirty="0" smtClean="0"/>
              <a:t> is one of the largest </a:t>
            </a:r>
            <a:r>
              <a:rPr lang="en-GB" sz="800" baseline="0" dirty="0" err="1" smtClean="0"/>
              <a:t>crowdsourced</a:t>
            </a:r>
            <a:r>
              <a:rPr lang="en-GB" sz="800" baseline="0" dirty="0" smtClean="0"/>
              <a:t> database with more than 400M unique articles</a:t>
            </a:r>
            <a:endParaRPr lang="en-GB" sz="800" dirty="0"/>
          </a:p>
        </p:txBody>
      </p:sp>
    </p:spTree>
    <p:extLst>
      <p:ext uri="{BB962C8B-B14F-4D97-AF65-F5344CB8AC3E}">
        <p14:creationId xmlns:p14="http://schemas.microsoft.com/office/powerpoint/2010/main" val="1732290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endParaRPr>
          </a:p>
        </p:txBody>
      </p:sp>
    </p:spTree>
    <p:extLst>
      <p:ext uri="{BB962C8B-B14F-4D97-AF65-F5344CB8AC3E}">
        <p14:creationId xmlns:p14="http://schemas.microsoft.com/office/powerpoint/2010/main" val="1706378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sz="1200" kern="1200" dirty="0" smtClean="0">
                <a:solidFill>
                  <a:srgbClr val="000000"/>
                </a:solidFill>
                <a:effectLst/>
                <a:latin typeface="Avenir" charset="0"/>
                <a:ea typeface="ＭＳ Ｐゴシック" charset="0"/>
                <a:cs typeface="Avenir" charset="0"/>
                <a:sym typeface="Avenir" charset="0"/>
              </a:rPr>
              <a:t>You can find colleagues on Mendeley by doing a people search on Mendeley Web. You’ll see a list of results that match your search terms. Click ‘Follow’ to get regular updates about their work. You can change your settings so that people have to ask permission before they can follow you. Are your colleagues not on Mendeley yet? Why not send them an invitation, so you can collaborate on documents and</a:t>
            </a:r>
            <a:r>
              <a:rPr lang="en-US" sz="1200" kern="1200" baseline="0" dirty="0" smtClean="0">
                <a:solidFill>
                  <a:srgbClr val="000000"/>
                </a:solidFill>
                <a:effectLst/>
                <a:latin typeface="Avenir" charset="0"/>
                <a:ea typeface="ＭＳ Ｐゴシック" charset="0"/>
                <a:cs typeface="Avenir" charset="0"/>
                <a:sym typeface="Avenir" charset="0"/>
              </a:rPr>
              <a:t> share research with one another</a:t>
            </a:r>
            <a:r>
              <a:rPr lang="en-US" sz="1200" kern="1200" dirty="0" smtClean="0">
                <a:solidFill>
                  <a:srgbClr val="000000"/>
                </a:solidFill>
                <a:effectLst/>
                <a:latin typeface="Avenir" charset="0"/>
                <a:ea typeface="ＭＳ Ｐゴシック" charset="0"/>
                <a:cs typeface="Avenir" charset="0"/>
                <a:sym typeface="Avenir" charset="0"/>
              </a:rPr>
              <a:t>!</a:t>
            </a:r>
            <a:endParaRPr lang="en-GB" sz="1200" kern="1200" dirty="0" smtClean="0">
              <a:solidFill>
                <a:srgbClr val="000000"/>
              </a:solidFill>
              <a:effectLst/>
              <a:latin typeface="Avenir" charset="0"/>
              <a:ea typeface="ＭＳ Ｐゴシック" charset="0"/>
              <a:cs typeface="Avenir" charset="0"/>
              <a:sym typeface="Avenir" charset="0"/>
            </a:endParaRPr>
          </a:p>
        </p:txBody>
      </p:sp>
      <p:sp>
        <p:nvSpPr>
          <p:cNvPr id="4" name="Slide Number Placeholder 3"/>
          <p:cNvSpPr>
            <a:spLocks noGrp="1"/>
          </p:cNvSpPr>
          <p:nvPr>
            <p:ph type="sldNum" sz="quarter" idx="10"/>
          </p:nvPr>
        </p:nvSpPr>
        <p:spPr/>
        <p:txBody>
          <a:bodyPr/>
          <a:lstStyle/>
          <a:p>
            <a:fld id="{D0F54C79-F60E-1D4E-B07D-21C57E959240}" type="slidenum">
              <a:rPr lang="en-US" smtClean="0"/>
              <a:t>82</a:t>
            </a:fld>
            <a:endParaRPr lang="en-US"/>
          </a:p>
        </p:txBody>
      </p:sp>
    </p:spTree>
    <p:extLst>
      <p:ext uri="{BB962C8B-B14F-4D97-AF65-F5344CB8AC3E}">
        <p14:creationId xmlns:p14="http://schemas.microsoft.com/office/powerpoint/2010/main" val="35424340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smtClean="0"/>
              <a:t>Mendeley</a:t>
            </a:r>
            <a:r>
              <a:rPr lang="en-US" dirty="0" smtClean="0"/>
              <a:t> Groups help you connect to people and</a:t>
            </a:r>
            <a:r>
              <a:rPr lang="en-US" baseline="0" dirty="0" smtClean="0"/>
              <a:t> share references</a:t>
            </a:r>
            <a:r>
              <a:rPr lang="en-US" dirty="0" smtClean="0"/>
              <a:t>. There</a:t>
            </a:r>
            <a:r>
              <a:rPr lang="en-US" baseline="0" dirty="0" smtClean="0"/>
              <a:t> are three types of groups: Private, Public, and Invitation-Only Public Groups. You can create and manage groups in </a:t>
            </a:r>
            <a:r>
              <a:rPr lang="en-US" baseline="0" dirty="0" err="1" smtClean="0"/>
              <a:t>Mendeley</a:t>
            </a:r>
            <a:r>
              <a:rPr lang="en-US" baseline="0" dirty="0" smtClean="0"/>
              <a:t> Desktop as well as online at </a:t>
            </a:r>
            <a:r>
              <a:rPr lang="en-US" baseline="0" dirty="0" err="1" smtClean="0"/>
              <a:t>mendeley.com</a:t>
            </a:r>
            <a:r>
              <a:rPr lang="en-US" baseline="0" dirty="0" smtClean="0"/>
              <a:t>. </a:t>
            </a:r>
            <a:r>
              <a:rPr lang="en-US" dirty="0" smtClean="0"/>
              <a:t>Add documents</a:t>
            </a:r>
            <a:r>
              <a:rPr lang="en-US" baseline="0" dirty="0" smtClean="0"/>
              <a:t> to a group</a:t>
            </a:r>
            <a:r>
              <a:rPr lang="en-US" dirty="0" smtClean="0"/>
              <a:t> by dragging and dropping them into the group folder. </a:t>
            </a:r>
            <a:endParaRPr lang="en-GB" dirty="0" smtClean="0"/>
          </a:p>
        </p:txBody>
      </p:sp>
      <p:sp>
        <p:nvSpPr>
          <p:cNvPr id="4" name="Slide Number Placeholder 3"/>
          <p:cNvSpPr>
            <a:spLocks noGrp="1"/>
          </p:cNvSpPr>
          <p:nvPr>
            <p:ph type="sldNum" sz="quarter" idx="10"/>
          </p:nvPr>
        </p:nvSpPr>
        <p:spPr/>
        <p:txBody>
          <a:bodyPr/>
          <a:lstStyle/>
          <a:p>
            <a:fld id="{D0F54C79-F60E-1D4E-B07D-21C57E959240}" type="slidenum">
              <a:rPr lang="en-US" smtClean="0"/>
              <a:t>83</a:t>
            </a:fld>
            <a:endParaRPr lang="en-US"/>
          </a:p>
        </p:txBody>
      </p:sp>
    </p:spTree>
    <p:extLst>
      <p:ext uri="{BB962C8B-B14F-4D97-AF65-F5344CB8AC3E}">
        <p14:creationId xmlns:p14="http://schemas.microsoft.com/office/powerpoint/2010/main" val="42325204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you go back to our website, you can search the groups page for public groups that interest you. You can also create and manage your groups online.</a:t>
            </a:r>
            <a:endParaRPr lang="en-GB" dirty="0" smtClean="0"/>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84</a:t>
            </a:fld>
            <a:endParaRPr lang="en-US"/>
          </a:p>
        </p:txBody>
      </p:sp>
    </p:spTree>
    <p:extLst>
      <p:ext uri="{BB962C8B-B14F-4D97-AF65-F5344CB8AC3E}">
        <p14:creationId xmlns:p14="http://schemas.microsoft.com/office/powerpoint/2010/main" val="12911517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 sure yet what you’re looking for? No problem! Mendeley lets you browse popular groups by discipline, so you can discover new groups you might not have come across before.</a:t>
            </a:r>
            <a:endParaRPr lang="en-GB" dirty="0" smtClean="0"/>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85</a:t>
            </a:fld>
            <a:endParaRPr lang="en-US"/>
          </a:p>
        </p:txBody>
      </p:sp>
    </p:spTree>
    <p:extLst>
      <p:ext uri="{BB962C8B-B14F-4D97-AF65-F5344CB8AC3E}">
        <p14:creationId xmlns:p14="http://schemas.microsoft.com/office/powerpoint/2010/main" val="15806667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best type of group for collaboration is the p</a:t>
            </a:r>
            <a:r>
              <a:rPr lang="en-US" dirty="0" smtClean="0"/>
              <a:t>rivate group. These are just that: Private. They cannot be found on the Mendeley Groups page, and no-one on the network knows they exist or who is in them. The owner must invite people to join, and members must accept to join the group. These groups are perfect for collaboration, because you can share full text documents and collaborate on research.</a:t>
            </a:r>
            <a:r>
              <a:rPr lang="en-US" baseline="0" dirty="0" smtClean="0"/>
              <a:t> </a:t>
            </a:r>
            <a:r>
              <a:rPr lang="en-US" dirty="0" smtClean="0"/>
              <a:t>You can only invite a limited number of</a:t>
            </a:r>
            <a:r>
              <a:rPr lang="en-US" baseline="0" dirty="0" smtClean="0"/>
              <a:t> members to join a private group.</a:t>
            </a:r>
            <a:endParaRPr lang="en-GB" baseline="0" dirty="0" smtClean="0"/>
          </a:p>
        </p:txBody>
      </p:sp>
      <p:sp>
        <p:nvSpPr>
          <p:cNvPr id="4" name="Slide Number Placeholder 3"/>
          <p:cNvSpPr>
            <a:spLocks noGrp="1"/>
          </p:cNvSpPr>
          <p:nvPr>
            <p:ph type="sldNum" sz="quarter" idx="10"/>
          </p:nvPr>
        </p:nvSpPr>
        <p:spPr/>
        <p:txBody>
          <a:bodyPr/>
          <a:lstStyle/>
          <a:p>
            <a:fld id="{D0F54C79-F60E-1D4E-B07D-21C57E959240}" type="slidenum">
              <a:rPr lang="en-US" smtClean="0"/>
              <a:t>86</a:t>
            </a:fld>
            <a:endParaRPr lang="en-US"/>
          </a:p>
        </p:txBody>
      </p:sp>
    </p:spTree>
    <p:extLst>
      <p:ext uri="{BB962C8B-B14F-4D97-AF65-F5344CB8AC3E}">
        <p14:creationId xmlns:p14="http://schemas.microsoft.com/office/powerpoint/2010/main" val="299474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In general, people do not try to conquer every article they encounter.  There are simply too many articles and it would require too much work.  They tend to go through a sequential process of studying the article - all the while deciding whether or not to give it further attention.  The decision is based on several factors:</a:t>
            </a:r>
          </a:p>
          <a:p>
            <a:r>
              <a:rPr lang="en-US" sz="1200" b="0" i="0" kern="1200" dirty="0" smtClean="0">
                <a:solidFill>
                  <a:schemeClr val="tx1"/>
                </a:solidFill>
                <a:effectLst/>
                <a:latin typeface="+mn-lt"/>
                <a:ea typeface="+mn-ea"/>
                <a:cs typeface="+mn-cs"/>
              </a:rPr>
              <a:t>          1) Whether the article is of sufficient interest</a:t>
            </a:r>
          </a:p>
          <a:p>
            <a:r>
              <a:rPr lang="en-US" sz="1200" b="0" i="0" kern="1200" dirty="0" smtClean="0">
                <a:solidFill>
                  <a:schemeClr val="tx1"/>
                </a:solidFill>
                <a:effectLst/>
                <a:latin typeface="+mn-lt"/>
                <a:ea typeface="+mn-ea"/>
                <a:cs typeface="+mn-cs"/>
              </a:rPr>
              <a:t>          2) Whether the article is relevant to their work</a:t>
            </a:r>
          </a:p>
          <a:p>
            <a:r>
              <a:rPr lang="en-US" sz="1200" b="0" i="0" kern="1200" dirty="0" smtClean="0">
                <a:solidFill>
                  <a:schemeClr val="tx1"/>
                </a:solidFill>
                <a:effectLst/>
                <a:latin typeface="+mn-lt"/>
                <a:ea typeface="+mn-ea"/>
                <a:cs typeface="+mn-cs"/>
              </a:rPr>
              <a:t>          3) Whether the article is of general importance</a:t>
            </a:r>
          </a:p>
          <a:p>
            <a:r>
              <a:rPr lang="en-US" sz="1200" b="0" i="0" kern="1200" dirty="0" smtClean="0">
                <a:solidFill>
                  <a:schemeClr val="tx1"/>
                </a:solidFill>
                <a:effectLst/>
                <a:latin typeface="+mn-lt"/>
                <a:ea typeface="+mn-ea"/>
                <a:cs typeface="+mn-cs"/>
              </a:rPr>
              <a:t>          4) Whether the article is if high quality and or accurate</a:t>
            </a:r>
          </a:p>
          <a:p>
            <a:r>
              <a:rPr lang="en-US" sz="1200" b="0" i="0" kern="1200" dirty="0" smtClean="0">
                <a:solidFill>
                  <a:schemeClr val="tx1"/>
                </a:solidFill>
                <a:effectLst/>
                <a:latin typeface="+mn-lt"/>
                <a:ea typeface="+mn-ea"/>
                <a:cs typeface="+mn-cs"/>
              </a:rPr>
              <a:t>          5) Whether the article is clearly written and accessible at least after reasonable amount of effort</a:t>
            </a:r>
          </a:p>
          <a:p>
            <a:r>
              <a:rPr lang="en-US" sz="1200" b="0" i="0" kern="1200" dirty="0" smtClean="0">
                <a:solidFill>
                  <a:schemeClr val="tx1"/>
                </a:solidFill>
                <a:effectLst/>
                <a:latin typeface="+mn-lt"/>
                <a:ea typeface="+mn-ea"/>
                <a:cs typeface="+mn-cs"/>
              </a:rPr>
              <a:t>          6) Whether the article is "meaty"</a:t>
            </a:r>
          </a:p>
          <a:p>
            <a:r>
              <a:rPr lang="en-US" sz="1200" b="0" i="0" kern="1200" dirty="0" smtClean="0">
                <a:solidFill>
                  <a:schemeClr val="tx1"/>
                </a:solidFill>
                <a:effectLst/>
                <a:latin typeface="+mn-lt"/>
                <a:ea typeface="+mn-ea"/>
                <a:cs typeface="+mn-cs"/>
              </a:rPr>
              <a:t>          7) Whether the article is short.</a:t>
            </a:r>
          </a:p>
          <a:p>
            <a:endParaRPr lang="en-US" dirty="0"/>
          </a:p>
        </p:txBody>
      </p:sp>
      <p:sp>
        <p:nvSpPr>
          <p:cNvPr id="4" name="Slide Number Placeholder 3"/>
          <p:cNvSpPr>
            <a:spLocks noGrp="1"/>
          </p:cNvSpPr>
          <p:nvPr>
            <p:ph type="sldNum" sz="quarter" idx="10"/>
          </p:nvPr>
        </p:nvSpPr>
        <p:spPr/>
        <p:txBody>
          <a:bodyPr/>
          <a:lstStyle/>
          <a:p>
            <a:fld id="{A02BD663-813F-4B86-B73E-EF967D4C87ED}" type="slidenum">
              <a:rPr lang="en-US" smtClean="0"/>
              <a:t>22</a:t>
            </a:fld>
            <a:endParaRPr lang="en-US"/>
          </a:p>
        </p:txBody>
      </p:sp>
    </p:spTree>
    <p:extLst>
      <p:ext uri="{BB962C8B-B14F-4D97-AF65-F5344CB8AC3E}">
        <p14:creationId xmlns:p14="http://schemas.microsoft.com/office/powerpoint/2010/main" val="33386338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you’re a member of a private Mendeley Group, you can view the full text of papers, and collaboratively annotate and highlight documents. Mendeley automatically assigns a different color to each collaborator, so it’s easy to see who highlighted what, and who made which annotation. After you’ve worked on a paper, be sure to click ‘sync’ in your Mendeley library, so that your changes are sent back to the server for your fellow group members to see.</a:t>
            </a:r>
            <a:endParaRPr lang="en-GB" dirty="0" smtClean="0"/>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87</a:t>
            </a:fld>
            <a:endParaRPr lang="en-US"/>
          </a:p>
        </p:txBody>
      </p:sp>
    </p:spTree>
    <p:extLst>
      <p:ext uri="{BB962C8B-B14F-4D97-AF65-F5344CB8AC3E}">
        <p14:creationId xmlns:p14="http://schemas.microsoft.com/office/powerpoint/2010/main" val="3953771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Mendeley Web is an academic social network, so a great way to start networking is to build your professional research profile. Here you can showcase your research, receive statistics on your publications, and connect with other researchers and colleagues,</a:t>
            </a:r>
            <a:r>
              <a:rPr lang="en-US" baseline="0" dirty="0" smtClean="0"/>
              <a:t> for example by ‘Following’ them on Mendeley. </a:t>
            </a:r>
            <a:endParaRPr lang="en-GB" dirty="0" smtClean="0"/>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89</a:t>
            </a:fld>
            <a:endParaRPr lang="en-US"/>
          </a:p>
        </p:txBody>
      </p:sp>
    </p:spTree>
    <p:extLst>
      <p:ext uri="{BB962C8B-B14F-4D97-AF65-F5344CB8AC3E}">
        <p14:creationId xmlns:p14="http://schemas.microsoft.com/office/powerpoint/2010/main" val="20512503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sz="1200" kern="1200" dirty="0" smtClean="0">
                <a:solidFill>
                  <a:srgbClr val="000000"/>
                </a:solidFill>
                <a:effectLst/>
                <a:latin typeface="Avenir" charset="0"/>
                <a:ea typeface="ＭＳ Ｐゴシック" charset="0"/>
                <a:cs typeface="Avenir" charset="0"/>
                <a:sym typeface="Avenir" charset="0"/>
              </a:rPr>
              <a:t>You can add works to ‘My Publications’ on your profile by putting files in your ‘My Publications’ folder on Mendeley. In Mendeley Desktop you can find that folder in the pane on the left. Add only your own publications, for which you own the copyright,</a:t>
            </a:r>
            <a:r>
              <a:rPr lang="en-US" sz="1200" kern="1200" baseline="0" dirty="0" smtClean="0">
                <a:solidFill>
                  <a:srgbClr val="000000"/>
                </a:solidFill>
                <a:effectLst/>
                <a:latin typeface="Avenir" charset="0"/>
                <a:ea typeface="ＭＳ Ｐゴシック" charset="0"/>
                <a:cs typeface="Avenir" charset="0"/>
                <a:sym typeface="Avenir" charset="0"/>
              </a:rPr>
              <a:t> to this folder, </a:t>
            </a:r>
            <a:r>
              <a:rPr lang="en-US" sz="1200" kern="1200" dirty="0" smtClean="0">
                <a:solidFill>
                  <a:srgbClr val="000000"/>
                </a:solidFill>
                <a:effectLst/>
                <a:latin typeface="Avenir" charset="0"/>
                <a:ea typeface="ＭＳ Ｐゴシック" charset="0"/>
                <a:cs typeface="Avenir" charset="0"/>
                <a:sym typeface="Avenir" charset="0"/>
              </a:rPr>
              <a:t>as doing so adds the full text to </a:t>
            </a:r>
            <a:r>
              <a:rPr lang="en-US" sz="1200" kern="1200" dirty="0" err="1" smtClean="0">
                <a:solidFill>
                  <a:srgbClr val="000000"/>
                </a:solidFill>
                <a:effectLst/>
                <a:latin typeface="Avenir" charset="0"/>
                <a:ea typeface="ＭＳ Ｐゴシック" charset="0"/>
                <a:cs typeface="Avenir" charset="0"/>
                <a:sym typeface="Avenir" charset="0"/>
              </a:rPr>
              <a:t>Mendeley’s</a:t>
            </a:r>
            <a:r>
              <a:rPr lang="en-US" sz="1200" kern="1200" dirty="0" smtClean="0">
                <a:solidFill>
                  <a:srgbClr val="000000"/>
                </a:solidFill>
                <a:effectLst/>
                <a:latin typeface="Avenir" charset="0"/>
                <a:ea typeface="ＭＳ Ｐゴシック" charset="0"/>
                <a:cs typeface="Avenir" charset="0"/>
                <a:sym typeface="Avenir" charset="0"/>
              </a:rPr>
              <a:t> public library. </a:t>
            </a:r>
            <a:endParaRPr lang="en-GB" sz="1200" kern="1200" dirty="0" smtClean="0">
              <a:solidFill>
                <a:srgbClr val="000000"/>
              </a:solidFill>
              <a:effectLst/>
              <a:latin typeface="Avenir" charset="0"/>
              <a:ea typeface="ＭＳ Ｐゴシック" charset="0"/>
              <a:cs typeface="Avenir" charset="0"/>
              <a:sym typeface="Avenir" charset="0"/>
            </a:endParaRPr>
          </a:p>
          <a:p>
            <a:pPr marL="0" marR="0" indent="0" algn="l" defTabSz="457200" rtl="0" eaLnBrk="0" fontAlgn="base" latinLnBrk="0" hangingPunct="0">
              <a:lnSpc>
                <a:spcPct val="125000"/>
              </a:lnSpc>
              <a:spcBef>
                <a:spcPct val="0"/>
              </a:spcBef>
              <a:spcAft>
                <a:spcPct val="0"/>
              </a:spcAft>
              <a:buClrTx/>
              <a:buSzTx/>
              <a:buFontTx/>
              <a:buNone/>
              <a:tabLst/>
              <a:defRPr/>
            </a:pPr>
            <a:endParaRPr lang="en-GB" sz="1200" kern="1200" dirty="0" smtClean="0">
              <a:solidFill>
                <a:srgbClr val="000000"/>
              </a:solidFill>
              <a:effectLst/>
              <a:latin typeface="Avenir" charset="0"/>
              <a:ea typeface="ＭＳ Ｐゴシック" charset="0"/>
              <a:cs typeface="Avenir" charset="0"/>
              <a:sym typeface="Avenir" charset="0"/>
            </a:endParaRPr>
          </a:p>
        </p:txBody>
      </p:sp>
      <p:sp>
        <p:nvSpPr>
          <p:cNvPr id="4" name="Slide Number Placeholder 3"/>
          <p:cNvSpPr>
            <a:spLocks noGrp="1"/>
          </p:cNvSpPr>
          <p:nvPr>
            <p:ph type="sldNum" sz="quarter" idx="10"/>
          </p:nvPr>
        </p:nvSpPr>
        <p:spPr/>
        <p:txBody>
          <a:bodyPr/>
          <a:lstStyle/>
          <a:p>
            <a:fld id="{D0F54C79-F60E-1D4E-B07D-21C57E959240}" type="slidenum">
              <a:rPr lang="en-US" smtClean="0"/>
              <a:t>90</a:t>
            </a:fld>
            <a:endParaRPr lang="en-US"/>
          </a:p>
        </p:txBody>
      </p:sp>
    </p:spTree>
    <p:extLst>
      <p:ext uri="{BB962C8B-B14F-4D97-AF65-F5344CB8AC3E}">
        <p14:creationId xmlns:p14="http://schemas.microsoft.com/office/powerpoint/2010/main" val="3784037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kumimoji="0" lang="ru-RU" altLang="en-US" dirty="0" smtClean="0">
                <a:cs typeface="Arial" charset="0"/>
              </a:rPr>
              <a:t>Вся</a:t>
            </a:r>
            <a:r>
              <a:rPr kumimoji="0" lang="ru-RU" altLang="en-US" baseline="0" dirty="0" smtClean="0">
                <a:cs typeface="Arial" charset="0"/>
              </a:rPr>
              <a:t> реферетивная информация о журналах и книгах </a:t>
            </a:r>
            <a:r>
              <a:rPr kumimoji="0" lang="en-GB" altLang="en-US" baseline="0" dirty="0" smtClean="0">
                <a:cs typeface="Arial" charset="0"/>
              </a:rPr>
              <a:t>Elsevier </a:t>
            </a:r>
            <a:r>
              <a:rPr kumimoji="0" lang="ru-RU" altLang="en-US" baseline="0" dirty="0" smtClean="0">
                <a:cs typeface="Arial" charset="0"/>
              </a:rPr>
              <a:t>находится в открытом доступе на сайте </a:t>
            </a:r>
            <a:r>
              <a:rPr kumimoji="0" lang="en-GB" altLang="en-US" baseline="0" dirty="0" smtClean="0">
                <a:cs typeface="Arial" charset="0"/>
              </a:rPr>
              <a:t>www.sciencedirect.com</a:t>
            </a:r>
            <a:r>
              <a:rPr kumimoji="0" lang="ru-RU" altLang="en-US" baseline="0" dirty="0" smtClean="0">
                <a:cs typeface="Arial" charset="0"/>
              </a:rPr>
              <a:t>.</a:t>
            </a:r>
          </a:p>
          <a:p>
            <a:pPr eaLnBrk="1" hangingPunct="1"/>
            <a:r>
              <a:rPr kumimoji="0" lang="ru-RU" altLang="en-US" baseline="0" dirty="0" smtClean="0">
                <a:cs typeface="Arial" charset="0"/>
              </a:rPr>
              <a:t>Совсем недавно база данных обновила свой дизайн, став визуально проще и чище, сфокусировав на основном – поиске научной информации.</a:t>
            </a:r>
          </a:p>
          <a:p>
            <a:pPr eaLnBrk="1" hangingPunct="1"/>
            <a:r>
              <a:rPr kumimoji="0" lang="ru-RU" altLang="en-US" baseline="0" dirty="0" smtClean="0">
                <a:cs typeface="Arial" charset="0"/>
              </a:rPr>
              <a:t>Современный интерфейс позволяет использовать </a:t>
            </a:r>
            <a:r>
              <a:rPr kumimoji="0" lang="en-GB" altLang="en-US" baseline="0" dirty="0" smtClean="0">
                <a:cs typeface="Arial" charset="0"/>
              </a:rPr>
              <a:t>ScienceDirect </a:t>
            </a:r>
            <a:r>
              <a:rPr kumimoji="0" lang="ru-RU" altLang="en-US" baseline="0" dirty="0" smtClean="0">
                <a:cs typeface="Arial" charset="0"/>
              </a:rPr>
              <a:t>не только на экране компьютера, но и на экране смартфона и планшета.</a:t>
            </a:r>
            <a:endParaRPr kumimoji="0" lang="ru-RU" altLang="en-US" dirty="0" smtClean="0">
              <a:cs typeface="Arial" charset="0"/>
            </a:endParaRPr>
          </a:p>
        </p:txBody>
      </p:sp>
    </p:spTree>
    <p:extLst>
      <p:ext uri="{BB962C8B-B14F-4D97-AF65-F5344CB8AC3E}">
        <p14:creationId xmlns:p14="http://schemas.microsoft.com/office/powerpoint/2010/main" val="2091723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Широкие возможности фильтрации результатов позволяют сформировать максимально подходящий</a:t>
            </a:r>
            <a:r>
              <a:rPr lang="ru-RU" baseline="0" dirty="0" smtClean="0"/>
              <a:t> список результатов поиска. Полученный запрос можно сохранить и получать уведомления при появлении новых, удовлетворяющих ему результов.</a:t>
            </a:r>
            <a:endParaRPr lang="en-US" dirty="0"/>
          </a:p>
        </p:txBody>
      </p:sp>
      <p:sp>
        <p:nvSpPr>
          <p:cNvPr id="4" name="Slide Number Placeholder 3"/>
          <p:cNvSpPr>
            <a:spLocks noGrp="1"/>
          </p:cNvSpPr>
          <p:nvPr>
            <p:ph type="sldNum" sz="quarter" idx="10"/>
          </p:nvPr>
        </p:nvSpPr>
        <p:spPr/>
        <p:txBody>
          <a:bodyPr/>
          <a:lstStyle/>
          <a:p>
            <a:fld id="{4FCC6B37-F2B8-4282-8438-1BD041CCB29F}" type="slidenum">
              <a:rPr lang="en-US" smtClean="0"/>
              <a:t>24</a:t>
            </a:fld>
            <a:endParaRPr lang="en-US"/>
          </a:p>
        </p:txBody>
      </p:sp>
    </p:spTree>
    <p:extLst>
      <p:ext uri="{BB962C8B-B14F-4D97-AF65-F5344CB8AC3E}">
        <p14:creationId xmlns:p14="http://schemas.microsoft.com/office/powerpoint/2010/main" val="3756208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Статьи</a:t>
            </a:r>
            <a:r>
              <a:rPr lang="ru-RU" baseline="0" dirty="0" smtClean="0"/>
              <a:t> на </a:t>
            </a:r>
            <a:r>
              <a:rPr lang="en-GB" baseline="0" dirty="0" smtClean="0"/>
              <a:t>ScienceDirect </a:t>
            </a:r>
            <a:r>
              <a:rPr lang="ru-RU" baseline="0" dirty="0" smtClean="0"/>
              <a:t>публикуются в формате </a:t>
            </a:r>
            <a:r>
              <a:rPr lang="en-GB" baseline="0" dirty="0" smtClean="0"/>
              <a:t>Articles in Press – </a:t>
            </a:r>
            <a:r>
              <a:rPr lang="ru-RU" baseline="0" dirty="0" smtClean="0"/>
              <a:t>то есть они становятся доступны читателям, как только редакция журнала принимает положительное по статье. Это случается на несколько месяцев раньге, чем выйдет соответствующий номер журнал</a:t>
            </a:r>
            <a:endParaRPr lang="en-US" dirty="0"/>
          </a:p>
        </p:txBody>
      </p:sp>
      <p:sp>
        <p:nvSpPr>
          <p:cNvPr id="4" name="Slide Number Placeholder 3"/>
          <p:cNvSpPr>
            <a:spLocks noGrp="1"/>
          </p:cNvSpPr>
          <p:nvPr>
            <p:ph type="sldNum" sz="quarter" idx="10"/>
          </p:nvPr>
        </p:nvSpPr>
        <p:spPr/>
        <p:txBody>
          <a:bodyPr/>
          <a:lstStyle/>
          <a:p>
            <a:fld id="{4FCC6B37-F2B8-4282-8438-1BD041CCB29F}" type="slidenum">
              <a:rPr lang="en-US" smtClean="0"/>
              <a:t>25</a:t>
            </a:fld>
            <a:endParaRPr lang="en-US"/>
          </a:p>
        </p:txBody>
      </p:sp>
    </p:spTree>
    <p:extLst>
      <p:ext uri="{BB962C8B-B14F-4D97-AF65-F5344CB8AC3E}">
        <p14:creationId xmlns:p14="http://schemas.microsoft.com/office/powerpoint/2010/main" val="3276503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b="0" dirty="0" smtClean="0"/>
              <a:t>При</a:t>
            </a:r>
            <a:r>
              <a:rPr lang="ru-RU" b="0" baseline="0" dirty="0" smtClean="0"/>
              <a:t> отображении статьи </a:t>
            </a:r>
            <a:r>
              <a:rPr lang="en-GB" b="0" baseline="0" dirty="0" smtClean="0"/>
              <a:t>ScienceDirect </a:t>
            </a:r>
            <a:r>
              <a:rPr lang="ru-RU" b="0" baseline="0" dirty="0" smtClean="0"/>
              <a:t>использует эргономичный трехэкранный режим, не дающий глазам устать.</a:t>
            </a:r>
          </a:p>
          <a:p>
            <a:r>
              <a:rPr lang="ru-RU" b="0" baseline="0" dirty="0" smtClean="0"/>
              <a:t>Открывая любую статью пользователь обязательно получает контактную информацию авторов статей, а также несколько «рекомендованных» статей – близких по теме статей, подобранных на основе поведенческого анализа других пользователей, ранее читавших открытую статью.</a:t>
            </a:r>
            <a:endParaRPr lang="en-US" b="0"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F19BF95-3FEA-4081-B569-3BB134ED666A}" type="slidenum">
              <a:rPr lang="en-US" smtClean="0">
                <a:solidFill>
                  <a:prstClr val="black"/>
                </a:solidFill>
              </a:rPr>
              <a:pPr eaLnBrk="1" hangingPunct="1"/>
              <a:t>27</a:t>
            </a:fld>
            <a:endParaRPr lang="en-US" smtClean="0">
              <a:solidFill>
                <a:prstClr val="black"/>
              </a:solidFill>
            </a:endParaRPr>
          </a:p>
        </p:txBody>
      </p:sp>
    </p:spTree>
    <p:extLst>
      <p:ext uri="{BB962C8B-B14F-4D97-AF65-F5344CB8AC3E}">
        <p14:creationId xmlns:p14="http://schemas.microsoft.com/office/powerpoint/2010/main" val="337976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EACC24-D682-4C9F-9C32-72065D173CCF}" type="datetimeFigureOut">
              <a:rPr lang="en-US" smtClean="0"/>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061AE-F6D8-4390-9BC7-9C293FDD4C1A}" type="slidenum">
              <a:rPr lang="en-US" smtClean="0"/>
              <a:t>‹#›</a:t>
            </a:fld>
            <a:endParaRPr lang="en-US"/>
          </a:p>
        </p:txBody>
      </p:sp>
    </p:spTree>
    <p:extLst>
      <p:ext uri="{BB962C8B-B14F-4D97-AF65-F5344CB8AC3E}">
        <p14:creationId xmlns:p14="http://schemas.microsoft.com/office/powerpoint/2010/main" val="34326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EACC24-D682-4C9F-9C32-72065D173CCF}" type="datetimeFigureOut">
              <a:rPr lang="en-US" smtClean="0"/>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061AE-F6D8-4390-9BC7-9C293FDD4C1A}" type="slidenum">
              <a:rPr lang="en-US" smtClean="0"/>
              <a:t>‹#›</a:t>
            </a:fld>
            <a:endParaRPr lang="en-US"/>
          </a:p>
        </p:txBody>
      </p:sp>
    </p:spTree>
    <p:extLst>
      <p:ext uri="{BB962C8B-B14F-4D97-AF65-F5344CB8AC3E}">
        <p14:creationId xmlns:p14="http://schemas.microsoft.com/office/powerpoint/2010/main" val="2450622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EACC24-D682-4C9F-9C32-72065D173CCF}" type="datetimeFigureOut">
              <a:rPr lang="en-US" smtClean="0"/>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061AE-F6D8-4390-9BC7-9C293FDD4C1A}" type="slidenum">
              <a:rPr lang="en-US" smtClean="0"/>
              <a:t>‹#›</a:t>
            </a:fld>
            <a:endParaRPr lang="en-US"/>
          </a:p>
        </p:txBody>
      </p:sp>
    </p:spTree>
    <p:extLst>
      <p:ext uri="{BB962C8B-B14F-4D97-AF65-F5344CB8AC3E}">
        <p14:creationId xmlns:p14="http://schemas.microsoft.com/office/powerpoint/2010/main" val="1312741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smtClean="0"/>
              <a:t>Click to edit title</a:t>
            </a:r>
            <a:endParaRPr lang="en-US" dirty="0"/>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66515018"/>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ection header 2">
    <p:spTree>
      <p:nvGrpSpPr>
        <p:cNvPr id="1" name=""/>
        <p:cNvGrpSpPr/>
        <p:nvPr/>
      </p:nvGrpSpPr>
      <p:grpSpPr>
        <a:xfrm>
          <a:off x="0" y="0"/>
          <a:ext cx="0" cy="0"/>
          <a:chOff x="0" y="0"/>
          <a:chExt cx="0" cy="0"/>
        </a:xfrm>
      </p:grpSpPr>
      <p:sp>
        <p:nvSpPr>
          <p:cNvPr id="7" name="Rectangle 6"/>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63" y="-8313"/>
            <a:ext cx="6866313" cy="6866313"/>
          </a:xfrm>
          <a:prstGeom prst="rect">
            <a:avLst/>
          </a:prstGeom>
        </p:spPr>
      </p:pic>
      <p:sp>
        <p:nvSpPr>
          <p:cNvPr id="8" name="Rectangle 7"/>
          <p:cNvSpPr/>
          <p:nvPr/>
        </p:nvSpPr>
        <p:spPr>
          <a:xfrm>
            <a:off x="-17462" y="2658533"/>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p:cNvPicPr>
          <p:nvPr/>
        </p:nvPicPr>
        <p:blipFill>
          <a:blip r:embed="rId3" cstate="screen">
            <a:extLst>
              <a:ext uri="{28A0092B-C50C-407E-A947-70E740481C1C}">
                <a14:useLocalDpi xmlns:a14="http://schemas.microsoft.com/office/drawing/2010/main"/>
              </a:ext>
            </a:extLst>
          </a:blip>
          <a:stretch>
            <a:fillRect/>
          </a:stretch>
        </p:blipFill>
        <p:spPr>
          <a:xfrm>
            <a:off x="7444800" y="2658534"/>
            <a:ext cx="1717200" cy="1717200"/>
          </a:xfrm>
          <a:prstGeom prst="rect">
            <a:avLst/>
          </a:prstGeom>
        </p:spPr>
      </p:pic>
      <p:pic>
        <p:nvPicPr>
          <p:cNvPr id="9"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1355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amp; Image">
    <p:spTree>
      <p:nvGrpSpPr>
        <p:cNvPr id="1" name=""/>
        <p:cNvGrpSpPr/>
        <p:nvPr/>
      </p:nvGrpSpPr>
      <p:grpSpPr>
        <a:xfrm>
          <a:off x="0" y="0"/>
          <a:ext cx="0" cy="0"/>
          <a:chOff x="0" y="0"/>
          <a:chExt cx="0" cy="0"/>
        </a:xfrm>
      </p:grpSpPr>
      <p:pic>
        <p:nvPicPr>
          <p:cNvPr id="12" name="Picture 11" descr="12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0612" y="4969903"/>
            <a:ext cx="2188308" cy="1586021"/>
          </a:xfrm>
          <a:prstGeom prst="rect">
            <a:avLst/>
          </a:prstGeom>
        </p:spPr>
      </p:pic>
      <p:sp>
        <p:nvSpPr>
          <p:cNvPr id="10" name="Title 1"/>
          <p:cNvSpPr>
            <a:spLocks noGrp="1"/>
          </p:cNvSpPr>
          <p:nvPr>
            <p:ph type="title"/>
          </p:nvPr>
        </p:nvSpPr>
        <p:spPr>
          <a:xfrm>
            <a:off x="457200" y="274638"/>
            <a:ext cx="8229600" cy="1143000"/>
          </a:xfrm>
        </p:spPr>
        <p:txBody>
          <a:bodyPr/>
          <a:lstStyle/>
          <a:p>
            <a:r>
              <a:rPr lang="en-GB" dirty="0" smtClean="0"/>
              <a:t>Click to edit Master title style</a:t>
            </a:r>
            <a:endParaRPr lang="en-US" dirty="0"/>
          </a:p>
        </p:txBody>
      </p:sp>
      <p:sp>
        <p:nvSpPr>
          <p:cNvPr id="11" name="Content Placeholder 2"/>
          <p:cNvSpPr>
            <a:spLocks noGrp="1"/>
          </p:cNvSpPr>
          <p:nvPr>
            <p:ph sz="half" idx="1"/>
          </p:nvPr>
        </p:nvSpPr>
        <p:spPr>
          <a:xfrm>
            <a:off x="457200" y="1600200"/>
            <a:ext cx="4038600" cy="4525963"/>
          </a:xfrm>
        </p:spPr>
        <p:txBody>
          <a:bodyPr/>
          <a:lstStyle>
            <a:lvl1pPr>
              <a:defRPr sz="1800"/>
            </a:lvl1pPr>
            <a:lvl2pPr>
              <a:defRPr sz="1800"/>
            </a:lvl2pPr>
            <a:lvl3pPr>
              <a:defRPr sz="1800"/>
            </a:lvl3pPr>
            <a:lvl4pPr>
              <a:defRPr sz="1500"/>
            </a:lvl4pPr>
            <a:lvl5pPr>
              <a:defRPr sz="11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4"/>
          <p:cNvSpPr>
            <a:spLocks noGrp="1"/>
          </p:cNvSpPr>
          <p:nvPr>
            <p:ph type="dt" sz="half" idx="10"/>
          </p:nvPr>
        </p:nvSpPr>
        <p:spPr>
          <a:xfrm>
            <a:off x="457200" y="6277429"/>
            <a:ext cx="2133600" cy="244484"/>
          </a:xfrm>
          <a:prstGeom prst="rect">
            <a:avLst/>
          </a:prstGeom>
        </p:spPr>
        <p:txBody>
          <a:bodyPr/>
          <a:lstStyle/>
          <a:p>
            <a:fld id="{C7E740D2-DC49-D647-8556-2B912BD1C256}" type="datetimeFigureOut">
              <a:rPr lang="en-US" smtClean="0"/>
              <a:pPr/>
              <a:t>11/16/2018</a:t>
            </a:fld>
            <a:endParaRPr lang="en-US"/>
          </a:p>
        </p:txBody>
      </p:sp>
      <p:sp>
        <p:nvSpPr>
          <p:cNvPr id="8" name="Footer Placeholder 5"/>
          <p:cNvSpPr>
            <a:spLocks noGrp="1"/>
          </p:cNvSpPr>
          <p:nvPr>
            <p:ph type="ftr" sz="quarter" idx="11"/>
          </p:nvPr>
        </p:nvSpPr>
        <p:spPr>
          <a:xfrm>
            <a:off x="3124200" y="6277429"/>
            <a:ext cx="2895600" cy="244484"/>
          </a:xfrm>
          <a:prstGeom prst="rect">
            <a:avLst/>
          </a:prstGeom>
        </p:spPr>
        <p:txBody>
          <a:bodyPr/>
          <a:lstStyle/>
          <a:p>
            <a:endParaRPr lang="en-US"/>
          </a:p>
        </p:txBody>
      </p:sp>
      <p:sp>
        <p:nvSpPr>
          <p:cNvPr id="9" name="Slide Number Placeholder 6"/>
          <p:cNvSpPr>
            <a:spLocks noGrp="1"/>
          </p:cNvSpPr>
          <p:nvPr>
            <p:ph type="sldNum" sz="quarter" idx="12"/>
          </p:nvPr>
        </p:nvSpPr>
        <p:spPr>
          <a:xfrm>
            <a:off x="6553200" y="6277429"/>
            <a:ext cx="2133600" cy="244484"/>
          </a:xfrm>
          <a:prstGeom prst="rect">
            <a:avLst/>
          </a:prstGeom>
        </p:spPr>
        <p:txBody>
          <a:bodyPr/>
          <a:lstStyle/>
          <a:p>
            <a:fld id="{B31E98AB-4E9F-4145-9A2B-689B81CA9538}" type="slidenum">
              <a:rPr lang="en-US" smtClean="0"/>
              <a:pPr/>
              <a:t>‹#›</a:t>
            </a:fld>
            <a:endParaRPr lang="en-US"/>
          </a:p>
        </p:txBody>
      </p:sp>
    </p:spTree>
    <p:extLst>
      <p:ext uri="{BB962C8B-B14F-4D97-AF65-F5344CB8AC3E}">
        <p14:creationId xmlns:p14="http://schemas.microsoft.com/office/powerpoint/2010/main" val="3444653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ain Title Slide">
    <p:spTree>
      <p:nvGrpSpPr>
        <p:cNvPr id="1" name=""/>
        <p:cNvGrpSpPr/>
        <p:nvPr/>
      </p:nvGrpSpPr>
      <p:grpSpPr>
        <a:xfrm>
          <a:off x="0" y="0"/>
          <a:ext cx="0" cy="0"/>
          <a:chOff x="0" y="0"/>
          <a:chExt cx="0" cy="0"/>
        </a:xfrm>
      </p:grpSpPr>
      <p:sp>
        <p:nvSpPr>
          <p:cNvPr id="11" name="Rectangle 10"/>
          <p:cNvSpPr/>
          <p:nvPr/>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18" name="Rectangle 17"/>
          <p:cNvSpPr/>
          <p:nvPr/>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27" name="Picture 3" descr="Elsevier_W_Research_Information_1b_aw.eps"/>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smtClean="0"/>
              <a:t>Click to add author’s name and job title</a:t>
            </a:r>
            <a:endParaRPr lang="en-GB" dirty="0"/>
          </a:p>
        </p:txBody>
      </p:sp>
      <p:sp>
        <p:nvSpPr>
          <p:cNvPr id="13" name="Rectangle 12"/>
          <p:cNvSpPr/>
          <p:nvPr/>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15" name="Title 1"/>
          <p:cNvSpPr>
            <a:spLocks noGrp="1"/>
          </p:cNvSpPr>
          <p:nvPr>
            <p:ph type="ctrTitle"/>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GB" dirty="0" smtClean="0"/>
              <a:t>Click to edit</a:t>
            </a:r>
            <a:endParaRPr lang="en-US" dirty="0"/>
          </a:p>
        </p:txBody>
      </p:sp>
      <p:sp>
        <p:nvSpPr>
          <p:cNvPr id="2" name="Rectangle 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smtClean="0"/>
              <a:t>Click to add date</a:t>
            </a:r>
          </a:p>
        </p:txBody>
      </p:sp>
    </p:spTree>
    <p:extLst>
      <p:ext uri="{BB962C8B-B14F-4D97-AF65-F5344CB8AC3E}">
        <p14:creationId xmlns:p14="http://schemas.microsoft.com/office/powerpoint/2010/main" val="286095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endParaRPr lang="en-US" dirty="0"/>
          </a:p>
        </p:txBody>
      </p:sp>
    </p:spTree>
    <p:extLst>
      <p:ext uri="{BB962C8B-B14F-4D97-AF65-F5344CB8AC3E}">
        <p14:creationId xmlns:p14="http://schemas.microsoft.com/office/powerpoint/2010/main" val="403343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5" name="Content Placeholder 1"/>
          <p:cNvSpPr>
            <a:spLocks noGrp="1"/>
          </p:cNvSpPr>
          <p:nvPr>
            <p:ph idx="1"/>
          </p:nvPr>
        </p:nvSpPr>
        <p:spPr>
          <a:xfrm>
            <a:off x="457198"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302818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53565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53565A"/>
                </a:solidFill>
              </a:defRPr>
            </a:lvl1pPr>
          </a:lstStyle>
          <a:p>
            <a:pPr lvl="0"/>
            <a:r>
              <a:rPr lang="en-US" dirty="0" smtClean="0"/>
              <a:t>Click to edit text</a:t>
            </a:r>
            <a:endParaRPr lang="en-US" dirty="0"/>
          </a:p>
        </p:txBody>
      </p:sp>
      <p:sp>
        <p:nvSpPr>
          <p:cNvPr id="10" name="Content Placeholder 1"/>
          <p:cNvSpPr>
            <a:spLocks noGrp="1"/>
          </p:cNvSpPr>
          <p:nvPr>
            <p:ph idx="17"/>
          </p:nvPr>
        </p:nvSpPr>
        <p:spPr>
          <a:xfrm>
            <a:off x="457198"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40422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ogo on right side">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383" y="1390900"/>
            <a:ext cx="2743617" cy="459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1"/>
          <p:cNvSpPr>
            <a:spLocks noGrp="1"/>
          </p:cNvSpPr>
          <p:nvPr>
            <p:ph type="title" hasCustomPrompt="1"/>
          </p:nvPr>
        </p:nvSpPr>
        <p:spPr>
          <a:xfrm>
            <a:off x="292099" y="497304"/>
            <a:ext cx="8514275" cy="593559"/>
          </a:xfrm>
          <a:prstGeom prst="rect">
            <a:avLst/>
          </a:prstGeom>
        </p:spPr>
        <p:txBody>
          <a:bodyPr/>
          <a:lstStyle>
            <a:lvl1pPr>
              <a:defRPr sz="2400" b="1"/>
            </a:lvl1pPr>
          </a:lstStyle>
          <a:p>
            <a:r>
              <a:rPr lang="en-US" dirty="0" smtClean="0"/>
              <a:t>Click to edit title</a:t>
            </a:r>
            <a:endParaRPr lang="en-US" dirty="0"/>
          </a:p>
        </p:txBody>
      </p:sp>
      <p:sp>
        <p:nvSpPr>
          <p:cNvPr id="11" name="Text Placeholder 13"/>
          <p:cNvSpPr>
            <a:spLocks noGrp="1"/>
          </p:cNvSpPr>
          <p:nvPr>
            <p:ph type="body" sz="quarter" idx="18" hasCustomPrompt="1"/>
          </p:nvPr>
        </p:nvSpPr>
        <p:spPr>
          <a:xfrm>
            <a:off x="292100" y="1279525"/>
            <a:ext cx="5939888" cy="4882124"/>
          </a:xfrm>
          <a:prstGeom prst="rect">
            <a:avLst/>
          </a:prstGeom>
        </p:spPr>
        <p:txBody>
          <a:bodyPr/>
          <a:lstStyle>
            <a:lvl1pPr marL="0" indent="0">
              <a:buNone/>
              <a:defRPr sz="2000" b="0" baseline="0">
                <a:solidFill>
                  <a:srgbClr val="53565A"/>
                </a:solidFill>
              </a:defRPr>
            </a:lvl1pPr>
          </a:lstStyle>
          <a:p>
            <a:pPr lvl="0"/>
            <a:r>
              <a:rPr lang="en-GB" dirty="0" smtClean="0"/>
              <a:t>Click to add summary</a:t>
            </a:r>
            <a:endParaRPr lang="en-GB" dirty="0"/>
          </a:p>
        </p:txBody>
      </p:sp>
    </p:spTree>
    <p:extLst>
      <p:ext uri="{BB962C8B-B14F-4D97-AF65-F5344CB8AC3E}">
        <p14:creationId xmlns:p14="http://schemas.microsoft.com/office/powerpoint/2010/main" val="355674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EACC24-D682-4C9F-9C32-72065D173CCF}" type="datetimeFigureOut">
              <a:rPr lang="en-US" smtClean="0"/>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061AE-F6D8-4390-9BC7-9C293FDD4C1A}" type="slidenum">
              <a:rPr lang="en-US" smtClean="0"/>
              <a:t>‹#›</a:t>
            </a:fld>
            <a:endParaRPr lang="en-US"/>
          </a:p>
        </p:txBody>
      </p:sp>
    </p:spTree>
    <p:extLst>
      <p:ext uri="{BB962C8B-B14F-4D97-AF65-F5344CB8AC3E}">
        <p14:creationId xmlns:p14="http://schemas.microsoft.com/office/powerpoint/2010/main" val="4181600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aptop photo and tex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6"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355441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1 ">
    <p:spTree>
      <p:nvGrpSpPr>
        <p:cNvPr id="1" name=""/>
        <p:cNvGrpSpPr/>
        <p:nvPr/>
      </p:nvGrpSpPr>
      <p:grpSpPr>
        <a:xfrm>
          <a:off x="0" y="0"/>
          <a:ext cx="0" cy="0"/>
          <a:chOff x="0" y="0"/>
          <a:chExt cx="0" cy="0"/>
        </a:xfrm>
      </p:grpSpPr>
      <p:sp>
        <p:nvSpPr>
          <p:cNvPr id="7" name="Rectangle 6"/>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313"/>
            <a:ext cx="6924554" cy="6881395"/>
          </a:xfrm>
          <a:prstGeom prst="rect">
            <a:avLst/>
          </a:prstGeom>
        </p:spPr>
      </p:pic>
      <p:sp>
        <p:nvSpPr>
          <p:cNvPr id="8" name="Rectangle 7"/>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pic>
        <p:nvPicPr>
          <p:cNvPr id="9"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223305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12" name="Rectangle 1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1807" y="1049338"/>
            <a:ext cx="2303462"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1"/>
          <p:cNvSpPr txBox="1">
            <a:spLocks noChangeArrowheads="1"/>
          </p:cNvSpPr>
          <p:nvPr/>
        </p:nvSpPr>
        <p:spPr bwMode="auto">
          <a:xfrm>
            <a:off x="300038" y="6321425"/>
            <a:ext cx="4089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400" dirty="0" smtClean="0">
                <a:solidFill>
                  <a:srgbClr val="FF8200"/>
                </a:solidFill>
                <a:latin typeface="NexusSansOT" pitchFamily="-104" charset="0"/>
              </a:rPr>
              <a:t>www.elsevier.com/research-intelligence</a:t>
            </a:r>
            <a:endParaRPr lang="en-US" sz="1400" dirty="0">
              <a:solidFill>
                <a:srgbClr val="53565A"/>
              </a:solidFill>
              <a:latin typeface="NexusSansOT" pitchFamily="-104" charset="0"/>
            </a:endParaRPr>
          </a:p>
        </p:txBody>
      </p:sp>
      <p:sp>
        <p:nvSpPr>
          <p:cNvPr id="21" name="Rectangle 20"/>
          <p:cNvSpPr/>
          <p:nvPr/>
        </p:nvSpPr>
        <p:spPr>
          <a:xfrm>
            <a:off x="6794500"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End slide</a:t>
            </a:r>
          </a:p>
        </p:txBody>
      </p:sp>
      <p:pic>
        <p:nvPicPr>
          <p:cNvPr id="14" name="Picture 2" descr="C:\Users\jamesc\Documents\Product Information\ERI General\Artfile Archive\Product Logos\Product Logos\Solution Suite Wordmarks 151 Orange\Ppt and Web\ELS_RI_Wordmark_151_RGB.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099" y="2186256"/>
            <a:ext cx="3453293" cy="26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33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ection Header 5">
    <p:spTree>
      <p:nvGrpSpPr>
        <p:cNvPr id="1" name=""/>
        <p:cNvGrpSpPr/>
        <p:nvPr/>
      </p:nvGrpSpPr>
      <p:grpSpPr>
        <a:xfrm>
          <a:off x="0" y="0"/>
          <a:ext cx="0" cy="0"/>
          <a:chOff x="0" y="0"/>
          <a:chExt cx="0" cy="0"/>
        </a:xfrm>
      </p:grpSpPr>
      <p:sp>
        <p:nvSpPr>
          <p:cNvPr id="6" name="Rectangle 5"/>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9500" y="2658533"/>
            <a:ext cx="1714500" cy="1714500"/>
          </a:xfrm>
          <a:prstGeom prst="rect">
            <a:avLst/>
          </a:prstGeom>
        </p:spPr>
      </p:pic>
      <p:pic>
        <p:nvPicPr>
          <p:cNvPr id="7" name="Picture 1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60139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ection header 2">
    <p:spTree>
      <p:nvGrpSpPr>
        <p:cNvPr id="1" name=""/>
        <p:cNvGrpSpPr/>
        <p:nvPr/>
      </p:nvGrpSpPr>
      <p:grpSpPr>
        <a:xfrm>
          <a:off x="0" y="0"/>
          <a:ext cx="0" cy="0"/>
          <a:chOff x="0" y="0"/>
          <a:chExt cx="0" cy="0"/>
        </a:xfrm>
      </p:grpSpPr>
      <p:sp>
        <p:nvSpPr>
          <p:cNvPr id="7" name="Rectangle 6"/>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63" y="-8313"/>
            <a:ext cx="6866313" cy="6866313"/>
          </a:xfrm>
          <a:prstGeom prst="rect">
            <a:avLst/>
          </a:prstGeom>
        </p:spPr>
      </p:pic>
      <p:sp>
        <p:nvSpPr>
          <p:cNvPr id="8" name="Rectangle 7"/>
          <p:cNvSpPr/>
          <p:nvPr/>
        </p:nvSpPr>
        <p:spPr>
          <a:xfrm>
            <a:off x="-17462" y="2658533"/>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p:cNvPicPr>
          <p:nvPr/>
        </p:nvPicPr>
        <p:blipFill>
          <a:blip r:embed="rId3" cstate="screen">
            <a:extLst>
              <a:ext uri="{28A0092B-C50C-407E-A947-70E740481C1C}">
                <a14:useLocalDpi xmlns:a14="http://schemas.microsoft.com/office/drawing/2010/main"/>
              </a:ext>
            </a:extLst>
          </a:blip>
          <a:stretch>
            <a:fillRect/>
          </a:stretch>
        </p:blipFill>
        <p:spPr>
          <a:xfrm>
            <a:off x="7444800" y="2658534"/>
            <a:ext cx="1717200" cy="1717200"/>
          </a:xfrm>
          <a:prstGeom prst="rect">
            <a:avLst/>
          </a:prstGeom>
        </p:spPr>
      </p:pic>
      <p:pic>
        <p:nvPicPr>
          <p:cNvPr id="9"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1781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ie only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703507" cy="593559"/>
          </a:xfrm>
          <a:prstGeom prst="rect">
            <a:avLst/>
          </a:prstGeom>
        </p:spPr>
        <p:txBody>
          <a:bodyPr/>
          <a:lstStyle>
            <a:lvl1pPr>
              <a:defRPr sz="2400" b="1"/>
            </a:lvl1pPr>
          </a:lstStyle>
          <a:p>
            <a:r>
              <a:rPr lang="en-US" dirty="0" smtClean="0"/>
              <a:t>Click to edit title</a:t>
            </a:r>
            <a:endParaRPr lang="en-US" dirty="0"/>
          </a:p>
        </p:txBody>
      </p:sp>
    </p:spTree>
    <p:extLst>
      <p:ext uri="{BB962C8B-B14F-4D97-AF65-F5344CB8AC3E}">
        <p14:creationId xmlns:p14="http://schemas.microsoft.com/office/powerpoint/2010/main" val="2233084853"/>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nchorCtr="0"/>
          <a:lstStyle>
            <a:lvl1pPr>
              <a:defRPr b="1" cap="all" baseline="0">
                <a:solidFill>
                  <a:srgbClr val="0063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3568" y="3620616"/>
            <a:ext cx="6400800"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a:xfrm>
            <a:off x="8244408" y="6448251"/>
            <a:ext cx="941982" cy="365125"/>
          </a:xfrm>
          <a:prstGeom prst="rect">
            <a:avLst/>
          </a:prstGeom>
        </p:spPr>
        <p:txBody>
          <a:bodyPr/>
          <a:lstStyle/>
          <a:p>
            <a:fld id="{6FF143CE-B2F2-4E10-8847-F2E300A111D7}" type="slidenum">
              <a:rPr lang="en-US" smtClean="0">
                <a:solidFill>
                  <a:srgbClr val="53565A"/>
                </a:solidFill>
              </a:rPr>
              <a:pPr/>
              <a:t>‹#›</a:t>
            </a:fld>
            <a:endParaRPr lang="en-US">
              <a:solidFill>
                <a:srgbClr val="53565A"/>
              </a:solidFill>
            </a:endParaRPr>
          </a:p>
        </p:txBody>
      </p:sp>
      <p:sp>
        <p:nvSpPr>
          <p:cNvPr id="14" name="Footer Placeholder 4"/>
          <p:cNvSpPr>
            <a:spLocks noGrp="1"/>
          </p:cNvSpPr>
          <p:nvPr>
            <p:ph type="ftr" sz="quarter" idx="3"/>
          </p:nvPr>
        </p:nvSpPr>
        <p:spPr>
          <a:xfrm>
            <a:off x="3124200" y="637624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53565A">
                  <a:tint val="75000"/>
                </a:srgbClr>
              </a:solidFill>
            </a:endParaRPr>
          </a:p>
        </p:txBody>
      </p:sp>
    </p:spTree>
    <p:extLst>
      <p:ext uri="{BB962C8B-B14F-4D97-AF65-F5344CB8AC3E}">
        <p14:creationId xmlns:p14="http://schemas.microsoft.com/office/powerpoint/2010/main" val="417721610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534400" cy="6858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533400" y="1295400"/>
            <a:ext cx="7315200" cy="4724400"/>
          </a:xfrm>
        </p:spPr>
        <p:txBody>
          <a:bodyPr/>
          <a:lstStyle/>
          <a:p>
            <a:pPr lvl="0"/>
            <a:endParaRPr lang="en-GB" noProof="0" smtClean="0"/>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solidFill>
                <a:srgbClr val="53565A"/>
              </a:solidFill>
            </a:endParaRPr>
          </a:p>
        </p:txBody>
      </p:sp>
    </p:spTree>
    <p:extLst>
      <p:ext uri="{BB962C8B-B14F-4D97-AF65-F5344CB8AC3E}">
        <p14:creationId xmlns:p14="http://schemas.microsoft.com/office/powerpoint/2010/main" val="60075181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83B19C37-8DE2-4976-85C3-15CDD1BDF318}" type="datetime1">
              <a:rPr lang="en-US">
                <a:solidFill>
                  <a:srgbClr val="53565A"/>
                </a:solidFill>
              </a:rPr>
              <a:pPr fontAlgn="base">
                <a:spcBef>
                  <a:spcPct val="0"/>
                </a:spcBef>
                <a:spcAft>
                  <a:spcPct val="0"/>
                </a:spcAft>
              </a:pPr>
              <a:t>11/16/2018</a:t>
            </a:fld>
            <a:endParaRPr lang="en-US" dirty="0">
              <a:solidFill>
                <a:srgbClr val="53565A"/>
              </a:solidFill>
            </a:endParaRPr>
          </a:p>
        </p:txBody>
      </p:sp>
      <p:sp>
        <p:nvSpPr>
          <p:cNvPr id="12" name="Footer Placeholder 11"/>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dirty="0">
              <a:solidFill>
                <a:srgbClr val="53565A"/>
              </a:solidFill>
            </a:endParaRPr>
          </a:p>
        </p:txBody>
      </p:sp>
      <p:sp>
        <p:nvSpPr>
          <p:cNvPr id="13" name="Slide Number Placeholder 12"/>
          <p:cNvSpPr>
            <a:spLocks noGrp="1"/>
          </p:cNvSpPr>
          <p:nvPr>
            <p:ph type="sldNum" sz="quarter" idx="12"/>
          </p:nvPr>
        </p:nvSpPr>
        <p:spPr>
          <a:xfrm>
            <a:off x="8548008" y="60333"/>
            <a:ext cx="457200" cy="327933"/>
          </a:xfrm>
          <a:prstGeom prst="rect">
            <a:avLst/>
          </a:prstGeom>
        </p:spPr>
        <p:txBody>
          <a:bodyPr/>
          <a:lstStyle/>
          <a:p>
            <a:pPr fontAlgn="base">
              <a:spcBef>
                <a:spcPct val="0"/>
              </a:spcBef>
              <a:spcAft>
                <a:spcPct val="0"/>
              </a:spcAft>
            </a:pPr>
            <a:fld id="{FCADCB76-81E2-42D3-8EC2-6C52E0F8FC0C}" type="slidenum">
              <a:rPr lang="en-US" smtClean="0">
                <a:solidFill>
                  <a:srgbClr val="FFFFFF"/>
                </a:solidFill>
              </a:rPr>
              <a:pPr fontAlgn="base">
                <a:spcBef>
                  <a:spcPct val="0"/>
                </a:spcBef>
                <a:spcAft>
                  <a:spcPct val="0"/>
                </a:spcAft>
              </a:pPr>
              <a:t>‹#›</a:t>
            </a:fld>
            <a:endParaRPr lang="en-US" dirty="0">
              <a:solidFill>
                <a:srgbClr val="FFFFFF"/>
              </a:solidFill>
            </a:endParaRPr>
          </a:p>
        </p:txBody>
      </p:sp>
      <p:sp>
        <p:nvSpPr>
          <p:cNvPr id="7" name="Title 1"/>
          <p:cNvSpPr>
            <a:spLocks noGrp="1"/>
          </p:cNvSpPr>
          <p:nvPr>
            <p:ph type="title"/>
          </p:nvPr>
        </p:nvSpPr>
        <p:spPr>
          <a:xfrm>
            <a:off x="228600" y="299250"/>
            <a:ext cx="8686800" cy="850106"/>
          </a:xfrm>
        </p:spPr>
        <p:txBody>
          <a:bodyPr lIns="0" tIns="0" rIns="0" bIns="0"/>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1027957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8" name="Rectangle 7"/>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313"/>
            <a:ext cx="9160616" cy="6878775"/>
          </a:xfrm>
          <a:prstGeom prst="rect">
            <a:avLst/>
          </a:prstGeom>
        </p:spPr>
      </p:pic>
      <p:sp>
        <p:nvSpPr>
          <p:cNvPr id="2" name="Title 1"/>
          <p:cNvSpPr>
            <a:spLocks noGrp="1"/>
          </p:cNvSpPr>
          <p:nvPr>
            <p:ph type="ctrTitle" hasCustomPrompt="1"/>
          </p:nvPr>
        </p:nvSpPr>
        <p:spPr>
          <a:xfrm>
            <a:off x="4823118" y="1656272"/>
            <a:ext cx="3912176" cy="2055139"/>
          </a:xfrm>
          <a:prstGeom prst="rect">
            <a:avLst/>
          </a:prstGeom>
        </p:spPr>
        <p:txBody>
          <a:bodyPr/>
          <a:lstStyle>
            <a:lvl1pPr algn="l">
              <a:lnSpc>
                <a:spcPct val="90000"/>
              </a:lnSpc>
              <a:defRPr sz="3600" baseline="0">
                <a:solidFill>
                  <a:schemeClr val="tx2"/>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1826120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EACC24-D682-4C9F-9C32-72065D173CCF}" type="datetimeFigureOut">
              <a:rPr lang="en-US" smtClean="0"/>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061AE-F6D8-4390-9BC7-9C293FDD4C1A}" type="slidenum">
              <a:rPr lang="en-US" smtClean="0"/>
              <a:t>‹#›</a:t>
            </a:fld>
            <a:endParaRPr lang="en-US"/>
          </a:p>
        </p:txBody>
      </p:sp>
    </p:spTree>
    <p:extLst>
      <p:ext uri="{BB962C8B-B14F-4D97-AF65-F5344CB8AC3E}">
        <p14:creationId xmlns:p14="http://schemas.microsoft.com/office/powerpoint/2010/main" val="1385912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_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66803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ection Header 6">
    <p:spTree>
      <p:nvGrpSpPr>
        <p:cNvPr id="1" name=""/>
        <p:cNvGrpSpPr/>
        <p:nvPr/>
      </p:nvGrpSpPr>
      <p:grpSpPr>
        <a:xfrm>
          <a:off x="0" y="0"/>
          <a:ext cx="0" cy="0"/>
          <a:chOff x="0" y="0"/>
          <a:chExt cx="0" cy="0"/>
        </a:xfrm>
      </p:grpSpPr>
      <p:sp>
        <p:nvSpPr>
          <p:cNvPr id="6" name="Rectangle 5"/>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313"/>
            <a:ext cx="6866313" cy="6866313"/>
          </a:xfrm>
          <a:prstGeom prst="rect">
            <a:avLst/>
          </a:prstGeom>
        </p:spPr>
      </p:pic>
      <p:sp>
        <p:nvSpPr>
          <p:cNvPr id="11" name="Rectangle 10"/>
          <p:cNvSpPr/>
          <p:nvPr/>
        </p:nvSpPr>
        <p:spPr>
          <a:xfrm>
            <a:off x="0" y="2659500"/>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8400" y="2660400"/>
            <a:ext cx="1713600" cy="1713600"/>
          </a:xfrm>
          <a:prstGeom prst="rect">
            <a:avLst/>
          </a:prstGeom>
        </p:spPr>
      </p:pic>
      <p:pic>
        <p:nvPicPr>
          <p:cNvPr id="7"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313"/>
            <a:ext cx="6866313" cy="6866313"/>
          </a:xfrm>
          <a:prstGeom prst="rect">
            <a:avLst/>
          </a:prstGeom>
        </p:spPr>
      </p:pic>
      <p:sp>
        <p:nvSpPr>
          <p:cNvPr id="13" name="Rectangle 12"/>
          <p:cNvSpPr/>
          <p:nvPr/>
        </p:nvSpPr>
        <p:spPr>
          <a:xfrm>
            <a:off x="0" y="2659500"/>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8400" y="2660400"/>
            <a:ext cx="1713600" cy="1713600"/>
          </a:xfrm>
          <a:prstGeom prst="rect">
            <a:avLst/>
          </a:prstGeom>
        </p:spPr>
      </p:pic>
      <p:pic>
        <p:nvPicPr>
          <p:cNvPr id="15"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26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ontent 1">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180301" y="434176"/>
            <a:ext cx="7631237" cy="793749"/>
          </a:xfrm>
          <a:prstGeom prst="rect">
            <a:avLst/>
          </a:prstGeom>
          <a:noFill/>
          <a:ln>
            <a:noFill/>
          </a:ln>
        </p:spPr>
        <p:txBody>
          <a:bodyPr lIns="91425" tIns="91425" rIns="91425" bIns="91425" anchor="ctr" anchorCtr="0"/>
          <a:lstStyle>
            <a:lvl1pPr algn="l" rtl="0">
              <a:spcBef>
                <a:spcPts val="0"/>
              </a:spcBef>
              <a:spcAft>
                <a:spcPts val="0"/>
              </a:spcAft>
              <a:defRPr sz="2800">
                <a:solidFill>
                  <a:srgbClr val="FF9900"/>
                </a:solidFill>
                <a:latin typeface="Arial"/>
                <a:ea typeface="Arial"/>
                <a:cs typeface="Arial"/>
                <a:sym typeface="Arial"/>
              </a:defRPr>
            </a:lvl1pPr>
            <a:lvl2pPr algn="l" rtl="0">
              <a:spcBef>
                <a:spcPts val="0"/>
              </a:spcBef>
              <a:spcAft>
                <a:spcPts val="0"/>
              </a:spcAft>
              <a:defRPr sz="2800">
                <a:solidFill>
                  <a:srgbClr val="FF9900"/>
                </a:solidFill>
                <a:latin typeface="Arial"/>
                <a:ea typeface="Arial"/>
                <a:cs typeface="Arial"/>
                <a:sym typeface="Arial"/>
              </a:defRPr>
            </a:lvl2pPr>
            <a:lvl3pPr algn="l" rtl="0">
              <a:spcBef>
                <a:spcPts val="0"/>
              </a:spcBef>
              <a:spcAft>
                <a:spcPts val="0"/>
              </a:spcAft>
              <a:defRPr sz="2800">
                <a:solidFill>
                  <a:srgbClr val="FF9900"/>
                </a:solidFill>
                <a:latin typeface="Arial"/>
                <a:ea typeface="Arial"/>
                <a:cs typeface="Arial"/>
                <a:sym typeface="Arial"/>
              </a:defRPr>
            </a:lvl3pPr>
            <a:lvl4pPr algn="l" rtl="0">
              <a:spcBef>
                <a:spcPts val="0"/>
              </a:spcBef>
              <a:spcAft>
                <a:spcPts val="0"/>
              </a:spcAft>
              <a:defRPr sz="2800">
                <a:solidFill>
                  <a:srgbClr val="FF9900"/>
                </a:solidFill>
                <a:latin typeface="Arial"/>
                <a:ea typeface="Arial"/>
                <a:cs typeface="Arial"/>
                <a:sym typeface="Arial"/>
              </a:defRPr>
            </a:lvl4pPr>
            <a:lvl5pPr algn="l" rtl="0">
              <a:spcBef>
                <a:spcPts val="0"/>
              </a:spcBef>
              <a:spcAft>
                <a:spcPts val="0"/>
              </a:spcAft>
              <a:defRPr sz="2800">
                <a:solidFill>
                  <a:srgbClr val="FF9900"/>
                </a:solidFill>
                <a:latin typeface="Arial"/>
                <a:ea typeface="Arial"/>
                <a:cs typeface="Arial"/>
                <a:sym typeface="Arial"/>
              </a:defRPr>
            </a:lvl5pPr>
            <a:lvl6pPr marL="457200" algn="l" rtl="0">
              <a:spcBef>
                <a:spcPts val="0"/>
              </a:spcBef>
              <a:spcAft>
                <a:spcPts val="0"/>
              </a:spcAft>
              <a:defRPr sz="2800">
                <a:solidFill>
                  <a:srgbClr val="FF9900"/>
                </a:solidFill>
                <a:latin typeface="Arial"/>
                <a:ea typeface="Arial"/>
                <a:cs typeface="Arial"/>
                <a:sym typeface="Arial"/>
              </a:defRPr>
            </a:lvl6pPr>
            <a:lvl7pPr marL="914400" algn="l" rtl="0">
              <a:spcBef>
                <a:spcPts val="0"/>
              </a:spcBef>
              <a:spcAft>
                <a:spcPts val="0"/>
              </a:spcAft>
              <a:defRPr sz="2800">
                <a:solidFill>
                  <a:srgbClr val="FF9900"/>
                </a:solidFill>
                <a:latin typeface="Arial"/>
                <a:ea typeface="Arial"/>
                <a:cs typeface="Arial"/>
                <a:sym typeface="Arial"/>
              </a:defRPr>
            </a:lvl7pPr>
            <a:lvl8pPr marL="1371600" algn="l" rtl="0">
              <a:spcBef>
                <a:spcPts val="0"/>
              </a:spcBef>
              <a:spcAft>
                <a:spcPts val="0"/>
              </a:spcAft>
              <a:defRPr sz="2800">
                <a:solidFill>
                  <a:srgbClr val="FF9900"/>
                </a:solidFill>
                <a:latin typeface="Arial"/>
                <a:ea typeface="Arial"/>
                <a:cs typeface="Arial"/>
                <a:sym typeface="Arial"/>
              </a:defRPr>
            </a:lvl8pPr>
            <a:lvl9pPr marL="1828800" algn="l" rtl="0">
              <a:spcBef>
                <a:spcPts val="0"/>
              </a:spcBef>
              <a:spcAft>
                <a:spcPts val="0"/>
              </a:spcAft>
              <a:defRPr sz="2800">
                <a:solidFill>
                  <a:srgbClr val="FF9900"/>
                </a:solidFill>
                <a:latin typeface="Arial"/>
                <a:ea typeface="Arial"/>
                <a:cs typeface="Arial"/>
                <a:sym typeface="Arial"/>
              </a:defRPr>
            </a:lvl9pPr>
          </a:lstStyle>
          <a:p>
            <a:endParaRPr/>
          </a:p>
        </p:txBody>
      </p:sp>
      <p:sp>
        <p:nvSpPr>
          <p:cNvPr id="32" name="Shape 32"/>
          <p:cNvSpPr txBox="1">
            <a:spLocks noGrp="1"/>
          </p:cNvSpPr>
          <p:nvPr>
            <p:ph type="body" idx="1"/>
          </p:nvPr>
        </p:nvSpPr>
        <p:spPr>
          <a:xfrm>
            <a:off x="180301" y="1415142"/>
            <a:ext cx="8812301" cy="492442"/>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3" name="Shape 33"/>
          <p:cNvSpPr txBox="1">
            <a:spLocks noGrp="1"/>
          </p:cNvSpPr>
          <p:nvPr>
            <p:ph type="body" idx="2"/>
          </p:nvPr>
        </p:nvSpPr>
        <p:spPr>
          <a:xfrm>
            <a:off x="180301" y="94346"/>
            <a:ext cx="8812301" cy="215443"/>
          </a:xfrm>
          <a:prstGeom prst="rect">
            <a:avLst/>
          </a:prstGeom>
          <a:noFill/>
          <a:ln>
            <a:noFill/>
          </a:ln>
        </p:spPr>
        <p:txBody>
          <a:bodyPr lIns="91425" tIns="91425" rIns="91425" bIns="91425" anchor="t" anchorCtr="0"/>
          <a:lstStyle>
            <a:lvl1pPr rtl="0">
              <a:defRPr sz="1400" b="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4" name="Shape 34"/>
          <p:cNvSpPr txBox="1">
            <a:spLocks noGrp="1"/>
          </p:cNvSpPr>
          <p:nvPr>
            <p:ph type="body" idx="3"/>
          </p:nvPr>
        </p:nvSpPr>
        <p:spPr>
          <a:xfrm>
            <a:off x="180301" y="6634426"/>
            <a:ext cx="7660197" cy="201741"/>
          </a:xfrm>
          <a:prstGeom prst="rect">
            <a:avLst/>
          </a:prstGeom>
          <a:noFill/>
          <a:ln>
            <a:noFill/>
          </a:ln>
        </p:spPr>
        <p:txBody>
          <a:bodyPr lIns="91425" tIns="91425" rIns="91425" bIns="91425" anchor="b" anchorCtr="0"/>
          <a:lstStyle>
            <a:lvl1pPr marL="342900" marR="0" indent="-342900" algn="l" rtl="0">
              <a:lnSpc>
                <a:spcPct val="100000"/>
              </a:lnSpc>
              <a:spcBef>
                <a:spcPts val="0"/>
              </a:spcBef>
              <a:spcAft>
                <a:spcPts val="0"/>
              </a:spcAft>
              <a:buFont typeface="Arial"/>
              <a:buNone/>
              <a:defRPr sz="1050" baseline="0">
                <a:latin typeface="Arial"/>
                <a:ea typeface="Arial"/>
                <a:cs typeface="Arial"/>
                <a:sym typeface="Aria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3583039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
        <p:nvSpPr>
          <p:cNvPr id="7" name="Slide Number Placeholder 7"/>
          <p:cNvSpPr>
            <a:spLocks noGrp="1"/>
          </p:cNvSpPr>
          <p:nvPr>
            <p:ph type="sldNum" sz="quarter" idx="4"/>
          </p:nvPr>
        </p:nvSpPr>
        <p:spPr>
          <a:xfrm>
            <a:off x="8474338" y="6489340"/>
            <a:ext cx="587784" cy="354522"/>
          </a:xfrm>
          <a:prstGeom prst="rect">
            <a:avLst/>
          </a:prstGeom>
        </p:spPr>
        <p:txBody>
          <a:bodyPr vert="horz" lIns="91440" tIns="45720" rIns="91440" bIns="45720" rtlCol="0" anchor="ctr"/>
          <a:lstStyle>
            <a:lvl1pPr algn="r">
              <a:defRPr sz="800">
                <a:solidFill>
                  <a:schemeClr val="tx1"/>
                </a:solidFill>
                <a:latin typeface="Arial" panose="020B0604020202020204" pitchFamily="34" charset="0"/>
                <a:cs typeface="Arial" panose="020B0604020202020204" pitchFamily="34" charset="0"/>
              </a:defRPr>
            </a:lvl1pPr>
          </a:lstStyle>
          <a:p>
            <a:pPr defTabSz="457200"/>
            <a:r>
              <a:rPr lang="en-US" dirty="0" smtClean="0">
                <a:solidFill>
                  <a:srgbClr val="53565A"/>
                </a:solidFill>
              </a:rPr>
              <a:t> </a:t>
            </a:r>
            <a:fld id="{DA15E891-66B8-4B28-AB8F-05A4B1DE573C}" type="slidenum">
              <a:rPr lang="en-US" smtClean="0">
                <a:solidFill>
                  <a:srgbClr val="53565A"/>
                </a:solidFill>
              </a:rPr>
              <a:pPr defTabSz="457200"/>
              <a:t>‹#›</a:t>
            </a:fld>
            <a:endParaRPr lang="en-US" dirty="0">
              <a:solidFill>
                <a:srgbClr val="53565A"/>
              </a:solidFill>
            </a:endParaRPr>
          </a:p>
        </p:txBody>
      </p:sp>
    </p:spTree>
    <p:extLst>
      <p:ext uri="{BB962C8B-B14F-4D97-AF65-F5344CB8AC3E}">
        <p14:creationId xmlns:p14="http://schemas.microsoft.com/office/powerpoint/2010/main" val="3027348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248400" y="6607175"/>
            <a:ext cx="2743200" cy="228600"/>
          </a:xfrm>
          <a:prstGeom prst="rect">
            <a:avLst/>
          </a:prstGeom>
        </p:spPr>
        <p:txBody>
          <a:bodyPr/>
          <a:lstStyle>
            <a:lvl1pPr>
              <a:defRPr/>
            </a:lvl1pPr>
          </a:lstStyle>
          <a:p>
            <a:fld id="{0AF27DF4-46BF-4F88-973A-71087C982361}" type="slidenum">
              <a:rPr lang="en-GB" smtClean="0">
                <a:solidFill>
                  <a:srgbClr val="53565A"/>
                </a:solidFill>
              </a:rPr>
              <a:pPr/>
              <a:t>‹#›</a:t>
            </a:fld>
            <a:endParaRPr lang="en-GB">
              <a:solidFill>
                <a:srgbClr val="53565A"/>
              </a:solidFill>
            </a:endParaRPr>
          </a:p>
        </p:txBody>
      </p:sp>
    </p:spTree>
    <p:extLst>
      <p:ext uri="{BB962C8B-B14F-4D97-AF65-F5344CB8AC3E}">
        <p14:creationId xmlns:p14="http://schemas.microsoft.com/office/powerpoint/2010/main" val="359671457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amp; Image">
    <p:spTree>
      <p:nvGrpSpPr>
        <p:cNvPr id="1" name=""/>
        <p:cNvGrpSpPr/>
        <p:nvPr/>
      </p:nvGrpSpPr>
      <p:grpSpPr>
        <a:xfrm>
          <a:off x="0" y="0"/>
          <a:ext cx="0" cy="0"/>
          <a:chOff x="0" y="0"/>
          <a:chExt cx="0" cy="0"/>
        </a:xfrm>
      </p:grpSpPr>
      <p:pic>
        <p:nvPicPr>
          <p:cNvPr id="12" name="Picture 11" descr="12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0612" y="4969903"/>
            <a:ext cx="2188308" cy="1586021"/>
          </a:xfrm>
          <a:prstGeom prst="rect">
            <a:avLst/>
          </a:prstGeom>
        </p:spPr>
      </p:pic>
      <p:sp>
        <p:nvSpPr>
          <p:cNvPr id="10" name="Title 1"/>
          <p:cNvSpPr>
            <a:spLocks noGrp="1"/>
          </p:cNvSpPr>
          <p:nvPr>
            <p:ph type="title"/>
          </p:nvPr>
        </p:nvSpPr>
        <p:spPr>
          <a:xfrm>
            <a:off x="457200" y="274638"/>
            <a:ext cx="8229600" cy="1143000"/>
          </a:xfrm>
        </p:spPr>
        <p:txBody>
          <a:bodyPr/>
          <a:lstStyle/>
          <a:p>
            <a:r>
              <a:rPr lang="en-GB" dirty="0" smtClean="0"/>
              <a:t>Click to edit Master title style</a:t>
            </a:r>
            <a:endParaRPr lang="en-US" dirty="0"/>
          </a:p>
        </p:txBody>
      </p:sp>
      <p:sp>
        <p:nvSpPr>
          <p:cNvPr id="11" name="Content Placeholder 2"/>
          <p:cNvSpPr>
            <a:spLocks noGrp="1"/>
          </p:cNvSpPr>
          <p:nvPr>
            <p:ph sz="half" idx="1"/>
          </p:nvPr>
        </p:nvSpPr>
        <p:spPr>
          <a:xfrm>
            <a:off x="457200" y="1600200"/>
            <a:ext cx="4038600" cy="4525963"/>
          </a:xfrm>
        </p:spPr>
        <p:txBody>
          <a:bodyPr/>
          <a:lstStyle>
            <a:lvl1pPr>
              <a:defRPr sz="1800"/>
            </a:lvl1pPr>
            <a:lvl2pPr>
              <a:defRPr sz="1800"/>
            </a:lvl2pPr>
            <a:lvl3pPr>
              <a:defRPr sz="1800"/>
            </a:lvl3pPr>
            <a:lvl4pPr>
              <a:defRPr sz="1500"/>
            </a:lvl4pPr>
            <a:lvl5pPr>
              <a:defRPr sz="11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4"/>
          <p:cNvSpPr>
            <a:spLocks noGrp="1"/>
          </p:cNvSpPr>
          <p:nvPr>
            <p:ph type="dt" sz="half" idx="10"/>
          </p:nvPr>
        </p:nvSpPr>
        <p:spPr>
          <a:xfrm>
            <a:off x="457200" y="6277429"/>
            <a:ext cx="2133600" cy="244484"/>
          </a:xfrm>
          <a:prstGeom prst="rect">
            <a:avLst/>
          </a:prstGeom>
        </p:spPr>
        <p:txBody>
          <a:bodyPr/>
          <a:lstStyle/>
          <a:p>
            <a:fld id="{C7E740D2-DC49-D647-8556-2B912BD1C256}" type="datetimeFigureOut">
              <a:rPr lang="en-US" smtClean="0">
                <a:solidFill>
                  <a:srgbClr val="53565A"/>
                </a:solidFill>
              </a:rPr>
              <a:pPr/>
              <a:t>11/16/2018</a:t>
            </a:fld>
            <a:endParaRPr lang="en-US">
              <a:solidFill>
                <a:srgbClr val="53565A"/>
              </a:solidFill>
            </a:endParaRPr>
          </a:p>
        </p:txBody>
      </p:sp>
      <p:sp>
        <p:nvSpPr>
          <p:cNvPr id="8" name="Footer Placeholder 5"/>
          <p:cNvSpPr>
            <a:spLocks noGrp="1"/>
          </p:cNvSpPr>
          <p:nvPr>
            <p:ph type="ftr" sz="quarter" idx="11"/>
          </p:nvPr>
        </p:nvSpPr>
        <p:spPr>
          <a:xfrm>
            <a:off x="3124200" y="6277429"/>
            <a:ext cx="2895600" cy="244484"/>
          </a:xfrm>
          <a:prstGeom prst="rect">
            <a:avLst/>
          </a:prstGeom>
        </p:spPr>
        <p:txBody>
          <a:bodyPr/>
          <a:lstStyle/>
          <a:p>
            <a:endParaRPr lang="en-US">
              <a:solidFill>
                <a:srgbClr val="53565A"/>
              </a:solidFill>
            </a:endParaRPr>
          </a:p>
        </p:txBody>
      </p:sp>
      <p:sp>
        <p:nvSpPr>
          <p:cNvPr id="9" name="Slide Number Placeholder 6"/>
          <p:cNvSpPr>
            <a:spLocks noGrp="1"/>
          </p:cNvSpPr>
          <p:nvPr>
            <p:ph type="sldNum" sz="quarter" idx="12"/>
          </p:nvPr>
        </p:nvSpPr>
        <p:spPr>
          <a:xfrm>
            <a:off x="6553200" y="6277429"/>
            <a:ext cx="2133600" cy="244484"/>
          </a:xfrm>
          <a:prstGeom prst="rect">
            <a:avLst/>
          </a:prstGeom>
        </p:spPr>
        <p:txBody>
          <a:bodyPr/>
          <a:lstStyle/>
          <a:p>
            <a:fld id="{B31E98AB-4E9F-4145-9A2B-689B81CA9538}" type="slidenum">
              <a:rPr lang="en-US" smtClean="0">
                <a:solidFill>
                  <a:srgbClr val="53565A"/>
                </a:solidFill>
              </a:rPr>
              <a:pPr/>
              <a:t>‹#›</a:t>
            </a:fld>
            <a:endParaRPr lang="en-US">
              <a:solidFill>
                <a:srgbClr val="53565A"/>
              </a:solidFill>
            </a:endParaRPr>
          </a:p>
        </p:txBody>
      </p:sp>
    </p:spTree>
    <p:extLst>
      <p:ext uri="{BB962C8B-B14F-4D97-AF65-F5344CB8AC3E}">
        <p14:creationId xmlns:p14="http://schemas.microsoft.com/office/powerpoint/2010/main" val="968195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7624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244408" y="6448251"/>
            <a:ext cx="941982" cy="365125"/>
          </a:xfrm>
          <a:prstGeom prst="rect">
            <a:avLst/>
          </a:prstGeom>
        </p:spPr>
        <p:txBody>
          <a:bodyPr/>
          <a:lstStyle/>
          <a:p>
            <a:fld id="{6FF143CE-B2F2-4E10-8847-F2E300A111D7}" type="slidenum">
              <a:rPr lang="en-US" smtClean="0"/>
              <a:t>‹#›</a:t>
            </a:fld>
            <a:endParaRPr lang="en-US"/>
          </a:p>
        </p:txBody>
      </p:sp>
      <p:sp>
        <p:nvSpPr>
          <p:cNvPr id="9" name="Title Placeholder 1"/>
          <p:cNvSpPr>
            <a:spLocks noGrp="1"/>
          </p:cNvSpPr>
          <p:nvPr>
            <p:ph type="title"/>
          </p:nvPr>
        </p:nvSpPr>
        <p:spPr>
          <a:xfrm>
            <a:off x="446856" y="274638"/>
            <a:ext cx="8229600" cy="562074"/>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62158433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600200"/>
            <a:ext cx="8229600" cy="4967573"/>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018671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EACC24-D682-4C9F-9C32-72065D173CCF}" type="datetimeFigureOut">
              <a:rPr lang="en-US" smtClean="0"/>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061AE-F6D8-4390-9BC7-9C293FDD4C1A}" type="slidenum">
              <a:rPr lang="en-US" smtClean="0"/>
              <a:t>‹#›</a:t>
            </a:fld>
            <a:endParaRPr lang="en-US"/>
          </a:p>
        </p:txBody>
      </p:sp>
    </p:spTree>
    <p:extLst>
      <p:ext uri="{BB962C8B-B14F-4D97-AF65-F5344CB8AC3E}">
        <p14:creationId xmlns:p14="http://schemas.microsoft.com/office/powerpoint/2010/main" val="3857472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EACC24-D682-4C9F-9C32-72065D173CCF}" type="datetimeFigureOut">
              <a:rPr lang="en-US" smtClean="0"/>
              <a:t>11/16/2018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7061AE-F6D8-4390-9BC7-9C293FDD4C1A}" type="slidenum">
              <a:rPr lang="en-US" smtClean="0"/>
              <a:t>‹#›</a:t>
            </a:fld>
            <a:endParaRPr lang="en-US"/>
          </a:p>
        </p:txBody>
      </p:sp>
    </p:spTree>
    <p:extLst>
      <p:ext uri="{BB962C8B-B14F-4D97-AF65-F5344CB8AC3E}">
        <p14:creationId xmlns:p14="http://schemas.microsoft.com/office/powerpoint/2010/main" val="3212887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EACC24-D682-4C9F-9C32-72065D173CCF}" type="datetimeFigureOut">
              <a:rPr lang="en-US" smtClean="0"/>
              <a:t>11/16/2018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7061AE-F6D8-4390-9BC7-9C293FDD4C1A}" type="slidenum">
              <a:rPr lang="en-US" smtClean="0"/>
              <a:t>‹#›</a:t>
            </a:fld>
            <a:endParaRPr lang="en-US"/>
          </a:p>
        </p:txBody>
      </p:sp>
    </p:spTree>
    <p:extLst>
      <p:ext uri="{BB962C8B-B14F-4D97-AF65-F5344CB8AC3E}">
        <p14:creationId xmlns:p14="http://schemas.microsoft.com/office/powerpoint/2010/main" val="243128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ACC24-D682-4C9F-9C32-72065D173CCF}" type="datetimeFigureOut">
              <a:rPr lang="en-US" smtClean="0"/>
              <a:t>11/16/2018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7061AE-F6D8-4390-9BC7-9C293FDD4C1A}" type="slidenum">
              <a:rPr lang="en-US" smtClean="0"/>
              <a:t>‹#›</a:t>
            </a:fld>
            <a:endParaRPr lang="en-US"/>
          </a:p>
        </p:txBody>
      </p:sp>
    </p:spTree>
    <p:extLst>
      <p:ext uri="{BB962C8B-B14F-4D97-AF65-F5344CB8AC3E}">
        <p14:creationId xmlns:p14="http://schemas.microsoft.com/office/powerpoint/2010/main" val="3892713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EACC24-D682-4C9F-9C32-72065D173CCF}" type="datetimeFigureOut">
              <a:rPr lang="en-US" smtClean="0"/>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061AE-F6D8-4390-9BC7-9C293FDD4C1A}" type="slidenum">
              <a:rPr lang="en-US" smtClean="0"/>
              <a:t>‹#›</a:t>
            </a:fld>
            <a:endParaRPr lang="en-US"/>
          </a:p>
        </p:txBody>
      </p:sp>
    </p:spTree>
    <p:extLst>
      <p:ext uri="{BB962C8B-B14F-4D97-AF65-F5344CB8AC3E}">
        <p14:creationId xmlns:p14="http://schemas.microsoft.com/office/powerpoint/2010/main" val="117491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EACC24-D682-4C9F-9C32-72065D173CCF}" type="datetimeFigureOut">
              <a:rPr lang="en-US" smtClean="0"/>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061AE-F6D8-4390-9BC7-9C293FDD4C1A}" type="slidenum">
              <a:rPr lang="en-US" smtClean="0"/>
              <a:t>‹#›</a:t>
            </a:fld>
            <a:endParaRPr lang="en-US"/>
          </a:p>
        </p:txBody>
      </p:sp>
    </p:spTree>
    <p:extLst>
      <p:ext uri="{BB962C8B-B14F-4D97-AF65-F5344CB8AC3E}">
        <p14:creationId xmlns:p14="http://schemas.microsoft.com/office/powerpoint/2010/main" val="3154901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6.jpe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ACC24-D682-4C9F-9C32-72065D173CCF}" type="datetimeFigureOut">
              <a:rPr lang="en-US" smtClean="0"/>
              <a:t>11/16/2018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061AE-F6D8-4390-9BC7-9C293FDD4C1A}" type="slidenum">
              <a:rPr lang="en-US" smtClean="0"/>
              <a:t>‹#›</a:t>
            </a:fld>
            <a:endParaRPr lang="en-US"/>
          </a:p>
        </p:txBody>
      </p:sp>
    </p:spTree>
    <p:extLst>
      <p:ext uri="{BB962C8B-B14F-4D97-AF65-F5344CB8AC3E}">
        <p14:creationId xmlns:p14="http://schemas.microsoft.com/office/powerpoint/2010/main" val="1041632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7" r:id="rId13"/>
    <p:sldLayoutId id="214748368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header.jpg"/>
          <p:cNvPicPr>
            <a:picLocks noChangeAspect="1"/>
          </p:cNvPicPr>
          <p:nvPr/>
        </p:nvPicPr>
        <p:blipFill>
          <a:blip r:embed="rId25"/>
          <a:stretch>
            <a:fillRect/>
          </a:stretch>
        </p:blipFill>
        <p:spPr>
          <a:xfrm>
            <a:off x="0" y="0"/>
            <a:ext cx="9144000" cy="375646"/>
          </a:xfrm>
          <a:prstGeom prst="rect">
            <a:avLst/>
          </a:prstGeom>
        </p:spPr>
      </p:pic>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
        <p:nvSpPr>
          <p:cNvPr id="8" name="TextBox 7"/>
          <p:cNvSpPr txBox="1"/>
          <p:nvPr/>
        </p:nvSpPr>
        <p:spPr>
          <a:xfrm>
            <a:off x="8316275" y="86049"/>
            <a:ext cx="592667" cy="200055"/>
          </a:xfrm>
          <a:prstGeom prst="rect">
            <a:avLst/>
          </a:prstGeom>
          <a:noFill/>
        </p:spPr>
        <p:txBody>
          <a:bodyPr wrap="square" rtlCol="0">
            <a:spAutoFit/>
          </a:bodyPr>
          <a:lstStyle/>
          <a:p>
            <a:pPr algn="r"/>
            <a:r>
              <a:rPr lang="en-US" sz="700" b="1" dirty="0" smtClean="0">
                <a:solidFill>
                  <a:prstClr val="white"/>
                </a:solidFill>
                <a:cs typeface="Arial" pitchFamily="34" charset="0"/>
              </a:rPr>
              <a:t>|     </a:t>
            </a:r>
            <a:fld id="{0458CB15-4049-3E44-A91F-E9E0F94EC727}" type="slidenum">
              <a:rPr lang="en-US" sz="700" b="1" smtClean="0">
                <a:solidFill>
                  <a:prstClr val="white"/>
                </a:solidFill>
                <a:cs typeface="Arial" pitchFamily="34" charset="0"/>
              </a:rPr>
              <a:pPr algn="r"/>
              <a:t>‹#›</a:t>
            </a:fld>
            <a:endParaRPr lang="en-US" sz="700" b="1" dirty="0" err="1" smtClean="0">
              <a:solidFill>
                <a:prstClr val="white"/>
              </a:solidFill>
              <a:cs typeface="Arial" pitchFamily="34" charset="0"/>
            </a:endParaRPr>
          </a:p>
        </p:txBody>
      </p:sp>
    </p:spTree>
    <p:extLst>
      <p:ext uri="{BB962C8B-B14F-4D97-AF65-F5344CB8AC3E}">
        <p14:creationId xmlns:p14="http://schemas.microsoft.com/office/powerpoint/2010/main" val="394370795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9" r:id="rId22"/>
    <p:sldLayoutId id="2147483690"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hyperlink" Target="http://www.sciencedirect.com/science/article/pii/S2212054813000027" TargetMode="External"/><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6.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hyperlink" Target="http://www.sciencedirect.com/science/article/pii/S0263876214001543" TargetMode="External"/><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hyperlink" Target="http://twp.duke.edu/uploads/media_items/scientificarticlereview.original.pdf" TargetMode="External"/><Relationship Id="rId2" Type="http://schemas.openxmlformats.org/officeDocument/2006/relationships/hyperlink" Target="http://web.stanford.edu/~siegelr/readingsci.htm" TargetMode="Externa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7.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xml"/><Relationship Id="rId16" Type="http://schemas.openxmlformats.org/officeDocument/2006/relationships/image" Target="../media/image33.png"/><Relationship Id="rId1" Type="http://schemas.openxmlformats.org/officeDocument/2006/relationships/slideLayout" Target="../slideLayouts/slideLayout34.xml"/><Relationship Id="rId6" Type="http://schemas.openxmlformats.org/officeDocument/2006/relationships/image" Target="../media/image23.gif"/><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jpe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jpe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94.png"/><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hyperlink" Target="http://www.mendeley.com/import/" TargetMode="External"/><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hyperlink" Target="http://scholar.google.com" TargetMode="External"/><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35.xml"/><Relationship Id="rId5" Type="http://schemas.openxmlformats.org/officeDocument/2006/relationships/image" Target="../media/image107.png"/><Relationship Id="rId4" Type="http://schemas.openxmlformats.org/officeDocument/2006/relationships/image" Target="../media/image106.png"/></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35.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120.png"/><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35.xml"/><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1.xml"/><Relationship Id="rId1" Type="http://schemas.openxmlformats.org/officeDocument/2006/relationships/slideLayout" Target="../slideLayouts/slideLayout35.xml"/><Relationship Id="rId5" Type="http://schemas.openxmlformats.org/officeDocument/2006/relationships/image" Target="../media/image125.png"/><Relationship Id="rId4" Type="http://schemas.openxmlformats.org/officeDocument/2006/relationships/image" Target="../media/image124.png"/></Relationships>
</file>

<file path=ppt/slides/_rels/slide7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129.png"/></Relationships>
</file>

<file path=ppt/slides/_rels/slide8.xml.rels><?xml version="1.0" encoding="UTF-8" standalone="yes"?>
<Relationships xmlns="http://schemas.openxmlformats.org/package/2006/relationships"><Relationship Id="rId2" Type="http://schemas.openxmlformats.org/officeDocument/2006/relationships/hyperlink" Target="http://help.elsevier.com/app/answers/list/p/8150/c/7956,8735" TargetMode="External"/><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3.xml"/><Relationship Id="rId1" Type="http://schemas.openxmlformats.org/officeDocument/2006/relationships/slideLayout" Target="../slideLayouts/slideLayout34.xml"/><Relationship Id="rId5" Type="http://schemas.openxmlformats.org/officeDocument/2006/relationships/image" Target="../media/image132.png"/><Relationship Id="rId4" Type="http://schemas.openxmlformats.org/officeDocument/2006/relationships/image" Target="../media/image131.png"/></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5.xml"/><Relationship Id="rId1" Type="http://schemas.openxmlformats.org/officeDocument/2006/relationships/slideLayout" Target="../slideLayouts/slideLayout35.xml"/><Relationship Id="rId5" Type="http://schemas.openxmlformats.org/officeDocument/2006/relationships/image" Target="../media/image136.png"/><Relationship Id="rId4" Type="http://schemas.openxmlformats.org/officeDocument/2006/relationships/image" Target="../media/image135.png"/></Relationships>
</file>

<file path=ppt/slides/_rels/slide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hyperlink" Target="http://www.mendeley.com/groups/" TargetMode="External"/><Relationship Id="rId2" Type="http://schemas.openxmlformats.org/officeDocument/2006/relationships/notesSlide" Target="../notesSlides/notesSlide47.xml"/><Relationship Id="rId1" Type="http://schemas.openxmlformats.org/officeDocument/2006/relationships/slideLayout" Target="../slideLayouts/slideLayout35.xml"/><Relationship Id="rId4" Type="http://schemas.openxmlformats.org/officeDocument/2006/relationships/image" Target="../media/image138.png"/></Relationships>
</file>

<file path=ppt/slides/_rels/slide85.xml.rels><?xml version="1.0" encoding="UTF-8" standalone="yes"?>
<Relationships xmlns="http://schemas.openxmlformats.org/package/2006/relationships"><Relationship Id="rId3" Type="http://schemas.openxmlformats.org/officeDocument/2006/relationships/hyperlink" Target="http://www.mendeley.com/disciplines/biological-sciences/" TargetMode="External"/><Relationship Id="rId2" Type="http://schemas.openxmlformats.org/officeDocument/2006/relationships/notesSlide" Target="../notesSlides/notesSlide48.xml"/><Relationship Id="rId1" Type="http://schemas.openxmlformats.org/officeDocument/2006/relationships/slideLayout" Target="../slideLayouts/slideLayout35.xml"/><Relationship Id="rId4" Type="http://schemas.openxmlformats.org/officeDocument/2006/relationships/image" Target="../media/image139.png"/></Relationships>
</file>

<file path=ppt/slides/_rels/slide8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3" Type="http://schemas.openxmlformats.org/officeDocument/2006/relationships/hyperlink" Target="http://orcid.org/0000-0001-6048-2169" TargetMode="External"/><Relationship Id="rId2" Type="http://schemas.openxmlformats.org/officeDocument/2006/relationships/hyperlink" Target="https://www.mendeley.com/profiles/aleksandr-yakimov/" TargetMode="External"/><Relationship Id="rId1" Type="http://schemas.openxmlformats.org/officeDocument/2006/relationships/slideLayout" Target="../slideLayouts/slideLayout16.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9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2.xml"/><Relationship Id="rId1" Type="http://schemas.openxmlformats.org/officeDocument/2006/relationships/slideLayout" Target="../slideLayouts/slideLayout35.xml"/><Relationship Id="rId4" Type="http://schemas.openxmlformats.org/officeDocument/2006/relationships/image" Target="../media/image14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hyperlink" Target="http://www.elsevier.com/" TargetMode="External"/><Relationship Id="rId2" Type="http://schemas.openxmlformats.org/officeDocument/2006/relationships/hyperlink" Target="http://www.elsevierscience.ru/" TargetMode="Externa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8024" y="1628800"/>
            <a:ext cx="3912176" cy="2055139"/>
          </a:xfrm>
        </p:spPr>
        <p:txBody>
          <a:bodyPr/>
          <a:lstStyle/>
          <a:p>
            <a:r>
              <a:rPr lang="ru-RU" sz="2800" dirty="0"/>
              <a:t>Поиск, чтение и организация научной литературы </a:t>
            </a:r>
            <a:br>
              <a:rPr lang="ru-RU" sz="2800" dirty="0"/>
            </a:br>
            <a:endParaRPr lang="en-US" sz="2800" dirty="0"/>
          </a:p>
        </p:txBody>
      </p:sp>
      <p:sp>
        <p:nvSpPr>
          <p:cNvPr id="5" name="Subtitle 4"/>
          <p:cNvSpPr>
            <a:spLocks noGrp="1"/>
          </p:cNvSpPr>
          <p:nvPr>
            <p:ph type="subTitle" idx="1"/>
          </p:nvPr>
        </p:nvSpPr>
        <p:spPr>
          <a:xfrm>
            <a:off x="4800600" y="3429000"/>
            <a:ext cx="3912177" cy="1284154"/>
          </a:xfrm>
        </p:spPr>
        <p:txBody>
          <a:bodyPr>
            <a:normAutofit/>
          </a:bodyPr>
          <a:lstStyle/>
          <a:p>
            <a:r>
              <a:rPr lang="ru-RU" sz="2400" dirty="0"/>
              <a:t>эффективные техники</a:t>
            </a:r>
            <a:endParaRPr lang="en-US" sz="2400" dirty="0"/>
          </a:p>
        </p:txBody>
      </p:sp>
      <p:sp>
        <p:nvSpPr>
          <p:cNvPr id="6" name="Text Placeholder 5"/>
          <p:cNvSpPr>
            <a:spLocks noGrp="1"/>
          </p:cNvSpPr>
          <p:nvPr>
            <p:ph type="body" sz="quarter" idx="10"/>
          </p:nvPr>
        </p:nvSpPr>
        <p:spPr/>
        <p:txBody>
          <a:bodyPr/>
          <a:lstStyle/>
          <a:p>
            <a:r>
              <a:rPr lang="ru-RU" dirty="0" smtClean="0"/>
              <a:t>Андрей Локтев</a:t>
            </a:r>
            <a:endParaRPr lang="en-US" dirty="0"/>
          </a:p>
        </p:txBody>
      </p:sp>
      <p:sp>
        <p:nvSpPr>
          <p:cNvPr id="7" name="Text Placeholder 6"/>
          <p:cNvSpPr>
            <a:spLocks noGrp="1"/>
          </p:cNvSpPr>
          <p:nvPr>
            <p:ph type="body" sz="quarter" idx="11"/>
          </p:nvPr>
        </p:nvSpPr>
        <p:spPr/>
        <p:txBody>
          <a:bodyPr/>
          <a:lstStyle/>
          <a:p>
            <a:r>
              <a:rPr lang="en-US" dirty="0" smtClean="0"/>
              <a:t>16</a:t>
            </a:r>
            <a:r>
              <a:rPr lang="ru-RU" dirty="0" smtClean="0"/>
              <a:t>.1</a:t>
            </a:r>
            <a:r>
              <a:rPr lang="en-US" dirty="0"/>
              <a:t>1</a:t>
            </a:r>
            <a:r>
              <a:rPr lang="ru-RU" smtClean="0"/>
              <a:t>.201</a:t>
            </a:r>
            <a:r>
              <a:rPr lang="en-US" dirty="0" smtClean="0"/>
              <a:t>8</a:t>
            </a:r>
            <a:endParaRPr lang="en-US" dirty="0"/>
          </a:p>
        </p:txBody>
      </p:sp>
    </p:spTree>
    <p:extLst>
      <p:ext uri="{BB962C8B-B14F-4D97-AF65-F5344CB8AC3E}">
        <p14:creationId xmlns:p14="http://schemas.microsoft.com/office/powerpoint/2010/main" val="2979635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Основные проблемы при поиске</a:t>
            </a:r>
            <a:endParaRPr lang="en-US" dirty="0"/>
          </a:p>
        </p:txBody>
      </p:sp>
      <p:sp>
        <p:nvSpPr>
          <p:cNvPr id="3" name="Content Placeholder 2"/>
          <p:cNvSpPr>
            <a:spLocks noGrp="1"/>
          </p:cNvSpPr>
          <p:nvPr>
            <p:ph type="body" sz="quarter" idx="18"/>
          </p:nvPr>
        </p:nvSpPr>
        <p:spPr>
          <a:xfrm>
            <a:off x="292100" y="2204863"/>
            <a:ext cx="5939888" cy="3956785"/>
          </a:xfrm>
        </p:spPr>
        <p:txBody>
          <a:bodyPr>
            <a:normAutofit/>
          </a:bodyPr>
          <a:lstStyle/>
          <a:p>
            <a:pPr marL="342900" indent="-342900">
              <a:buFont typeface="Arial" panose="020B0604020202020204" pitchFamily="34" charset="0"/>
              <a:buChar char="•"/>
            </a:pPr>
            <a:r>
              <a:rPr lang="ru-RU" sz="2800" dirty="0" smtClean="0"/>
              <a:t>Слишком много результатов</a:t>
            </a:r>
            <a:endParaRPr lang="en-GB" sz="2800" dirty="0" smtClean="0"/>
          </a:p>
          <a:p>
            <a:pPr marL="342900" indent="-342900">
              <a:buFont typeface="Arial" panose="020B0604020202020204" pitchFamily="34" charset="0"/>
              <a:buChar char="•"/>
            </a:pPr>
            <a:endParaRPr lang="en-GB" sz="2800" dirty="0" smtClean="0"/>
          </a:p>
          <a:p>
            <a:pPr marL="342900" indent="-342900">
              <a:buFont typeface="Arial" panose="020B0604020202020204" pitchFamily="34" charset="0"/>
              <a:buChar char="•"/>
            </a:pPr>
            <a:r>
              <a:rPr lang="ru-RU" sz="2800" dirty="0" smtClean="0"/>
              <a:t>Слишком мало результатов</a:t>
            </a:r>
            <a:endParaRPr lang="en-GB" sz="2800" dirty="0" smtClean="0"/>
          </a:p>
          <a:p>
            <a:pPr marL="342900" indent="-342900">
              <a:buFont typeface="Arial" panose="020B0604020202020204" pitchFamily="34" charset="0"/>
              <a:buChar char="•"/>
            </a:pPr>
            <a:endParaRPr lang="ru-RU" sz="2800" dirty="0" smtClean="0"/>
          </a:p>
          <a:p>
            <a:pPr marL="342900" indent="-342900">
              <a:buFont typeface="Arial" panose="020B0604020202020204" pitchFamily="34" charset="0"/>
              <a:buChar char="•"/>
            </a:pPr>
            <a:r>
              <a:rPr lang="ru-RU" sz="2800" dirty="0" smtClean="0"/>
              <a:t>Результатов достаточно, но они не по теме</a:t>
            </a:r>
            <a:endParaRPr lang="en-US" sz="2800" dirty="0"/>
          </a:p>
        </p:txBody>
      </p:sp>
    </p:spTree>
    <p:extLst>
      <p:ext uri="{BB962C8B-B14F-4D97-AF65-F5344CB8AC3E}">
        <p14:creationId xmlns:p14="http://schemas.microsoft.com/office/powerpoint/2010/main" val="635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Слишком много результатов</a:t>
            </a:r>
            <a:endParaRPr lang="en-US" dirty="0"/>
          </a:p>
        </p:txBody>
      </p:sp>
      <p:sp>
        <p:nvSpPr>
          <p:cNvPr id="3" name="Content Placeholder 2"/>
          <p:cNvSpPr>
            <a:spLocks noGrp="1"/>
          </p:cNvSpPr>
          <p:nvPr>
            <p:ph idx="1"/>
          </p:nvPr>
        </p:nvSpPr>
        <p:spPr>
          <a:xfrm>
            <a:off x="323528" y="1340768"/>
            <a:ext cx="6408712" cy="4898146"/>
          </a:xfrm>
        </p:spPr>
        <p:txBody>
          <a:bodyPr>
            <a:normAutofit/>
          </a:bodyPr>
          <a:lstStyle/>
          <a:p>
            <a:r>
              <a:rPr lang="ru-RU" sz="2400" dirty="0" smtClean="0"/>
              <a:t>Добавьте еще ключевых слов в запрос или выберите из предложенных</a:t>
            </a:r>
            <a:endParaRPr lang="en-US" sz="2400" dirty="0"/>
          </a:p>
          <a:p>
            <a:r>
              <a:rPr lang="ru-RU" sz="2400" dirty="0" smtClean="0"/>
              <a:t>Ограничьте временной диапазон самыми новыми результатами</a:t>
            </a:r>
            <a:endParaRPr lang="en-US" sz="2400" dirty="0"/>
          </a:p>
          <a:p>
            <a:r>
              <a:rPr lang="ru-RU" sz="2400" dirty="0" smtClean="0"/>
              <a:t>От поиска по комбинации (название-аннотация-ключевые слова) перейдите к поиску только по названию</a:t>
            </a:r>
            <a:endParaRPr lang="en-US" sz="2400" dirty="0"/>
          </a:p>
          <a:p>
            <a:r>
              <a:rPr lang="ru-RU" sz="2400" dirty="0" smtClean="0"/>
              <a:t>Ограничьте поиск только обзорными статьями (</a:t>
            </a:r>
            <a:r>
              <a:rPr lang="en-GB" sz="2400" dirty="0" smtClean="0"/>
              <a:t>review)</a:t>
            </a:r>
            <a:endParaRPr lang="en-US" sz="2400" dirty="0"/>
          </a:p>
          <a:p>
            <a:r>
              <a:rPr lang="ru-RU" sz="2400" dirty="0" smtClean="0"/>
              <a:t>Ограничьте перечень журналов наиболее престижными</a:t>
            </a:r>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254" y="4797152"/>
            <a:ext cx="3279051" cy="1944216"/>
          </a:xfrm>
          <a:prstGeom prst="rect">
            <a:avLst/>
          </a:prstGeom>
          <a:noFill/>
          <a:ln w="31750">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9536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Слишком мало результатов</a:t>
            </a:r>
            <a:endParaRPr lang="en-US" dirty="0"/>
          </a:p>
        </p:txBody>
      </p:sp>
      <p:sp>
        <p:nvSpPr>
          <p:cNvPr id="3" name="Content Placeholder 2"/>
          <p:cNvSpPr>
            <a:spLocks noGrp="1"/>
          </p:cNvSpPr>
          <p:nvPr>
            <p:ph idx="1"/>
          </p:nvPr>
        </p:nvSpPr>
        <p:spPr>
          <a:xfrm>
            <a:off x="323528" y="1500110"/>
            <a:ext cx="5338937" cy="4898146"/>
          </a:xfrm>
        </p:spPr>
        <p:txBody>
          <a:bodyPr>
            <a:normAutofit/>
          </a:bodyPr>
          <a:lstStyle/>
          <a:p>
            <a:r>
              <a:rPr lang="ru-RU" sz="2400" dirty="0" smtClean="0"/>
              <a:t>Используйте ключевые слова из найденных статей вместо ваших</a:t>
            </a:r>
          </a:p>
          <a:p>
            <a:r>
              <a:rPr lang="ru-RU" sz="2400" dirty="0" smtClean="0"/>
              <a:t>Проверьте возможность альтернативного написания в поисковом запросе</a:t>
            </a:r>
            <a:endParaRPr lang="ru-RU" sz="2400" dirty="0"/>
          </a:p>
          <a:p>
            <a:r>
              <a:rPr lang="ru-RU" sz="2400" dirty="0" smtClean="0"/>
              <a:t>Добавьте больше вариантов (</a:t>
            </a:r>
            <a:r>
              <a:rPr lang="en-GB" sz="2400" dirty="0" smtClean="0"/>
              <a:t>OR</a:t>
            </a:r>
            <a:r>
              <a:rPr lang="ru-RU" sz="2400" dirty="0" smtClean="0"/>
              <a:t>)</a:t>
            </a:r>
            <a:endParaRPr lang="en-US" sz="2400" dirty="0"/>
          </a:p>
          <a:p>
            <a:r>
              <a:rPr lang="ru-RU" sz="2400" dirty="0" smtClean="0"/>
              <a:t>Снимите имеющиеся временные и географические ограничения</a:t>
            </a:r>
            <a:endParaRPr lang="en-U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3" y="1556792"/>
            <a:ext cx="2886259" cy="3888432"/>
          </a:xfrm>
          <a:prstGeom prst="rect">
            <a:avLst/>
          </a:prstGeom>
          <a:noFill/>
          <a:ln w="31750">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4761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indent="-342900"/>
            <a:r>
              <a:rPr lang="ru-RU" dirty="0"/>
              <a:t>Результатов </a:t>
            </a:r>
            <a:r>
              <a:rPr lang="ru-RU" dirty="0" smtClean="0"/>
              <a:t> достаточно</a:t>
            </a:r>
            <a:r>
              <a:rPr lang="ru-RU" dirty="0"/>
              <a:t>, но они не по теме</a:t>
            </a:r>
            <a:endParaRPr lang="en-US" dirty="0"/>
          </a:p>
        </p:txBody>
      </p:sp>
      <p:sp>
        <p:nvSpPr>
          <p:cNvPr id="3" name="Content Placeholder 2"/>
          <p:cNvSpPr>
            <a:spLocks noGrp="1"/>
          </p:cNvSpPr>
          <p:nvPr>
            <p:ph idx="1"/>
          </p:nvPr>
        </p:nvSpPr>
        <p:spPr>
          <a:xfrm>
            <a:off x="251520" y="1412776"/>
            <a:ext cx="6563074" cy="4898146"/>
          </a:xfrm>
        </p:spPr>
        <p:txBody>
          <a:bodyPr>
            <a:normAutofit/>
          </a:bodyPr>
          <a:lstStyle/>
          <a:p>
            <a:r>
              <a:rPr lang="ru-RU" sz="2200" dirty="0" smtClean="0"/>
              <a:t>Убедитесь, что символы-заменители не ведут к появлению ненужных слов, например, замените </a:t>
            </a:r>
            <a:r>
              <a:rPr lang="en-US" sz="2200" b="1" dirty="0" smtClean="0"/>
              <a:t>car*</a:t>
            </a:r>
            <a:r>
              <a:rPr lang="ru-RU" sz="2200" b="1" dirty="0"/>
              <a:t> </a:t>
            </a:r>
            <a:r>
              <a:rPr lang="ru-RU" sz="2200" dirty="0" smtClean="0"/>
              <a:t>на </a:t>
            </a:r>
            <a:r>
              <a:rPr lang="en-US" sz="2200" b="1" dirty="0" smtClean="0"/>
              <a:t>(car </a:t>
            </a:r>
            <a:r>
              <a:rPr lang="en-US" sz="2200" b="1" dirty="0"/>
              <a:t>OR cars</a:t>
            </a:r>
            <a:r>
              <a:rPr lang="en-US" sz="2200" b="1" dirty="0" smtClean="0"/>
              <a:t>)</a:t>
            </a:r>
            <a:r>
              <a:rPr lang="ru-RU" sz="2200" b="1" dirty="0" smtClean="0"/>
              <a:t>,</a:t>
            </a:r>
            <a:r>
              <a:rPr lang="en-US" sz="2200" b="1" dirty="0" smtClean="0"/>
              <a:t> </a:t>
            </a:r>
            <a:r>
              <a:rPr lang="ru-RU" sz="2200" dirty="0" smtClean="0"/>
              <a:t>чтобы убрать из поиска</a:t>
            </a:r>
            <a:r>
              <a:rPr lang="ru-RU" sz="2200" dirty="0"/>
              <a:t> </a:t>
            </a:r>
            <a:r>
              <a:rPr lang="ru-RU" sz="2200" dirty="0" smtClean="0"/>
              <a:t>слова </a:t>
            </a:r>
            <a:r>
              <a:rPr lang="en-US" sz="2200" b="1" dirty="0" smtClean="0"/>
              <a:t>careful</a:t>
            </a:r>
            <a:r>
              <a:rPr lang="en-US" sz="2200" b="1" dirty="0"/>
              <a:t>, </a:t>
            </a:r>
            <a:r>
              <a:rPr lang="en-US" sz="2200" b="1" dirty="0" err="1"/>
              <a:t>cara</a:t>
            </a:r>
            <a:r>
              <a:rPr lang="en-US" sz="2200" b="1" dirty="0"/>
              <a:t> </a:t>
            </a:r>
            <a:r>
              <a:rPr lang="ru-RU" sz="2200" dirty="0" smtClean="0"/>
              <a:t>и др.</a:t>
            </a:r>
            <a:endParaRPr lang="en-US" sz="2200" dirty="0"/>
          </a:p>
          <a:p>
            <a:r>
              <a:rPr lang="ru-RU" sz="2200" dirty="0" smtClean="0"/>
              <a:t>Если вы ищете устойчивые словосочетания, они должны быть заключены в кавычки </a:t>
            </a:r>
          </a:p>
          <a:p>
            <a:pPr marL="86868" indent="0">
              <a:buNone/>
            </a:pPr>
            <a:r>
              <a:rPr lang="ru-RU" sz="2200" dirty="0" smtClean="0"/>
              <a:t>   или фигурные скобки</a:t>
            </a:r>
            <a:endParaRPr lang="en-US" sz="2200" dirty="0"/>
          </a:p>
          <a:p>
            <a:r>
              <a:rPr lang="ru-RU" sz="2200" dirty="0" smtClean="0"/>
              <a:t>Исключите неподходящие значения, например</a:t>
            </a:r>
            <a:r>
              <a:rPr lang="en-US" sz="2200" dirty="0" smtClean="0"/>
              <a:t>: </a:t>
            </a:r>
            <a:r>
              <a:rPr lang="en-US" sz="2200" b="1" dirty="0" smtClean="0"/>
              <a:t>jaguar </a:t>
            </a:r>
            <a:r>
              <a:rPr lang="en-US" sz="2200" b="1" dirty="0"/>
              <a:t>NOT </a:t>
            </a:r>
            <a:r>
              <a:rPr lang="en-US" sz="2200" b="1" dirty="0" smtClean="0"/>
              <a:t>car</a:t>
            </a:r>
            <a:r>
              <a:rPr lang="en-US" sz="2200" dirty="0" smtClean="0"/>
              <a:t>, </a:t>
            </a:r>
            <a:r>
              <a:rPr lang="ru-RU" sz="2200" dirty="0" smtClean="0"/>
              <a:t>если вы ищ</a:t>
            </a:r>
            <a:r>
              <a:rPr lang="ru-RU" sz="2200" dirty="0"/>
              <a:t>е</a:t>
            </a:r>
            <a:r>
              <a:rPr lang="ru-RU" sz="2200" dirty="0" smtClean="0"/>
              <a:t>те животное</a:t>
            </a:r>
            <a:endParaRPr lang="en-US" sz="2200" dirty="0"/>
          </a:p>
          <a:p>
            <a:r>
              <a:rPr lang="ru-RU" sz="2200" dirty="0" smtClean="0"/>
              <a:t>Ограничьте поиск только названием и ключевыми словами</a:t>
            </a:r>
            <a:endParaRPr lang="ru-RU" sz="2200" dirty="0"/>
          </a:p>
          <a:p>
            <a:r>
              <a:rPr lang="ru-RU" sz="2200" dirty="0" smtClean="0"/>
              <a:t>Ограничьте область знания</a:t>
            </a:r>
            <a:endParaRPr lang="en-US" sz="22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1" y="3284984"/>
            <a:ext cx="2690824" cy="3423593"/>
          </a:xfrm>
          <a:prstGeom prst="rect">
            <a:avLst/>
          </a:prstGeom>
          <a:noFill/>
          <a:ln w="31750">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8075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38319" cy="418645"/>
          </a:xfrm>
        </p:spPr>
        <p:txBody>
          <a:bodyPr>
            <a:normAutofit fontScale="90000"/>
          </a:bodyPr>
          <a:lstStyle/>
          <a:p>
            <a:r>
              <a:rPr lang="ru-RU" dirty="0" smtClean="0"/>
              <a:t>Как убедиться в качестве проведенного поиска?</a:t>
            </a:r>
            <a:endParaRPr lang="en-US" dirty="0"/>
          </a:p>
        </p:txBody>
      </p:sp>
      <p:sp>
        <p:nvSpPr>
          <p:cNvPr id="3" name="Content Placeholder 2"/>
          <p:cNvSpPr>
            <a:spLocks noGrp="1"/>
          </p:cNvSpPr>
          <p:nvPr>
            <p:ph idx="1"/>
          </p:nvPr>
        </p:nvSpPr>
        <p:spPr/>
        <p:txBody>
          <a:bodyPr>
            <a:normAutofit/>
          </a:bodyPr>
          <a:lstStyle/>
          <a:p>
            <a:r>
              <a:rPr lang="ru-RU" sz="2200" dirty="0" smtClean="0"/>
              <a:t>Видна ли в результатах вашего поиска последовательность исследований, отражающая процесс приращения знаний в искомой научной области</a:t>
            </a:r>
            <a:r>
              <a:rPr lang="en-US" sz="2200" dirty="0" smtClean="0"/>
              <a:t>? </a:t>
            </a:r>
            <a:endParaRPr lang="ru-RU" sz="2200" dirty="0" smtClean="0"/>
          </a:p>
          <a:p>
            <a:r>
              <a:rPr lang="ru-RU" sz="2200" dirty="0" smtClean="0"/>
              <a:t>Имеют ли различные варианты ваших поисков тенденцию к использованию в качестве ссылок одного и того же «ядра» статей и авторов?</a:t>
            </a:r>
          </a:p>
          <a:p>
            <a:r>
              <a:rPr lang="ru-RU" sz="2200" dirty="0" smtClean="0"/>
              <a:t>Указывают </a:t>
            </a:r>
            <a:r>
              <a:rPr lang="ru-RU" sz="2200" dirty="0"/>
              <a:t>ли различные варианты ваших поисков </a:t>
            </a:r>
            <a:r>
              <a:rPr lang="ru-RU" sz="2200" dirty="0" smtClean="0"/>
              <a:t> на одного и того же исследователя (или группу ученых), ставшего пионером в искомой научной теме</a:t>
            </a:r>
            <a:r>
              <a:rPr lang="en-US" sz="2200" dirty="0" smtClean="0"/>
              <a:t>? </a:t>
            </a:r>
            <a:endParaRPr lang="ru-RU" sz="2200" dirty="0" smtClean="0"/>
          </a:p>
          <a:p>
            <a:r>
              <a:rPr lang="ru-RU" sz="2200" dirty="0" smtClean="0"/>
              <a:t>Вы изучили все подходящие ссылки на научные источники и возможные синонимы искомого поискового запроса</a:t>
            </a:r>
            <a:r>
              <a:rPr lang="en-US" sz="2200" dirty="0" smtClean="0"/>
              <a:t>. </a:t>
            </a:r>
            <a:endParaRPr lang="ru-RU" sz="2200" dirty="0" smtClean="0"/>
          </a:p>
          <a:p>
            <a:r>
              <a:rPr lang="ru-RU" sz="2200" dirty="0" smtClean="0"/>
              <a:t>Вы уверены в актуальности найденной информации</a:t>
            </a:r>
            <a:r>
              <a:rPr lang="en-US" sz="2200" dirty="0" smtClean="0"/>
              <a:t>. </a:t>
            </a:r>
            <a:endParaRPr lang="en-US" sz="2200" dirty="0"/>
          </a:p>
        </p:txBody>
      </p:sp>
    </p:spTree>
    <p:extLst>
      <p:ext uri="{BB962C8B-B14F-4D97-AF65-F5344CB8AC3E}">
        <p14:creationId xmlns:p14="http://schemas.microsoft.com/office/powerpoint/2010/main" val="354036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Процесс поиска должен быть документирован</a:t>
            </a:r>
            <a:endParaRPr lang="en-US" dirty="0"/>
          </a:p>
        </p:txBody>
      </p:sp>
      <p:sp>
        <p:nvSpPr>
          <p:cNvPr id="3" name="Content Placeholder 2"/>
          <p:cNvSpPr>
            <a:spLocks noGrp="1"/>
          </p:cNvSpPr>
          <p:nvPr>
            <p:ph type="body" sz="quarter" idx="18"/>
          </p:nvPr>
        </p:nvSpPr>
        <p:spPr/>
        <p:txBody>
          <a:bodyPr>
            <a:normAutofit/>
          </a:bodyPr>
          <a:lstStyle/>
          <a:p>
            <a:pPr marL="0" indent="0">
              <a:buNone/>
            </a:pPr>
            <a:r>
              <a:rPr lang="ru-RU" sz="2400" b="1" dirty="0" smtClean="0"/>
              <a:t>Одно из условия качественного поиска – воспроизводимость. Поэтому сохраняйте</a:t>
            </a:r>
            <a:r>
              <a:rPr lang="en-US" sz="2400" dirty="0" smtClean="0"/>
              <a:t>:</a:t>
            </a:r>
            <a:endParaRPr lang="en-US" sz="2400" dirty="0"/>
          </a:p>
          <a:p>
            <a:pPr marL="342900" indent="-342900">
              <a:buFont typeface="Arial" panose="020B0604020202020204" pitchFamily="34" charset="0"/>
              <a:buChar char="•"/>
            </a:pPr>
            <a:r>
              <a:rPr lang="ru-RU" sz="2400" dirty="0" smtClean="0"/>
              <a:t>Дату и базу данных проведения поиска</a:t>
            </a:r>
            <a:r>
              <a:rPr lang="en-US" sz="2400" dirty="0" smtClean="0"/>
              <a:t>,</a:t>
            </a:r>
            <a:endParaRPr lang="en-US" sz="2400" dirty="0"/>
          </a:p>
          <a:p>
            <a:pPr marL="342900" indent="-342900">
              <a:buFont typeface="Arial" panose="020B0604020202020204" pitchFamily="34" charset="0"/>
              <a:buChar char="•"/>
            </a:pPr>
            <a:r>
              <a:rPr lang="ru-RU" sz="2400" dirty="0" smtClean="0"/>
              <a:t>Используемый поисковый запрос</a:t>
            </a:r>
            <a:r>
              <a:rPr lang="en-US" sz="2400" dirty="0" smtClean="0"/>
              <a:t>,</a:t>
            </a:r>
            <a:endParaRPr lang="en-US" sz="2400" dirty="0"/>
          </a:p>
          <a:p>
            <a:pPr marL="342900" indent="-342900">
              <a:buFont typeface="Arial" panose="020B0604020202020204" pitchFamily="34" charset="0"/>
              <a:buChar char="•"/>
            </a:pPr>
            <a:r>
              <a:rPr lang="ru-RU" sz="2400" dirty="0" smtClean="0"/>
              <a:t>Возможные фильтры, использованные для сужения результатов поиска</a:t>
            </a:r>
            <a:r>
              <a:rPr lang="en-US" sz="2400" dirty="0" smtClean="0"/>
              <a:t>.</a:t>
            </a:r>
            <a:endParaRPr lang="en-US" sz="2400" dirty="0"/>
          </a:p>
          <a:p>
            <a:pPr marL="342900" indent="-342900">
              <a:buFont typeface="Arial" panose="020B0604020202020204" pitchFamily="34" charset="0"/>
              <a:buChar char="•"/>
            </a:pPr>
            <a:r>
              <a:rPr lang="ru-RU" sz="2400" dirty="0" smtClean="0"/>
              <a:t>Количество (или перечень найденных) реферативных записей</a:t>
            </a:r>
            <a:r>
              <a:rPr lang="en-US" sz="2400" dirty="0" smtClean="0"/>
              <a:t>.</a:t>
            </a:r>
            <a:endParaRPr lang="en-US" sz="2400" dirty="0"/>
          </a:p>
          <a:p>
            <a:endParaRPr lang="en-US" dirty="0"/>
          </a:p>
        </p:txBody>
      </p:sp>
    </p:spTree>
    <p:extLst>
      <p:ext uri="{BB962C8B-B14F-4D97-AF65-F5344CB8AC3E}">
        <p14:creationId xmlns:p14="http://schemas.microsoft.com/office/powerpoint/2010/main" val="170341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Пример работы с сохраненными запросами в </a:t>
            </a:r>
            <a:r>
              <a:rPr lang="en-GB" dirty="0" smtClean="0"/>
              <a:t>Scopus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6587"/>
            <a:ext cx="9144000" cy="4096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34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t>Больше деталей и подробностей</a:t>
            </a:r>
            <a:endParaRPr lang="en-US" dirty="0"/>
          </a:p>
        </p:txBody>
      </p:sp>
      <p:sp>
        <p:nvSpPr>
          <p:cNvPr id="5" name="Content Placeholder 4"/>
          <p:cNvSpPr>
            <a:spLocks noGrp="1"/>
          </p:cNvSpPr>
          <p:nvPr>
            <p:ph type="body" sz="quarter" idx="18"/>
          </p:nvPr>
        </p:nvSpPr>
        <p:spPr>
          <a:xfrm>
            <a:off x="292100" y="1772815"/>
            <a:ext cx="5939888" cy="4388833"/>
          </a:xfrm>
        </p:spPr>
        <p:txBody>
          <a:bodyPr>
            <a:normAutofit/>
          </a:bodyPr>
          <a:lstStyle/>
          <a:p>
            <a:pPr marL="342900" indent="-342900">
              <a:buFont typeface="Arial" panose="020B0604020202020204" pitchFamily="34" charset="0"/>
              <a:buChar char="•"/>
            </a:pPr>
            <a:r>
              <a:rPr lang="en-US" sz="2400" dirty="0" smtClean="0"/>
              <a:t>Ir. A.A.K. </a:t>
            </a:r>
            <a:r>
              <a:rPr lang="en-US" sz="2400" dirty="0" err="1" smtClean="0"/>
              <a:t>Boxem</a:t>
            </a:r>
            <a:r>
              <a:rPr lang="ru-RU" sz="2400" dirty="0" smtClean="0"/>
              <a:t>, </a:t>
            </a:r>
            <a:r>
              <a:rPr lang="en-US" sz="2400" dirty="0" smtClean="0"/>
              <a:t>Ir. W.C. </a:t>
            </a:r>
            <a:r>
              <a:rPr lang="en-US" sz="2400" dirty="0" err="1" smtClean="0"/>
              <a:t>Oosterling</a:t>
            </a:r>
            <a:r>
              <a:rPr lang="ru-RU" sz="2400" dirty="0" smtClean="0"/>
              <a:t>, </a:t>
            </a:r>
            <a:r>
              <a:rPr lang="en-GB" sz="2400" dirty="0" smtClean="0"/>
              <a:t>University of </a:t>
            </a:r>
            <a:r>
              <a:rPr lang="en-GB" sz="2400" dirty="0" err="1" smtClean="0"/>
              <a:t>Twente</a:t>
            </a:r>
            <a:r>
              <a:rPr lang="en-GB" sz="2400" dirty="0" smtClean="0"/>
              <a:t>,</a:t>
            </a:r>
            <a:r>
              <a:rPr lang="ru-RU" sz="2400" dirty="0" smtClean="0"/>
              <a:t> </a:t>
            </a:r>
            <a:r>
              <a:rPr lang="en-US" sz="2400" dirty="0" smtClean="0"/>
              <a:t>Systematically and Efficiently Searching for Scientific Information</a:t>
            </a:r>
            <a:endParaRPr lang="ru-RU" sz="2400" dirty="0" smtClean="0"/>
          </a:p>
          <a:p>
            <a:pPr marL="342900" indent="-342900">
              <a:buFont typeface="Arial" panose="020B0604020202020204" pitchFamily="34" charset="0"/>
              <a:buChar char="•"/>
            </a:pPr>
            <a:r>
              <a:rPr lang="en-US" sz="2400" dirty="0" smtClean="0"/>
              <a:t>R</a:t>
            </a:r>
            <a:r>
              <a:rPr lang="ru-RU" sz="2400" dirty="0" smtClean="0"/>
              <a:t>.</a:t>
            </a:r>
            <a:r>
              <a:rPr lang="en-US" sz="2400" dirty="0" smtClean="0"/>
              <a:t> Lewis</a:t>
            </a:r>
            <a:r>
              <a:rPr lang="ru-RU" sz="2400" dirty="0" smtClean="0"/>
              <a:t>, </a:t>
            </a:r>
            <a:r>
              <a:rPr lang="en-US" sz="2400" dirty="0" smtClean="0"/>
              <a:t>C</a:t>
            </a:r>
            <a:r>
              <a:rPr lang="ru-RU" sz="2400" dirty="0" smtClean="0"/>
              <a:t>.</a:t>
            </a:r>
            <a:r>
              <a:rPr lang="en-US" sz="2400" dirty="0" smtClean="0"/>
              <a:t> </a:t>
            </a:r>
            <a:r>
              <a:rPr lang="en-US" sz="2400" dirty="0" err="1" smtClean="0"/>
              <a:t>Sarli</a:t>
            </a:r>
            <a:r>
              <a:rPr lang="ru-RU" sz="2400" dirty="0" smtClean="0"/>
              <a:t>, </a:t>
            </a:r>
            <a:r>
              <a:rPr lang="en-US" sz="2400" dirty="0" smtClean="0"/>
              <a:t>Washington University Responsible and Efficient Literature Searching</a:t>
            </a:r>
            <a:endParaRPr lang="ru-RU" sz="2400" dirty="0" smtClean="0"/>
          </a:p>
        </p:txBody>
      </p:sp>
    </p:spTree>
    <p:extLst>
      <p:ext uri="{BB962C8B-B14F-4D97-AF65-F5344CB8AC3E}">
        <p14:creationId xmlns:p14="http://schemas.microsoft.com/office/powerpoint/2010/main" val="202741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ru-RU" dirty="0"/>
              <a:t>Чтение научных статей</a:t>
            </a:r>
          </a:p>
        </p:txBody>
      </p:sp>
    </p:spTree>
    <p:extLst>
      <p:ext uri="{BB962C8B-B14F-4D97-AF65-F5344CB8AC3E}">
        <p14:creationId xmlns:p14="http://schemas.microsoft.com/office/powerpoint/2010/main" val="302351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Почему это важно</a:t>
            </a:r>
            <a:endParaRPr lang="en-US" dirty="0"/>
          </a:p>
        </p:txBody>
      </p:sp>
      <p:sp>
        <p:nvSpPr>
          <p:cNvPr id="3" name="Content Placeholder 2"/>
          <p:cNvSpPr>
            <a:spLocks noGrp="1"/>
          </p:cNvSpPr>
          <p:nvPr>
            <p:ph type="body" sz="quarter" idx="18"/>
          </p:nvPr>
        </p:nvSpPr>
        <p:spPr/>
        <p:txBody>
          <a:bodyPr>
            <a:normAutofit/>
          </a:bodyPr>
          <a:lstStyle/>
          <a:p>
            <a:pPr marL="0" indent="0">
              <a:buNone/>
            </a:pPr>
            <a:endParaRPr lang="en-GB" dirty="0" smtClean="0"/>
          </a:p>
          <a:p>
            <a:pPr marL="342900" indent="-342900">
              <a:buFont typeface="Arial" panose="020B0604020202020204" pitchFamily="34" charset="0"/>
              <a:buChar char="•"/>
            </a:pPr>
            <a:r>
              <a:rPr lang="ru-RU" sz="2200" dirty="0" smtClean="0"/>
              <a:t>Затраты на чтение растут – более 100 часов в год (</a:t>
            </a:r>
            <a:r>
              <a:rPr lang="en-US" sz="2200" b="1" dirty="0"/>
              <a:t>The Impact of Electronic Publishing: The Future for Publishers and </a:t>
            </a:r>
            <a:r>
              <a:rPr lang="en-US" sz="2200" b="1" dirty="0" smtClean="0"/>
              <a:t>Librarians</a:t>
            </a:r>
            <a:r>
              <a:rPr lang="ru-RU" sz="2200" b="1" dirty="0" smtClean="0"/>
              <a:t>, </a:t>
            </a:r>
            <a:r>
              <a:rPr lang="en-US" sz="2200" dirty="0" err="1" smtClean="0"/>
              <a:t>Авторы</a:t>
            </a:r>
            <a:r>
              <a:rPr lang="en-US" sz="2200" dirty="0"/>
              <a:t>: David J. </a:t>
            </a:r>
            <a:r>
              <a:rPr lang="en-US" sz="2200" dirty="0" err="1"/>
              <a:t>Brown,Richard</a:t>
            </a:r>
            <a:r>
              <a:rPr lang="en-US" sz="2200" dirty="0"/>
              <a:t> </a:t>
            </a:r>
            <a:r>
              <a:rPr lang="en-US" sz="2200" dirty="0" err="1"/>
              <a:t>Boulderstone</a:t>
            </a:r>
            <a:r>
              <a:rPr lang="ru-RU" sz="2200" dirty="0" smtClean="0"/>
              <a:t>)</a:t>
            </a:r>
          </a:p>
          <a:p>
            <a:pPr marL="342900" indent="-342900">
              <a:buFont typeface="Arial" panose="020B0604020202020204" pitchFamily="34" charset="0"/>
              <a:buChar char="•"/>
            </a:pPr>
            <a:r>
              <a:rPr lang="ru-RU" sz="2200" dirty="0" smtClean="0"/>
              <a:t>С другой стороны, с учетом количества задач, сложно выделить на чтение более 5% своего рабочего времени (</a:t>
            </a:r>
            <a:r>
              <a:rPr lang="en-US" sz="2200" b="1" dirty="0"/>
              <a:t>So Much to Do, So Little </a:t>
            </a:r>
            <a:r>
              <a:rPr lang="en-US" sz="2200" b="1" dirty="0" smtClean="0"/>
              <a:t>Time</a:t>
            </a:r>
            <a:r>
              <a:rPr lang="ru-RU" sz="2200" b="1" dirty="0" smtClean="0"/>
              <a:t>, </a:t>
            </a:r>
            <a:r>
              <a:rPr lang="en-US" sz="2200" dirty="0" smtClean="0"/>
              <a:t>https://www.insidehighered.com/news/2014/04/09/research-shows-professors-work-long-hours-and-spend-much-day-meetings</a:t>
            </a:r>
            <a:r>
              <a:rPr lang="ru-RU" sz="2200" dirty="0" smtClean="0"/>
              <a:t>)</a:t>
            </a:r>
            <a:endParaRPr lang="en-US" sz="2200" dirty="0"/>
          </a:p>
        </p:txBody>
      </p:sp>
    </p:spTree>
    <p:extLst>
      <p:ext uri="{BB962C8B-B14F-4D97-AF65-F5344CB8AC3E}">
        <p14:creationId xmlns:p14="http://schemas.microsoft.com/office/powerpoint/2010/main" val="4960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8"/>
          </p:nvPr>
        </p:nvSpPr>
        <p:spPr>
          <a:xfrm>
            <a:off x="368812" y="1643220"/>
            <a:ext cx="6003388" cy="4882124"/>
          </a:xfrm>
        </p:spPr>
        <p:txBody>
          <a:bodyPr>
            <a:normAutofit/>
          </a:bodyPr>
          <a:lstStyle/>
          <a:p>
            <a:pPr marL="342900" indent="-342900">
              <a:buFont typeface="Arial" panose="020B0604020202020204" pitchFamily="34" charset="0"/>
              <a:buChar char="•"/>
            </a:pPr>
            <a:r>
              <a:rPr lang="ru-RU" sz="3200" dirty="0" smtClean="0"/>
              <a:t>Организация систематического поиска</a:t>
            </a:r>
          </a:p>
          <a:p>
            <a:pPr marL="342900" indent="-342900">
              <a:buFont typeface="Arial" panose="020B0604020202020204" pitchFamily="34" charset="0"/>
              <a:buChar char="•"/>
            </a:pPr>
            <a:endParaRPr lang="ru-RU" sz="3200" dirty="0" smtClean="0"/>
          </a:p>
          <a:p>
            <a:pPr marL="342900" indent="-342900">
              <a:buFont typeface="Arial" panose="020B0604020202020204" pitchFamily="34" charset="0"/>
              <a:buChar char="•"/>
            </a:pPr>
            <a:r>
              <a:rPr lang="ru-RU" sz="3200" dirty="0" smtClean="0"/>
              <a:t>Чтение научных статей</a:t>
            </a:r>
          </a:p>
          <a:p>
            <a:pPr marL="342900" indent="-342900">
              <a:buFont typeface="Arial" panose="020B0604020202020204" pitchFamily="34" charset="0"/>
              <a:buChar char="•"/>
            </a:pPr>
            <a:endParaRPr lang="ru-RU" sz="3200" dirty="0" smtClean="0"/>
          </a:p>
          <a:p>
            <a:pPr marL="342900" indent="-342900">
              <a:buFont typeface="Arial" panose="020B0604020202020204" pitchFamily="34" charset="0"/>
              <a:buChar char="•"/>
            </a:pPr>
            <a:r>
              <a:rPr lang="ru-RU" sz="3200" dirty="0" smtClean="0"/>
              <a:t>Организация и хранение научной литературы</a:t>
            </a:r>
          </a:p>
        </p:txBody>
      </p:sp>
    </p:spTree>
    <p:extLst>
      <p:ext uri="{BB962C8B-B14F-4D97-AF65-F5344CB8AC3E}">
        <p14:creationId xmlns:p14="http://schemas.microsoft.com/office/powerpoint/2010/main" val="299185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ru-RU" dirty="0" smtClean="0">
                <a:sym typeface="Arial"/>
              </a:rPr>
              <a:t>Временные затраты на чтение</a:t>
            </a:r>
            <a:endParaRPr lang="en-US" dirty="0"/>
          </a:p>
        </p:txBody>
      </p:sp>
      <p:graphicFrame>
        <p:nvGraphicFramePr>
          <p:cNvPr id="26" name="Chart 25"/>
          <p:cNvGraphicFramePr/>
          <p:nvPr>
            <p:extLst>
              <p:ext uri="{D42A27DB-BD31-4B8C-83A1-F6EECF244321}">
                <p14:modId xmlns:p14="http://schemas.microsoft.com/office/powerpoint/2010/main" val="1365051271"/>
              </p:ext>
            </p:extLst>
          </p:nvPr>
        </p:nvGraphicFramePr>
        <p:xfrm>
          <a:off x="285749" y="2183379"/>
          <a:ext cx="8772526" cy="19439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581341658"/>
              </p:ext>
            </p:extLst>
          </p:nvPr>
        </p:nvGraphicFramePr>
        <p:xfrm>
          <a:off x="200028" y="3441564"/>
          <a:ext cx="8724898" cy="2003660"/>
        </p:xfrm>
        <a:graphic>
          <a:graphicData uri="http://schemas.openxmlformats.org/drawingml/2006/table">
            <a:tbl>
              <a:tblPr firstRow="1" bandRow="1">
                <a:tableStyleId>{5C22544A-7EE6-4342-B048-85BDC9FD1C3A}</a:tableStyleId>
              </a:tblPr>
              <a:tblGrid>
                <a:gridCol w="1475978"/>
                <a:gridCol w="906115"/>
                <a:gridCol w="906115"/>
                <a:gridCol w="906115"/>
                <a:gridCol w="906115"/>
                <a:gridCol w="906115"/>
                <a:gridCol w="906115"/>
                <a:gridCol w="906115"/>
                <a:gridCol w="906115"/>
              </a:tblGrid>
              <a:tr h="620649">
                <a:tc>
                  <a:txBody>
                    <a:bodyPr/>
                    <a:lstStyle/>
                    <a:p>
                      <a:endParaRPr lang="en-GB" dirty="0">
                        <a:latin typeface="Arial" panose="020B0604020202020204" pitchFamily="34" charset="0"/>
                        <a:cs typeface="Arial" panose="020B0604020202020204" pitchFamily="34" charset="0"/>
                      </a:endParaRPr>
                    </a:p>
                  </a:txBody>
                  <a:tcPr>
                    <a:lnL w="9525" cap="flat" cmpd="sng" algn="ctr">
                      <a:no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r>
              <a:tr h="402964">
                <a:tc>
                  <a:txBody>
                    <a:bodyPr/>
                    <a:lstStyle/>
                    <a:p>
                      <a:endParaRPr lang="en-GB" dirty="0">
                        <a:latin typeface="Arial" panose="020B0604020202020204" pitchFamily="34" charset="0"/>
                        <a:cs typeface="Arial" panose="020B0604020202020204" pitchFamily="34" charset="0"/>
                      </a:endParaRPr>
                    </a:p>
                  </a:txBody>
                  <a:tcPr>
                    <a:lnL w="9525" cap="flat" cmpd="sng" algn="ctr">
                      <a:no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b="0" i="0" u="none" strike="noStrike" dirty="0" smtClean="0">
                          <a:solidFill>
                            <a:srgbClr val="000000"/>
                          </a:solidFill>
                          <a:effectLst/>
                          <a:latin typeface="Arial" panose="020B0604020202020204" pitchFamily="34" charset="0"/>
                          <a:cs typeface="Arial" panose="020B0604020202020204" pitchFamily="34" charset="0"/>
                        </a:rPr>
                        <a:t>Отслеживание новых публикаций</a:t>
                      </a:r>
                    </a:p>
                  </a:txBody>
                  <a:tcPr marL="9525" marR="9525" marT="9525" marB="0" anchor="ct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b="0" i="0" u="none" strike="noStrike" dirty="0" smtClean="0">
                          <a:solidFill>
                            <a:srgbClr val="000000"/>
                          </a:solidFill>
                          <a:effectLst/>
                          <a:latin typeface="Arial" panose="020B0604020202020204" pitchFamily="34" charset="0"/>
                          <a:cs typeface="Arial" panose="020B0604020202020204" pitchFamily="34" charset="0"/>
                        </a:rPr>
                        <a:t>Поиск научной литературы онлайн</a:t>
                      </a:r>
                    </a:p>
                  </a:txBody>
                  <a:tcPr marL="9525" marR="9525" marT="9525" marB="0" anchor="ct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b="0" i="0" u="none" strike="noStrike" dirty="0" smtClean="0">
                          <a:solidFill>
                            <a:srgbClr val="000000"/>
                          </a:solidFill>
                          <a:effectLst/>
                          <a:latin typeface="Arial" panose="020B0604020202020204" pitchFamily="34" charset="0"/>
                          <a:cs typeface="Arial" panose="020B0604020202020204" pitchFamily="34" charset="0"/>
                        </a:rPr>
                        <a:t>Организация</a:t>
                      </a:r>
                      <a:r>
                        <a:rPr lang="ru-RU" sz="900" b="0" i="0" u="none" strike="noStrike" baseline="0" dirty="0" smtClean="0">
                          <a:solidFill>
                            <a:srgbClr val="000000"/>
                          </a:solidFill>
                          <a:effectLst/>
                          <a:latin typeface="Arial" panose="020B0604020202020204" pitchFamily="34" charset="0"/>
                          <a:cs typeface="Arial" panose="020B0604020202020204" pitchFamily="34" charset="0"/>
                        </a:rPr>
                        <a:t> научной библиотеки</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b="0" i="0" u="none" strike="noStrike" dirty="0" smtClean="0">
                          <a:solidFill>
                            <a:srgbClr val="000000"/>
                          </a:solidFill>
                          <a:effectLst/>
                          <a:latin typeface="Arial" panose="020B0604020202020204" pitchFamily="34" charset="0"/>
                          <a:cs typeface="Arial" panose="020B0604020202020204" pitchFamily="34" charset="0"/>
                        </a:rPr>
                        <a:t>Чтение </a:t>
                      </a:r>
                    </a:p>
                    <a:p>
                      <a:pPr algn="ctr" fontAlgn="b"/>
                      <a:r>
                        <a:rPr lang="ru-RU" sz="900" b="0" i="0" u="none" strike="noStrike" dirty="0" smtClean="0">
                          <a:solidFill>
                            <a:srgbClr val="000000"/>
                          </a:solidFill>
                          <a:effectLst/>
                          <a:latin typeface="Arial" panose="020B0604020202020204" pitchFamily="34" charset="0"/>
                          <a:cs typeface="Arial" panose="020B0604020202020204" pitchFamily="34" charset="0"/>
                        </a:rPr>
                        <a:t>статей</a:t>
                      </a:r>
                    </a:p>
                  </a:txBody>
                  <a:tcPr marL="9525" marR="9525" marT="9525" marB="0" anchor="ct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b="0" i="0" u="none" strike="noStrike" dirty="0" smtClean="0">
                          <a:solidFill>
                            <a:srgbClr val="000000"/>
                          </a:solidFill>
                          <a:effectLst/>
                          <a:latin typeface="Arial" panose="020B0604020202020204" pitchFamily="34" charset="0"/>
                          <a:cs typeface="Arial" panose="020B0604020202020204" pitchFamily="34" charset="0"/>
                        </a:rPr>
                        <a:t>Заметки</a:t>
                      </a:r>
                      <a:r>
                        <a:rPr lang="ru-RU" sz="900" b="0" i="0" u="none" strike="noStrike" baseline="0" dirty="0" smtClean="0">
                          <a:solidFill>
                            <a:srgbClr val="000000"/>
                          </a:solidFill>
                          <a:effectLst/>
                          <a:latin typeface="Arial" panose="020B0604020202020204" pitchFamily="34" charset="0"/>
                          <a:cs typeface="Arial" panose="020B0604020202020204" pitchFamily="34" charset="0"/>
                        </a:rPr>
                        <a:t> в научных </a:t>
                      </a:r>
                    </a:p>
                    <a:p>
                      <a:pPr algn="ctr" fontAlgn="b"/>
                      <a:r>
                        <a:rPr lang="ru-RU" sz="900" b="0" i="0" u="none" strike="noStrike" baseline="0" dirty="0" smtClean="0">
                          <a:solidFill>
                            <a:srgbClr val="000000"/>
                          </a:solidFill>
                          <a:effectLst/>
                          <a:latin typeface="Arial" panose="020B0604020202020204" pitchFamily="34" charset="0"/>
                          <a:cs typeface="Arial" panose="020B0604020202020204" pitchFamily="34" charset="0"/>
                        </a:rPr>
                        <a:t>статьях</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b="0" i="0" u="none" strike="noStrike" dirty="0" smtClean="0">
                          <a:solidFill>
                            <a:srgbClr val="000000"/>
                          </a:solidFill>
                          <a:effectLst/>
                          <a:latin typeface="Arial" panose="020B0604020202020204" pitchFamily="34" charset="0"/>
                          <a:cs typeface="Arial" panose="020B0604020202020204" pitchFamily="34" charset="0"/>
                        </a:rPr>
                        <a:t>Разработка гипотезы исследований</a:t>
                      </a:r>
                      <a:endParaRPr lang="en-GB"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b="0" i="0" u="none" strike="noStrike" dirty="0" smtClean="0">
                          <a:solidFill>
                            <a:srgbClr val="000000"/>
                          </a:solidFill>
                          <a:effectLst/>
                          <a:latin typeface="Arial" panose="020B0604020202020204" pitchFamily="34" charset="0"/>
                          <a:cs typeface="Arial" panose="020B0604020202020204" pitchFamily="34" charset="0"/>
                        </a:rPr>
                        <a:t>Рецензи-рование</a:t>
                      </a:r>
                      <a:endParaRPr lang="en-GB"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b="0" i="0" u="none" strike="noStrike" dirty="0" smtClean="0">
                          <a:solidFill>
                            <a:srgbClr val="000000"/>
                          </a:solidFill>
                          <a:effectLst/>
                          <a:latin typeface="Arial" panose="020B0604020202020204" pitchFamily="34" charset="0"/>
                          <a:cs typeface="Arial" panose="020B0604020202020204" pitchFamily="34" charset="0"/>
                        </a:rPr>
                        <a:t>Всесторонний обзор научной области</a:t>
                      </a:r>
                    </a:p>
                  </a:txBody>
                  <a:tcPr marL="9525" marR="9525" marT="9525" marB="0" anchor="ctr">
                    <a:lnL w="9525" cap="flat" cmpd="sng" algn="ctr">
                      <a:solidFill>
                        <a:schemeClr val="bg2"/>
                      </a:solid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r>
              <a:tr h="481003">
                <a:tc>
                  <a:txBody>
                    <a:bodyPr/>
                    <a:lstStyle/>
                    <a:p>
                      <a:endParaRPr lang="en-GB" sz="800" dirty="0">
                        <a:latin typeface="Arial" panose="020B0604020202020204" pitchFamily="34" charset="0"/>
                        <a:cs typeface="Arial" panose="020B0604020202020204" pitchFamily="34" charset="0"/>
                      </a:endParaRPr>
                    </a:p>
                  </a:txBody>
                  <a:tcPr>
                    <a:lnL w="9525" cap="flat" cmpd="sng" algn="ctr">
                      <a:no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marL="9525" marR="9525" marT="9525" marB="0" anchor="b">
                    <a:lnL w="9525" cap="flat" cmpd="sng" algn="ctr">
                      <a:solidFill>
                        <a:schemeClr val="bg2"/>
                      </a:solidFill>
                      <a:prstDash val="sysDot"/>
                      <a:round/>
                      <a:headEnd type="none" w="med" len="med"/>
                      <a:tailEnd type="none" w="med" len="med"/>
                    </a:lnL>
                    <a:lnR w="9525" cap="flat" cmpd="sng" algn="ctr">
                      <a:no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r>
              <a:tr h="481003">
                <a:tc>
                  <a:txBody>
                    <a:bodyPr/>
                    <a:lstStyle/>
                    <a:p>
                      <a:endParaRPr lang="en-GB" sz="800" dirty="0">
                        <a:latin typeface="Arial" panose="020B0604020202020204" pitchFamily="34" charset="0"/>
                        <a:cs typeface="Arial" panose="020B0604020202020204" pitchFamily="34" charset="0"/>
                      </a:endParaRPr>
                    </a:p>
                  </a:txBody>
                  <a:tcPr>
                    <a:lnL w="9525" cap="flat" cmpd="sng" algn="ctr">
                      <a:no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solidFill>
                        <a:schemeClr val="bg2"/>
                      </a:solid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Arial" panose="020B0604020202020204" pitchFamily="34" charset="0"/>
                        <a:cs typeface="Arial" panose="020B0604020202020204" pitchFamily="34" charset="0"/>
                      </a:endParaRPr>
                    </a:p>
                  </a:txBody>
                  <a:tcPr>
                    <a:lnL w="9525" cap="flat" cmpd="sng" algn="ctr">
                      <a:solidFill>
                        <a:schemeClr val="bg2"/>
                      </a:solidFill>
                      <a:prstDash val="sysDot"/>
                      <a:round/>
                      <a:headEnd type="none" w="med" len="med"/>
                      <a:tailEnd type="none" w="med" len="med"/>
                    </a:lnL>
                    <a:lnR w="9525" cap="flat" cmpd="sng" algn="ctr">
                      <a:noFill/>
                      <a:prstDash val="sysDot"/>
                      <a:round/>
                      <a:headEnd type="none" w="med" len="med"/>
                      <a:tailEnd type="none" w="med" len="med"/>
                    </a:lnR>
                    <a:lnT w="9525" cap="flat" cmpd="sng" algn="ctr">
                      <a:solidFill>
                        <a:schemeClr val="bg2"/>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2" name="TextBox 31"/>
          <p:cNvSpPr txBox="1"/>
          <p:nvPr/>
        </p:nvSpPr>
        <p:spPr>
          <a:xfrm>
            <a:off x="571500" y="1844824"/>
            <a:ext cx="8372475" cy="338554"/>
          </a:xfrm>
          <a:prstGeom prst="rect">
            <a:avLst/>
          </a:prstGeom>
          <a:noFill/>
        </p:spPr>
        <p:txBody>
          <a:bodyPr wrap="square" rtlCol="0">
            <a:spAutoFit/>
          </a:bodyPr>
          <a:lstStyle/>
          <a:p>
            <a:r>
              <a:rPr lang="ru-RU" sz="1600" b="1" dirty="0" smtClean="0">
                <a:solidFill>
                  <a:schemeClr val="accent1"/>
                </a:solidFill>
                <a:latin typeface="Arial" panose="020B0604020202020204" pitchFamily="34" charset="0"/>
                <a:cs typeface="Arial" panose="020B0604020202020204" pitchFamily="34" charset="0"/>
              </a:rPr>
              <a:t>Время</a:t>
            </a:r>
            <a:r>
              <a:rPr lang="en-GB" sz="1600" b="1" dirty="0" smtClean="0">
                <a:solidFill>
                  <a:schemeClr val="accent1"/>
                </a:solidFill>
                <a:latin typeface="Arial" panose="020B0604020202020204" pitchFamily="34" charset="0"/>
                <a:cs typeface="Arial" panose="020B0604020202020204" pitchFamily="34" charset="0"/>
              </a:rPr>
              <a:t> (</a:t>
            </a:r>
            <a:r>
              <a:rPr lang="ru-RU" sz="1600" b="1" dirty="0" smtClean="0">
                <a:solidFill>
                  <a:schemeClr val="accent1"/>
                </a:solidFill>
                <a:latin typeface="Arial" panose="020B0604020202020204" pitchFamily="34" charset="0"/>
                <a:cs typeface="Arial" panose="020B0604020202020204" pitchFamily="34" charset="0"/>
              </a:rPr>
              <a:t>в часах</a:t>
            </a:r>
            <a:r>
              <a:rPr lang="en-GB" sz="1600" b="1" dirty="0" smtClean="0">
                <a:solidFill>
                  <a:schemeClr val="accent1"/>
                </a:solidFill>
                <a:latin typeface="Arial" panose="020B0604020202020204" pitchFamily="34" charset="0"/>
                <a:cs typeface="Arial" panose="020B0604020202020204" pitchFamily="34" charset="0"/>
              </a:rPr>
              <a:t>): </a:t>
            </a:r>
            <a:r>
              <a:rPr lang="ru-RU" sz="1200" dirty="0" smtClean="0">
                <a:latin typeface="Arial" panose="020B0604020202020204" pitchFamily="34" charset="0"/>
                <a:cs typeface="Arial" panose="020B0604020202020204" pitchFamily="34" charset="0"/>
              </a:rPr>
              <a:t>Сколько вы потратили времени на эти задачи на прошлой неделе?</a:t>
            </a:r>
            <a:r>
              <a:rPr lang="en-GB" sz="1200" dirty="0" smtClean="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067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t>Как читать научные статьи</a:t>
            </a:r>
            <a:endParaRPr lang="en-US" dirty="0"/>
          </a:p>
        </p:txBody>
      </p:sp>
      <p:sp>
        <p:nvSpPr>
          <p:cNvPr id="5" name="Content Placeholder 4"/>
          <p:cNvSpPr>
            <a:spLocks noGrp="1"/>
          </p:cNvSpPr>
          <p:nvPr>
            <p:ph type="body" sz="quarter" idx="18"/>
          </p:nvPr>
        </p:nvSpPr>
        <p:spPr>
          <a:xfrm>
            <a:off x="292100" y="1772817"/>
            <a:ext cx="5939888" cy="4388832"/>
          </a:xfrm>
        </p:spPr>
        <p:txBody>
          <a:bodyPr>
            <a:normAutofit/>
          </a:bodyPr>
          <a:lstStyle/>
          <a:p>
            <a:pPr marL="342900" indent="-342900">
              <a:buFont typeface="Arial" panose="020B0604020202020204" pitchFamily="34" charset="0"/>
              <a:buChar char="•"/>
            </a:pPr>
            <a:r>
              <a:rPr lang="ru-RU" sz="2800" dirty="0" smtClean="0"/>
              <a:t>Чтение по диагонали</a:t>
            </a:r>
          </a:p>
          <a:p>
            <a:pPr marL="342900" indent="-342900">
              <a:buFont typeface="Arial" panose="020B0604020202020204" pitchFamily="34" charset="0"/>
              <a:buChar char="•"/>
            </a:pPr>
            <a:endParaRPr lang="ru-RU" sz="2800" dirty="0" smtClean="0"/>
          </a:p>
          <a:p>
            <a:pPr marL="342900" indent="-342900">
              <a:buFont typeface="Arial" panose="020B0604020202020204" pitchFamily="34" charset="0"/>
              <a:buChar char="•"/>
            </a:pPr>
            <a:r>
              <a:rPr lang="ru-RU" sz="2800" dirty="0" smtClean="0"/>
              <a:t>Повторное чтение</a:t>
            </a:r>
          </a:p>
          <a:p>
            <a:pPr marL="342900" indent="-342900">
              <a:buFont typeface="Arial" panose="020B0604020202020204" pitchFamily="34" charset="0"/>
              <a:buChar char="•"/>
            </a:pPr>
            <a:endParaRPr lang="ru-RU" sz="2800" dirty="0" smtClean="0"/>
          </a:p>
          <a:p>
            <a:pPr marL="342900" indent="-342900">
              <a:buFont typeface="Arial" panose="020B0604020202020204" pitchFamily="34" charset="0"/>
              <a:buChar char="•"/>
            </a:pPr>
            <a:r>
              <a:rPr lang="ru-RU" sz="2800" dirty="0" smtClean="0"/>
              <a:t>Осмысление статьи</a:t>
            </a:r>
          </a:p>
          <a:p>
            <a:pPr marL="342900" indent="-342900">
              <a:buFont typeface="Arial" panose="020B0604020202020204" pitchFamily="34" charset="0"/>
              <a:buChar char="•"/>
            </a:pPr>
            <a:endParaRPr lang="ru-RU" sz="2800" dirty="0" smtClean="0"/>
          </a:p>
          <a:p>
            <a:pPr marL="342900" indent="-342900">
              <a:buFont typeface="Arial" panose="020B0604020202020204" pitchFamily="34" charset="0"/>
              <a:buChar char="•"/>
            </a:pPr>
            <a:r>
              <a:rPr lang="ru-RU" sz="2800" dirty="0" smtClean="0"/>
              <a:t>Подведение итогов</a:t>
            </a:r>
            <a:endParaRPr lang="en-US" sz="2800" dirty="0"/>
          </a:p>
        </p:txBody>
      </p:sp>
    </p:spTree>
    <p:extLst>
      <p:ext uri="{BB962C8B-B14F-4D97-AF65-F5344CB8AC3E}">
        <p14:creationId xmlns:p14="http://schemas.microsoft.com/office/powerpoint/2010/main" val="371859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Принятие решения о чтении полного текста</a:t>
            </a:r>
            <a:endParaRPr lang="en-US" dirty="0"/>
          </a:p>
        </p:txBody>
      </p:sp>
      <p:sp>
        <p:nvSpPr>
          <p:cNvPr id="3" name="Content Placeholder 2"/>
          <p:cNvSpPr>
            <a:spLocks noGrp="1"/>
          </p:cNvSpPr>
          <p:nvPr>
            <p:ph idx="1"/>
          </p:nvPr>
        </p:nvSpPr>
        <p:spPr/>
        <p:txBody>
          <a:bodyPr>
            <a:normAutofit/>
          </a:bodyPr>
          <a:lstStyle/>
          <a:p>
            <a:r>
              <a:rPr lang="ru-RU" sz="2400" dirty="0" smtClean="0"/>
              <a:t>Общее представление о статье – прочитайте внимательно название, ключевые слова и аннотацию (введение).  В них содержатся основные открытия статьи и их научная значимость. </a:t>
            </a:r>
          </a:p>
          <a:p>
            <a:r>
              <a:rPr lang="ru-RU" sz="2400" dirty="0" smtClean="0"/>
              <a:t>Обратите вниминие на дату публикации – для многих отраслей наук необходимо фокусироваться на актуальных исследования</a:t>
            </a:r>
            <a:endParaRPr lang="en-GB" sz="2400" dirty="0" smtClean="0"/>
          </a:p>
          <a:p>
            <a:r>
              <a:rPr lang="ru-RU" sz="2400" dirty="0" smtClean="0"/>
              <a:t>Если вы эксперт в своей отрасли – можете начинать с рисунков и графиков в статье.</a:t>
            </a:r>
          </a:p>
          <a:p>
            <a:r>
              <a:rPr lang="ru-RU" sz="2400" dirty="0" smtClean="0"/>
              <a:t>Примите решение о необходимости чтения полного текста</a:t>
            </a:r>
          </a:p>
        </p:txBody>
      </p:sp>
    </p:spTree>
    <p:extLst>
      <p:ext uri="{BB962C8B-B14F-4D97-AF65-F5344CB8AC3E}">
        <p14:creationId xmlns:p14="http://schemas.microsoft.com/office/powerpoint/2010/main" val="7228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6"/>
          <p:cNvSpPr>
            <a:spLocks/>
          </p:cNvSpPr>
          <p:nvPr/>
        </p:nvSpPr>
        <p:spPr bwMode="auto">
          <a:xfrm>
            <a:off x="609600" y="385763"/>
            <a:ext cx="4394200" cy="757237"/>
          </a:xfrm>
          <a:prstGeom prst="rect">
            <a:avLst/>
          </a:prstGeom>
          <a:noFill/>
          <a:ln>
            <a:noFill/>
          </a:ln>
          <a:extLst/>
        </p:spPr>
        <p:txBody>
          <a:bodyPr anchor="ctr"/>
          <a:lstStyle/>
          <a:p>
            <a:pPr defTabSz="457200">
              <a:spcBef>
                <a:spcPct val="0"/>
              </a:spcBef>
              <a:defRPr/>
            </a:pPr>
            <a:r>
              <a:rPr lang="en-GB" sz="2400" b="1" dirty="0">
                <a:solidFill>
                  <a:schemeClr val="accent1"/>
                </a:solidFill>
                <a:latin typeface="Arial Bold"/>
                <a:ea typeface="+mj-ea"/>
                <a:cs typeface="Arial Bold"/>
              </a:rPr>
              <a:t>www.sciencedirect.com</a:t>
            </a:r>
          </a:p>
        </p:txBody>
      </p:sp>
      <p:pic>
        <p:nvPicPr>
          <p:cNvPr id="3" name="Picture 2"/>
          <p:cNvPicPr>
            <a:picLocks noChangeAspect="1"/>
          </p:cNvPicPr>
          <p:nvPr/>
        </p:nvPicPr>
        <p:blipFill>
          <a:blip r:embed="rId3"/>
          <a:stretch>
            <a:fillRect/>
          </a:stretch>
        </p:blipFill>
        <p:spPr>
          <a:xfrm>
            <a:off x="0" y="1099555"/>
            <a:ext cx="9009524" cy="5723809"/>
          </a:xfrm>
          <a:prstGeom prst="rect">
            <a:avLst/>
          </a:prstGeom>
        </p:spPr>
      </p:pic>
    </p:spTree>
    <p:extLst>
      <p:ext uri="{BB962C8B-B14F-4D97-AF65-F5344CB8AC3E}">
        <p14:creationId xmlns:p14="http://schemas.microsoft.com/office/powerpoint/2010/main" val="2430688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87018"/>
            <a:ext cx="9144000" cy="5283963"/>
          </a:xfrm>
          <a:prstGeom prst="rect">
            <a:avLst/>
          </a:prstGeom>
        </p:spPr>
      </p:pic>
      <p:sp>
        <p:nvSpPr>
          <p:cNvPr id="10" name="Title 1"/>
          <p:cNvSpPr>
            <a:spLocks noGrp="1"/>
          </p:cNvSpPr>
          <p:nvPr>
            <p:ph type="title"/>
          </p:nvPr>
        </p:nvSpPr>
        <p:spPr>
          <a:xfrm>
            <a:off x="609600" y="152400"/>
            <a:ext cx="8153400" cy="712787"/>
          </a:xfrm>
        </p:spPr>
        <p:txBody>
          <a:bodyPr>
            <a:normAutofit/>
          </a:bodyPr>
          <a:lstStyle/>
          <a:p>
            <a:r>
              <a:rPr lang="ru-RU" dirty="0" smtClean="0"/>
              <a:t>Работа с результатами </a:t>
            </a:r>
            <a:r>
              <a:rPr lang="ru-RU" dirty="0"/>
              <a:t>поиска</a:t>
            </a:r>
            <a:endParaRPr lang="en-US" dirty="0"/>
          </a:p>
        </p:txBody>
      </p:sp>
      <p:sp>
        <p:nvSpPr>
          <p:cNvPr id="5" name="Rounded Rectangular Callout 4"/>
          <p:cNvSpPr/>
          <p:nvPr/>
        </p:nvSpPr>
        <p:spPr>
          <a:xfrm>
            <a:off x="1200944" y="2239169"/>
            <a:ext cx="2474912" cy="1008062"/>
          </a:xfrm>
          <a:prstGeom prst="wedgeRoundRectCallout">
            <a:avLst>
              <a:gd name="adj1" fmla="val -55083"/>
              <a:gd name="adj2" fmla="val 112662"/>
              <a:gd name="adj3" fmla="val 16667"/>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rgbClr val="FF0000"/>
                </a:solidFill>
              </a:rPr>
              <a:t>Результаты расписаны:</a:t>
            </a:r>
          </a:p>
          <a:p>
            <a:pPr>
              <a:defRPr/>
            </a:pPr>
            <a:r>
              <a:rPr lang="ru-RU" sz="1200" dirty="0">
                <a:solidFill>
                  <a:srgbClr val="FF0000"/>
                </a:solidFill>
              </a:rPr>
              <a:t>сколько в каких журналах;</a:t>
            </a:r>
          </a:p>
          <a:p>
            <a:pPr>
              <a:defRPr/>
            </a:pPr>
            <a:r>
              <a:rPr lang="ru-RU" sz="1200" dirty="0">
                <a:solidFill>
                  <a:srgbClr val="FF0000"/>
                </a:solidFill>
              </a:rPr>
              <a:t>основные термины в статьях;</a:t>
            </a:r>
          </a:p>
          <a:p>
            <a:pPr>
              <a:defRPr/>
            </a:pPr>
            <a:r>
              <a:rPr lang="ru-RU" sz="1200" dirty="0">
                <a:solidFill>
                  <a:srgbClr val="FF0000"/>
                </a:solidFill>
              </a:rPr>
              <a:t>публикационная активность по годам</a:t>
            </a:r>
          </a:p>
        </p:txBody>
      </p:sp>
    </p:spTree>
    <p:extLst>
      <p:ext uri="{BB962C8B-B14F-4D97-AF65-F5344CB8AC3E}">
        <p14:creationId xmlns:p14="http://schemas.microsoft.com/office/powerpoint/2010/main" val="1932164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21636"/>
            <a:ext cx="9144000" cy="5014727"/>
          </a:xfrm>
          <a:prstGeom prst="rect">
            <a:avLst/>
          </a:prstGeom>
        </p:spPr>
      </p:pic>
      <p:sp>
        <p:nvSpPr>
          <p:cNvPr id="3" name="Title 2"/>
          <p:cNvSpPr>
            <a:spLocks noGrp="1"/>
          </p:cNvSpPr>
          <p:nvPr>
            <p:ph type="title"/>
          </p:nvPr>
        </p:nvSpPr>
        <p:spPr/>
        <p:txBody>
          <a:bodyPr/>
          <a:lstStyle/>
          <a:p>
            <a:r>
              <a:rPr lang="en-GB" dirty="0" smtClean="0"/>
              <a:t>Articles in Press – </a:t>
            </a:r>
            <a:r>
              <a:rPr lang="ru-RU" dirty="0" smtClean="0"/>
              <a:t>статьи появляются раньше</a:t>
            </a:r>
            <a:endParaRPr lang="en-US" dirty="0"/>
          </a:p>
        </p:txBody>
      </p:sp>
      <p:sp>
        <p:nvSpPr>
          <p:cNvPr id="5" name="Rectangle 4"/>
          <p:cNvSpPr/>
          <p:nvPr/>
        </p:nvSpPr>
        <p:spPr bwMode="auto">
          <a:xfrm>
            <a:off x="4267893" y="3428999"/>
            <a:ext cx="1600200" cy="43815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35000"/>
              </a:spcBef>
              <a:spcAft>
                <a:spcPct val="0"/>
              </a:spcAft>
              <a:buClr>
                <a:schemeClr val="tx1"/>
              </a:buClr>
              <a:buSzTx/>
              <a:buFontTx/>
              <a:buNone/>
              <a:tabLst/>
            </a:pPr>
            <a:endParaRPr kumimoji="0" lang="en-US" sz="2000" b="0" i="0" u="none" strike="noStrike" cap="none" normalizeH="0" baseline="0" smtClean="0">
              <a:ln>
                <a:noFill/>
              </a:ln>
              <a:solidFill>
                <a:srgbClr val="333333"/>
              </a:solidFill>
              <a:effectLst/>
              <a:latin typeface="Arial Narrow" pitchFamily="34" charset="0"/>
            </a:endParaRPr>
          </a:p>
        </p:txBody>
      </p:sp>
    </p:spTree>
    <p:extLst>
      <p:ext uri="{BB962C8B-B14F-4D97-AF65-F5344CB8AC3E}">
        <p14:creationId xmlns:p14="http://schemas.microsoft.com/office/powerpoint/2010/main" val="287412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34091"/>
            <a:ext cx="8238319" cy="418645"/>
          </a:xfrm>
        </p:spPr>
        <p:txBody>
          <a:bodyPr>
            <a:normAutofit fontScale="90000"/>
          </a:bodyPr>
          <a:lstStyle/>
          <a:p>
            <a:r>
              <a:rPr lang="ru-RU" dirty="0" smtClean="0"/>
              <a:t>Принятие решения </a:t>
            </a:r>
            <a:r>
              <a:rPr lang="en-GB" dirty="0" smtClean="0"/>
              <a:t>–</a:t>
            </a:r>
            <a:r>
              <a:rPr lang="ru-RU" dirty="0"/>
              <a:t> </a:t>
            </a:r>
            <a:r>
              <a:rPr lang="en-GB" dirty="0" smtClean="0"/>
              <a:t>ScienceDirect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52672"/>
            <a:ext cx="8712968" cy="3114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702" y="980728"/>
            <a:ext cx="8256587"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1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5188"/>
            <a:ext cx="8915400" cy="561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a:spLocks noGrp="1"/>
          </p:cNvSpPr>
          <p:nvPr>
            <p:ph type="title"/>
          </p:nvPr>
        </p:nvSpPr>
        <p:spPr>
          <a:xfrm>
            <a:off x="609600" y="381000"/>
            <a:ext cx="7770813" cy="712787"/>
          </a:xfrm>
        </p:spPr>
        <p:txBody>
          <a:bodyPr vert="horz" lIns="91440" tIns="45720" rIns="91440" bIns="45720" rtlCol="0" anchor="ctr">
            <a:noAutofit/>
          </a:bodyPr>
          <a:lstStyle/>
          <a:p>
            <a:r>
              <a:rPr lang="ru-RU" dirty="0"/>
              <a:t>Принятие решения </a:t>
            </a:r>
            <a:r>
              <a:rPr lang="en-GB" dirty="0"/>
              <a:t>–</a:t>
            </a:r>
            <a:r>
              <a:rPr lang="ru-RU" dirty="0"/>
              <a:t> </a:t>
            </a:r>
            <a:r>
              <a:rPr lang="en-GB" dirty="0" err="1" smtClean="0"/>
              <a:t>ScienceDirect</a:t>
            </a:r>
            <a:endParaRPr lang="en-US" dirty="0"/>
          </a:p>
        </p:txBody>
      </p:sp>
      <p:sp>
        <p:nvSpPr>
          <p:cNvPr id="11" name="Rectangle 10"/>
          <p:cNvSpPr/>
          <p:nvPr/>
        </p:nvSpPr>
        <p:spPr bwMode="auto">
          <a:xfrm>
            <a:off x="6172200" y="4876800"/>
            <a:ext cx="2743200" cy="1676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35000"/>
              </a:spcBef>
              <a:spcAft>
                <a:spcPct val="0"/>
              </a:spcAft>
              <a:buClr>
                <a:schemeClr val="tx1"/>
              </a:buClr>
              <a:buSzTx/>
              <a:buFontTx/>
              <a:buNone/>
              <a:tabLst/>
            </a:pPr>
            <a:endParaRPr kumimoji="0" lang="en-US" sz="2000" b="0" i="0" u="none" strike="noStrike" cap="none" normalizeH="0" baseline="0" smtClean="0">
              <a:ln>
                <a:noFill/>
              </a:ln>
              <a:solidFill>
                <a:srgbClr val="333333"/>
              </a:solidFill>
              <a:effectLst/>
              <a:latin typeface="Arial Narrow" pitchFamily="34" charset="0"/>
            </a:endParaRPr>
          </a:p>
        </p:txBody>
      </p:sp>
      <p:sp>
        <p:nvSpPr>
          <p:cNvPr id="12" name="Rounded Rectangular Callout 11"/>
          <p:cNvSpPr/>
          <p:nvPr/>
        </p:nvSpPr>
        <p:spPr>
          <a:xfrm>
            <a:off x="2762652" y="5688901"/>
            <a:ext cx="2097766" cy="635699"/>
          </a:xfrm>
          <a:prstGeom prst="wedgeRoundRectCallout">
            <a:avLst>
              <a:gd name="adj1" fmla="val 113172"/>
              <a:gd name="adj2" fmla="val -73214"/>
              <a:gd name="adj3" fmla="val 16667"/>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smtClean="0">
                <a:solidFill>
                  <a:srgbClr val="FF0000"/>
                </a:solidFill>
              </a:rPr>
              <a:t>Дополнительные метрики статьи</a:t>
            </a:r>
            <a:endParaRPr lang="ru-RU" sz="1200" dirty="0">
              <a:solidFill>
                <a:srgbClr val="FF0000"/>
              </a:solidFill>
            </a:endParaRPr>
          </a:p>
        </p:txBody>
      </p:sp>
    </p:spTree>
    <p:extLst>
      <p:ext uri="{BB962C8B-B14F-4D97-AF65-F5344CB8AC3E}">
        <p14:creationId xmlns:p14="http://schemas.microsoft.com/office/powerpoint/2010/main" val="80756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yakshonakg\Desktop\08-08-2017 22-04-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724" y="1304929"/>
            <a:ext cx="8068036" cy="5364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4724" y="620688"/>
            <a:ext cx="8238319" cy="418645"/>
          </a:xfrm>
        </p:spPr>
        <p:txBody>
          <a:bodyPr>
            <a:normAutofit fontScale="90000"/>
          </a:bodyPr>
          <a:lstStyle/>
          <a:p>
            <a:r>
              <a:rPr lang="ru-RU" dirty="0" smtClean="0"/>
              <a:t>Принятие решения </a:t>
            </a:r>
            <a:r>
              <a:rPr lang="en-GB" dirty="0" smtClean="0"/>
              <a:t>–</a:t>
            </a:r>
            <a:r>
              <a:rPr lang="ru-RU" dirty="0" smtClean="0"/>
              <a:t> </a:t>
            </a:r>
            <a:r>
              <a:rPr lang="en-GB" dirty="0" smtClean="0"/>
              <a:t>Scopus</a:t>
            </a:r>
            <a:endParaRPr lang="en-US" dirty="0"/>
          </a:p>
        </p:txBody>
      </p:sp>
      <p:sp>
        <p:nvSpPr>
          <p:cNvPr id="6" name="Rounded Rectangle 5"/>
          <p:cNvSpPr/>
          <p:nvPr/>
        </p:nvSpPr>
        <p:spPr>
          <a:xfrm>
            <a:off x="4909773" y="174080"/>
            <a:ext cx="4111264" cy="211718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ru-RU" sz="1400" dirty="0" smtClean="0"/>
              <a:t>Модуль с Метриками статьи дает исследователю оперативную информацию о значимости статьи (на основе цитирования) и заинтересованности научного сообщества  в статье.</a:t>
            </a:r>
          </a:p>
          <a:p>
            <a:endParaRPr lang="ru-RU" sz="1400" dirty="0"/>
          </a:p>
          <a:p>
            <a:r>
              <a:rPr lang="ru-RU" sz="1400" dirty="0" smtClean="0"/>
              <a:t>Это помогает принять решение о необходимости обращения к полному тексту</a:t>
            </a:r>
            <a:endParaRPr lang="en-US" sz="1400" dirty="0"/>
          </a:p>
        </p:txBody>
      </p:sp>
      <p:sp>
        <p:nvSpPr>
          <p:cNvPr id="10" name="Rounded Rectangle 9"/>
          <p:cNvSpPr/>
          <p:nvPr/>
        </p:nvSpPr>
        <p:spPr>
          <a:xfrm>
            <a:off x="6300192" y="2420888"/>
            <a:ext cx="2232248" cy="2520280"/>
          </a:xfrm>
          <a:prstGeom prst="roundRect">
            <a:avLst/>
          </a:prstGeom>
          <a:noFill/>
          <a:ln w="38100">
            <a:solidFill>
              <a:srgbClr val="0070C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81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Чтение основного текста по диагонали</a:t>
            </a:r>
            <a:endParaRPr lang="en-US" dirty="0"/>
          </a:p>
        </p:txBody>
      </p:sp>
      <p:sp>
        <p:nvSpPr>
          <p:cNvPr id="3" name="Content Placeholder 2"/>
          <p:cNvSpPr>
            <a:spLocks noGrp="1"/>
          </p:cNvSpPr>
          <p:nvPr>
            <p:ph type="body" sz="quarter" idx="18"/>
          </p:nvPr>
        </p:nvSpPr>
        <p:spPr>
          <a:xfrm>
            <a:off x="292100" y="1772815"/>
            <a:ext cx="5939888" cy="4388833"/>
          </a:xfrm>
        </p:spPr>
        <p:txBody>
          <a:bodyPr/>
          <a:lstStyle/>
          <a:p>
            <a:pPr marL="342900" indent="-342900">
              <a:buFont typeface="Arial" panose="020B0604020202020204" pitchFamily="34" charset="0"/>
              <a:buChar char="•"/>
            </a:pPr>
            <a:r>
              <a:rPr lang="ru-RU" sz="2400" dirty="0" smtClean="0"/>
              <a:t>Бегло просмотрите статью, фокусируясь на загловках и подзаголовках</a:t>
            </a:r>
          </a:p>
          <a:p>
            <a:pPr marL="342900" indent="-342900">
              <a:buFont typeface="Arial" panose="020B0604020202020204" pitchFamily="34" charset="0"/>
              <a:buChar char="•"/>
            </a:pPr>
            <a:r>
              <a:rPr lang="ru-RU" sz="2400" dirty="0" smtClean="0"/>
              <a:t>Отметьте термины и части статей, которые вам непонятны</a:t>
            </a:r>
          </a:p>
          <a:p>
            <a:pPr marL="342900" indent="-342900">
              <a:buFont typeface="Arial" panose="020B0604020202020204" pitchFamily="34" charset="0"/>
              <a:buChar char="•"/>
            </a:pPr>
            <a:r>
              <a:rPr lang="ru-RU" sz="2400" dirty="0" smtClean="0"/>
              <a:t>Нет необходимости читать статью последовательно от названия до списка литературы</a:t>
            </a:r>
            <a:endParaRPr lang="en-US" sz="2400" dirty="0" smtClean="0"/>
          </a:p>
          <a:p>
            <a:endParaRPr lang="en-US" dirty="0"/>
          </a:p>
        </p:txBody>
      </p:sp>
    </p:spTree>
    <p:extLst>
      <p:ext uri="{BB962C8B-B14F-4D97-AF65-F5344CB8AC3E}">
        <p14:creationId xmlns:p14="http://schemas.microsoft.com/office/powerpoint/2010/main" val="1053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ru-RU" dirty="0"/>
              <a:t>Организация систематического поиска</a:t>
            </a:r>
          </a:p>
        </p:txBody>
      </p:sp>
    </p:spTree>
    <p:extLst>
      <p:ext uri="{BB962C8B-B14F-4D97-AF65-F5344CB8AC3E}">
        <p14:creationId xmlns:p14="http://schemas.microsoft.com/office/powerpoint/2010/main" val="350867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20688"/>
            <a:ext cx="8238319" cy="418645"/>
          </a:xfrm>
        </p:spPr>
        <p:txBody>
          <a:bodyPr/>
          <a:lstStyle/>
          <a:p>
            <a:r>
              <a:rPr lang="ru-RU" dirty="0" smtClean="0"/>
              <a:t>Повторное (основное) чтение</a:t>
            </a:r>
            <a:endParaRPr lang="en-US" dirty="0"/>
          </a:p>
        </p:txBody>
      </p:sp>
      <p:sp>
        <p:nvSpPr>
          <p:cNvPr id="3" name="Content Placeholder 2"/>
          <p:cNvSpPr>
            <a:spLocks noGrp="1"/>
          </p:cNvSpPr>
          <p:nvPr>
            <p:ph idx="1"/>
          </p:nvPr>
        </p:nvSpPr>
        <p:spPr>
          <a:xfrm>
            <a:off x="457198" y="1340768"/>
            <a:ext cx="8363274" cy="4898146"/>
          </a:xfrm>
        </p:spPr>
        <p:txBody>
          <a:bodyPr>
            <a:noAutofit/>
          </a:bodyPr>
          <a:lstStyle/>
          <a:p>
            <a:pPr marL="0" indent="0">
              <a:buNone/>
            </a:pPr>
            <a:r>
              <a:rPr lang="ru-RU" sz="2100" dirty="0" smtClean="0"/>
              <a:t>Многократное чтение статьи – это нормально</a:t>
            </a:r>
          </a:p>
          <a:p>
            <a:pPr marL="0" indent="0">
              <a:buNone/>
            </a:pPr>
            <a:endParaRPr lang="ru-RU" sz="1000" dirty="0" smtClean="0"/>
          </a:p>
          <a:p>
            <a:pPr marL="0" indent="0">
              <a:buNone/>
            </a:pPr>
            <a:r>
              <a:rPr lang="ru-RU" sz="2100" dirty="0" smtClean="0"/>
              <a:t>Прочитайте статью повторно и постарайтесь ответить на вопросы:</a:t>
            </a:r>
          </a:p>
          <a:p>
            <a:r>
              <a:rPr lang="ru-RU" sz="2100" dirty="0" smtClean="0"/>
              <a:t>Какую задачу пытаются решить авторы?</a:t>
            </a:r>
          </a:p>
          <a:p>
            <a:r>
              <a:rPr lang="ru-RU" sz="2100" dirty="0" smtClean="0"/>
              <a:t>Какие результаты исследования подтверждены доказательствами?</a:t>
            </a:r>
          </a:p>
          <a:p>
            <a:r>
              <a:rPr lang="ru-RU" sz="2100" dirty="0" smtClean="0"/>
              <a:t>Какие результаты исследования уникальны и подтверждаются другими статьями в этой научной области?</a:t>
            </a:r>
          </a:p>
          <a:p>
            <a:r>
              <a:rPr lang="ru-RU" sz="2100" dirty="0" smtClean="0"/>
              <a:t>Каков был размер выборки? Насколько он репрезентативен?</a:t>
            </a:r>
          </a:p>
          <a:p>
            <a:r>
              <a:rPr lang="ru-RU" sz="2100" dirty="0" smtClean="0"/>
              <a:t>Можно ли воспроизвести проведенное исследование?</a:t>
            </a:r>
          </a:p>
          <a:p>
            <a:r>
              <a:rPr lang="ru-RU" sz="2100" dirty="0" smtClean="0"/>
              <a:t>Какие факторы могли повлиять на полученный результат?</a:t>
            </a:r>
          </a:p>
          <a:p>
            <a:pPr marL="0" indent="0">
              <a:buNone/>
            </a:pPr>
            <a:endParaRPr lang="ru-RU" sz="1000" dirty="0"/>
          </a:p>
          <a:p>
            <a:pPr marL="0" indent="0">
              <a:buNone/>
            </a:pPr>
            <a:r>
              <a:rPr lang="ru-RU" sz="2100" dirty="0" smtClean="0"/>
              <a:t>На этом этапе при необходимости нужно уточнить ключевые термины и концепции статьи в справочной литературе</a:t>
            </a:r>
            <a:endParaRPr lang="en-US" sz="2100" dirty="0"/>
          </a:p>
        </p:txBody>
      </p:sp>
    </p:spTree>
    <p:extLst>
      <p:ext uri="{BB962C8B-B14F-4D97-AF65-F5344CB8AC3E}">
        <p14:creationId xmlns:p14="http://schemas.microsoft.com/office/powerpoint/2010/main" val="81141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Осмысление статьи</a:t>
            </a:r>
          </a:p>
        </p:txBody>
      </p:sp>
      <p:sp>
        <p:nvSpPr>
          <p:cNvPr id="3" name="Content Placeholder 2"/>
          <p:cNvSpPr>
            <a:spLocks noGrp="1"/>
          </p:cNvSpPr>
          <p:nvPr>
            <p:ph type="body" sz="quarter" idx="18"/>
          </p:nvPr>
        </p:nvSpPr>
        <p:spPr>
          <a:xfrm>
            <a:off x="292100" y="1556791"/>
            <a:ext cx="5939888" cy="4604857"/>
          </a:xfrm>
        </p:spPr>
        <p:txBody>
          <a:bodyPr>
            <a:normAutofit/>
          </a:bodyPr>
          <a:lstStyle/>
          <a:p>
            <a:pPr marL="342900" indent="-342900">
              <a:buFont typeface="Arial" panose="020B0604020202020204" pitchFamily="34" charset="0"/>
              <a:buChar char="•"/>
            </a:pPr>
            <a:r>
              <a:rPr lang="ru-RU" sz="2400" dirty="0" smtClean="0"/>
              <a:t>Изучите таблицы и графики</a:t>
            </a:r>
          </a:p>
          <a:p>
            <a:pPr marL="342900" indent="-342900">
              <a:buFont typeface="Arial" panose="020B0604020202020204" pitchFamily="34" charset="0"/>
              <a:buChar char="•"/>
            </a:pPr>
            <a:r>
              <a:rPr lang="ru-RU" sz="2400" dirty="0" smtClean="0"/>
              <a:t>Попробуйте проинтерпретировать их, не обращаясь к подписям под ними</a:t>
            </a:r>
          </a:p>
          <a:p>
            <a:pPr marL="342900" indent="-342900">
              <a:buFont typeface="Arial" panose="020B0604020202020204" pitchFamily="34" charset="0"/>
              <a:buChar char="•"/>
            </a:pPr>
            <a:r>
              <a:rPr lang="ru-RU" sz="2400" dirty="0" smtClean="0"/>
              <a:t>Внимательно прочитайте </a:t>
            </a:r>
            <a:r>
              <a:rPr lang="en-GB" sz="2400" dirty="0" smtClean="0"/>
              <a:t>Results </a:t>
            </a:r>
            <a:r>
              <a:rPr lang="ru-RU" sz="2400" dirty="0" smtClean="0"/>
              <a:t>и </a:t>
            </a:r>
            <a:r>
              <a:rPr lang="en-GB" sz="2400" dirty="0" smtClean="0"/>
              <a:t>Discussion</a:t>
            </a:r>
            <a:r>
              <a:rPr lang="ru-RU" sz="2400" dirty="0" smtClean="0"/>
              <a:t>, обращая внимание на ключевые тезисы и новые научные достижения</a:t>
            </a:r>
          </a:p>
          <a:p>
            <a:pPr marL="342900" indent="-342900">
              <a:buFont typeface="Arial" panose="020B0604020202020204" pitchFamily="34" charset="0"/>
              <a:buChar char="•"/>
            </a:pPr>
            <a:r>
              <a:rPr lang="ru-RU" sz="2400" dirty="0" smtClean="0"/>
              <a:t>Убедитесь, что вы ухватили основные идеи статьи. Если нет – вернитесь к тексту</a:t>
            </a:r>
            <a:endParaRPr lang="en-US" sz="2400" dirty="0"/>
          </a:p>
        </p:txBody>
      </p:sp>
    </p:spTree>
    <p:extLst>
      <p:ext uri="{BB962C8B-B14F-4D97-AF65-F5344CB8AC3E}">
        <p14:creationId xmlns:p14="http://schemas.microsoft.com/office/powerpoint/2010/main" val="91479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75099"/>
            <a:ext cx="9144000" cy="4707802"/>
          </a:xfrm>
          <a:prstGeom prst="rect">
            <a:avLst/>
          </a:prstGeom>
        </p:spPr>
      </p:pic>
      <p:sp>
        <p:nvSpPr>
          <p:cNvPr id="10" name="Title 1"/>
          <p:cNvSpPr>
            <a:spLocks noGrp="1"/>
          </p:cNvSpPr>
          <p:nvPr>
            <p:ph type="title"/>
          </p:nvPr>
        </p:nvSpPr>
        <p:spPr>
          <a:xfrm>
            <a:off x="609600" y="381000"/>
            <a:ext cx="7770813" cy="712787"/>
          </a:xfrm>
        </p:spPr>
        <p:txBody>
          <a:bodyPr vert="horz" lIns="91440" tIns="45720" rIns="91440" bIns="45720" rtlCol="0" anchor="ctr">
            <a:noAutofit/>
          </a:bodyPr>
          <a:lstStyle/>
          <a:p>
            <a:r>
              <a:rPr lang="ru-RU" dirty="0" smtClean="0"/>
              <a:t>Внешний </a:t>
            </a:r>
            <a:r>
              <a:rPr lang="ru-RU" dirty="0"/>
              <a:t>вид </a:t>
            </a:r>
            <a:r>
              <a:rPr lang="ru-RU" dirty="0" smtClean="0"/>
              <a:t>статьи после ее открытия</a:t>
            </a:r>
            <a:endParaRPr lang="en-US" dirty="0"/>
          </a:p>
        </p:txBody>
      </p:sp>
      <p:pic>
        <p:nvPicPr>
          <p:cNvPr id="3" name="Picture 2"/>
          <p:cNvPicPr>
            <a:picLocks noChangeAspect="1"/>
          </p:cNvPicPr>
          <p:nvPr/>
        </p:nvPicPr>
        <p:blipFill>
          <a:blip r:embed="rId4"/>
          <a:stretch>
            <a:fillRect/>
          </a:stretch>
        </p:blipFill>
        <p:spPr>
          <a:xfrm>
            <a:off x="0" y="1000593"/>
            <a:ext cx="9144000" cy="4804475"/>
          </a:xfrm>
          <a:prstGeom prst="rect">
            <a:avLst/>
          </a:prstGeom>
        </p:spPr>
      </p:pic>
    </p:spTree>
    <p:extLst>
      <p:ext uri="{BB962C8B-B14F-4D97-AF65-F5344CB8AC3E}">
        <p14:creationId xmlns:p14="http://schemas.microsoft.com/office/powerpoint/2010/main" val="3635577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61423"/>
            <a:ext cx="8885237" cy="5796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1295400" y="5262290"/>
            <a:ext cx="2667000" cy="1008062"/>
          </a:xfrm>
          <a:prstGeom prst="wedgeRoundRectCallout">
            <a:avLst>
              <a:gd name="adj1" fmla="val -66598"/>
              <a:gd name="adj2" fmla="val 21556"/>
              <a:gd name="adj3" fmla="val 16667"/>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smtClean="0">
                <a:solidFill>
                  <a:srgbClr val="FF0000"/>
                </a:solidFill>
              </a:rPr>
              <a:t>Изображения и таблицы в удобном для скачивания формате</a:t>
            </a:r>
            <a:endParaRPr lang="ru-RU" sz="1600" dirty="0">
              <a:solidFill>
                <a:srgbClr val="FF0000"/>
              </a:solidFill>
            </a:endParaRPr>
          </a:p>
        </p:txBody>
      </p:sp>
      <p:sp>
        <p:nvSpPr>
          <p:cNvPr id="10" name="Title 1"/>
          <p:cNvSpPr>
            <a:spLocks noGrp="1"/>
          </p:cNvSpPr>
          <p:nvPr>
            <p:ph type="title"/>
          </p:nvPr>
        </p:nvSpPr>
        <p:spPr>
          <a:xfrm>
            <a:off x="609600" y="381000"/>
            <a:ext cx="7770813" cy="712787"/>
          </a:xfrm>
        </p:spPr>
        <p:txBody>
          <a:bodyPr vert="horz" lIns="91440" tIns="45720" rIns="91440" bIns="45720" rtlCol="0" anchor="ctr">
            <a:noAutofit/>
          </a:bodyPr>
          <a:lstStyle/>
          <a:p>
            <a:r>
              <a:rPr lang="ru-RU" dirty="0" smtClean="0"/>
              <a:t>Внешний </a:t>
            </a:r>
            <a:r>
              <a:rPr lang="ru-RU" dirty="0"/>
              <a:t>вид </a:t>
            </a:r>
            <a:r>
              <a:rPr lang="ru-RU" dirty="0" smtClean="0"/>
              <a:t>статьи после ее открытия</a:t>
            </a:r>
            <a:endParaRPr lang="en-US" dirty="0"/>
          </a:p>
        </p:txBody>
      </p:sp>
      <p:sp>
        <p:nvSpPr>
          <p:cNvPr id="6" name="Rounded Rectangular Callout 5"/>
          <p:cNvSpPr/>
          <p:nvPr/>
        </p:nvSpPr>
        <p:spPr>
          <a:xfrm>
            <a:off x="1834055" y="1981200"/>
            <a:ext cx="2667000" cy="1008062"/>
          </a:xfrm>
          <a:prstGeom prst="wedgeRoundRectCallout">
            <a:avLst>
              <a:gd name="adj1" fmla="val -66598"/>
              <a:gd name="adj2" fmla="val 21556"/>
              <a:gd name="adj3" fmla="val 16667"/>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smtClean="0">
                <a:solidFill>
                  <a:srgbClr val="FF0000"/>
                </a:solidFill>
              </a:rPr>
              <a:t>Разделы статьи</a:t>
            </a:r>
            <a:endParaRPr lang="ru-RU" sz="1600" dirty="0">
              <a:solidFill>
                <a:srgbClr val="FF0000"/>
              </a:solidFill>
            </a:endParaRPr>
          </a:p>
        </p:txBody>
      </p:sp>
    </p:spTree>
    <p:extLst>
      <p:ext uri="{BB962C8B-B14F-4D97-AF65-F5344CB8AC3E}">
        <p14:creationId xmlns:p14="http://schemas.microsoft.com/office/powerpoint/2010/main" val="2994977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ru-RU" dirty="0" smtClean="0"/>
              <a:t>Дополнительная информация о статье</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814388"/>
            <a:ext cx="9018587"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6743700" y="1219200"/>
            <a:ext cx="2336800" cy="2133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35000"/>
              </a:spcBef>
              <a:spcAft>
                <a:spcPct val="0"/>
              </a:spcAft>
              <a:buClr>
                <a:schemeClr val="tx1"/>
              </a:buClr>
              <a:buSzTx/>
              <a:buFontTx/>
              <a:buNone/>
              <a:tabLst/>
            </a:pPr>
            <a:endParaRPr kumimoji="0" lang="en-US" sz="2000" b="0" i="0" u="none" strike="noStrike" cap="none" normalizeH="0" baseline="0" smtClean="0">
              <a:ln>
                <a:noFill/>
              </a:ln>
              <a:solidFill>
                <a:srgbClr val="333333"/>
              </a:solidFill>
              <a:effectLst/>
              <a:latin typeface="Arial Narrow" pitchFamily="34" charset="0"/>
            </a:endParaRPr>
          </a:p>
        </p:txBody>
      </p:sp>
      <p:sp>
        <p:nvSpPr>
          <p:cNvPr id="6" name="Rectangle 5"/>
          <p:cNvSpPr/>
          <p:nvPr/>
        </p:nvSpPr>
        <p:spPr bwMode="auto">
          <a:xfrm>
            <a:off x="6742824" y="3581400"/>
            <a:ext cx="2337676"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35000"/>
              </a:spcBef>
              <a:spcAft>
                <a:spcPct val="0"/>
              </a:spcAft>
              <a:buClr>
                <a:schemeClr val="tx1"/>
              </a:buClr>
              <a:buSzTx/>
              <a:buFontTx/>
              <a:buNone/>
              <a:tabLst/>
            </a:pPr>
            <a:endParaRPr kumimoji="0" lang="en-US" sz="2000" b="0" i="0" u="none" strike="noStrike" cap="none" normalizeH="0" baseline="0" smtClean="0">
              <a:ln>
                <a:noFill/>
              </a:ln>
              <a:solidFill>
                <a:srgbClr val="333333"/>
              </a:solidFill>
              <a:effectLst/>
              <a:latin typeface="Arial Narrow" pitchFamily="34" charset="0"/>
            </a:endParaRPr>
          </a:p>
        </p:txBody>
      </p:sp>
      <p:sp>
        <p:nvSpPr>
          <p:cNvPr id="7" name="Rectangle 6"/>
          <p:cNvSpPr/>
          <p:nvPr/>
        </p:nvSpPr>
        <p:spPr bwMode="auto">
          <a:xfrm>
            <a:off x="6739854" y="4641272"/>
            <a:ext cx="2340645" cy="153092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35000"/>
              </a:spcBef>
              <a:spcAft>
                <a:spcPct val="0"/>
              </a:spcAft>
              <a:buClr>
                <a:schemeClr val="tx1"/>
              </a:buClr>
              <a:buSzTx/>
              <a:buFontTx/>
              <a:buNone/>
              <a:tabLst/>
            </a:pPr>
            <a:endParaRPr kumimoji="0" lang="en-US" sz="2000" b="0" i="0" u="none" strike="noStrike" cap="none" normalizeH="0" baseline="0" smtClean="0">
              <a:ln>
                <a:noFill/>
              </a:ln>
              <a:solidFill>
                <a:srgbClr val="333333"/>
              </a:solidFill>
              <a:effectLst/>
              <a:latin typeface="Arial Narrow" pitchFamily="34" charset="0"/>
            </a:endParaRPr>
          </a:p>
        </p:txBody>
      </p:sp>
    </p:spTree>
    <p:extLst>
      <p:ext uri="{BB962C8B-B14F-4D97-AF65-F5344CB8AC3E}">
        <p14:creationId xmlns:p14="http://schemas.microsoft.com/office/powerpoint/2010/main" val="191284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20688"/>
            <a:ext cx="8238319" cy="418645"/>
          </a:xfrm>
        </p:spPr>
        <p:txBody>
          <a:bodyPr>
            <a:normAutofit fontScale="90000"/>
          </a:bodyPr>
          <a:lstStyle/>
          <a:p>
            <a:r>
              <a:rPr lang="ru-RU" dirty="0" smtClean="0"/>
              <a:t>Осмысление статьи - инструменты</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373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19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20688"/>
            <a:ext cx="8238319" cy="418645"/>
          </a:xfrm>
        </p:spPr>
        <p:txBody>
          <a:bodyPr>
            <a:normAutofit fontScale="90000"/>
          </a:bodyPr>
          <a:lstStyle/>
          <a:p>
            <a:r>
              <a:rPr lang="ru-RU" dirty="0" smtClean="0"/>
              <a:t>Осмысление статьи – работа с изображениями</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250978"/>
            <a:ext cx="3528392" cy="5346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64" y="1222876"/>
            <a:ext cx="3602964" cy="563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3923928" y="3645024"/>
            <a:ext cx="57606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74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79362" y="836712"/>
            <a:ext cx="5904762" cy="5161905"/>
          </a:xfrm>
          <a:prstGeom prst="rect">
            <a:avLst/>
          </a:prstGeom>
        </p:spPr>
      </p:pic>
      <p:sp>
        <p:nvSpPr>
          <p:cNvPr id="7" name="Rectangle 6"/>
          <p:cNvSpPr/>
          <p:nvPr/>
        </p:nvSpPr>
        <p:spPr bwMode="auto">
          <a:xfrm>
            <a:off x="4195760" y="4957763"/>
            <a:ext cx="1890715" cy="113213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35000"/>
              </a:spcBef>
              <a:spcAft>
                <a:spcPct val="0"/>
              </a:spcAft>
              <a:buClr>
                <a:schemeClr val="tx1"/>
              </a:buClr>
              <a:buSzTx/>
              <a:buFontTx/>
              <a:buNone/>
              <a:tabLst/>
            </a:pPr>
            <a:endParaRPr kumimoji="0" lang="en-US" sz="2000" b="0" i="0" u="none" strike="noStrike" cap="none" normalizeH="0" baseline="0" smtClean="0">
              <a:ln>
                <a:noFill/>
              </a:ln>
              <a:solidFill>
                <a:srgbClr val="333333"/>
              </a:solidFill>
              <a:effectLst/>
              <a:latin typeface="Arial Narrow" pitchFamily="34" charset="0"/>
            </a:endParaRPr>
          </a:p>
        </p:txBody>
      </p:sp>
      <p:pic>
        <p:nvPicPr>
          <p:cNvPr id="5" name="Content Placeholder 4"/>
          <p:cNvPicPr>
            <a:picLocks noGrp="1" noChangeAspect="1"/>
          </p:cNvPicPr>
          <p:nvPr>
            <p:ph idx="1"/>
          </p:nvPr>
        </p:nvPicPr>
        <p:blipFill>
          <a:blip r:embed="rId3"/>
          <a:stretch>
            <a:fillRect/>
          </a:stretch>
        </p:blipFill>
        <p:spPr>
          <a:xfrm>
            <a:off x="2888912" y="2034729"/>
            <a:ext cx="5995075" cy="4525962"/>
          </a:xfrm>
          <a:prstGeom prst="rect">
            <a:avLst/>
          </a:prstGeom>
        </p:spPr>
      </p:pic>
      <p:sp>
        <p:nvSpPr>
          <p:cNvPr id="3" name="Slide Number Placeholder 2"/>
          <p:cNvSpPr>
            <a:spLocks noGrp="1"/>
          </p:cNvSpPr>
          <p:nvPr>
            <p:ph type="sldNum" sz="quarter" idx="12"/>
          </p:nvPr>
        </p:nvSpPr>
        <p:spPr/>
        <p:txBody>
          <a:bodyPr/>
          <a:lstStyle/>
          <a:p>
            <a:fld id="{6FF143CE-B2F2-4E10-8847-F2E300A111D7}" type="slidenum">
              <a:rPr lang="en-US" smtClean="0"/>
              <a:t>37</a:t>
            </a:fld>
            <a:endParaRPr lang="en-US"/>
          </a:p>
        </p:txBody>
      </p:sp>
      <p:sp>
        <p:nvSpPr>
          <p:cNvPr id="4" name="Title 3"/>
          <p:cNvSpPr>
            <a:spLocks noGrp="1"/>
          </p:cNvSpPr>
          <p:nvPr>
            <p:ph type="title"/>
          </p:nvPr>
        </p:nvSpPr>
        <p:spPr/>
        <p:txBody>
          <a:bodyPr/>
          <a:lstStyle/>
          <a:p>
            <a:r>
              <a:rPr lang="ru-RU" dirty="0" smtClean="0"/>
              <a:t>Работа с изображениями</a:t>
            </a:r>
            <a:endParaRPr lang="en-US" dirty="0"/>
          </a:p>
        </p:txBody>
      </p:sp>
    </p:spTree>
    <p:extLst>
      <p:ext uri="{BB962C8B-B14F-4D97-AF65-F5344CB8AC3E}">
        <p14:creationId xmlns:p14="http://schemas.microsoft.com/office/powerpoint/2010/main" val="50025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79" y="1530405"/>
            <a:ext cx="7676865" cy="4731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ru-RU" dirty="0" smtClean="0"/>
              <a:t>Интерактивные</a:t>
            </a:r>
            <a:r>
              <a:rPr lang="en-US" dirty="0" smtClean="0"/>
              <a:t> 3D </a:t>
            </a:r>
            <a:r>
              <a:rPr lang="ru-RU" dirty="0" smtClean="0"/>
              <a:t>модели</a:t>
            </a:r>
            <a:endParaRPr lang="en-US" dirty="0"/>
          </a:p>
        </p:txBody>
      </p:sp>
      <p:sp>
        <p:nvSpPr>
          <p:cNvPr id="6" name="Rectangle 5"/>
          <p:cNvSpPr/>
          <p:nvPr/>
        </p:nvSpPr>
        <p:spPr>
          <a:xfrm>
            <a:off x="457199" y="6449548"/>
            <a:ext cx="7349320" cy="276999"/>
          </a:xfrm>
          <a:prstGeom prst="rect">
            <a:avLst/>
          </a:prstGeom>
        </p:spPr>
        <p:txBody>
          <a:bodyPr wrap="square">
            <a:spAutoFit/>
          </a:bodyPr>
          <a:lstStyle/>
          <a:p>
            <a:r>
              <a:rPr lang="en-US" sz="1200" dirty="0" smtClean="0"/>
              <a:t>Article: </a:t>
            </a:r>
            <a:r>
              <a:rPr lang="en-US" sz="1200" dirty="0">
                <a:hlinkClick r:id="rId3"/>
              </a:rPr>
              <a:t>http://</a:t>
            </a:r>
            <a:r>
              <a:rPr lang="en-US" sz="1200" dirty="0" smtClean="0">
                <a:hlinkClick r:id="rId3"/>
              </a:rPr>
              <a:t>www.sciencedirect.com/science/article/pii/S2212054813000027</a:t>
            </a:r>
            <a:r>
              <a:rPr lang="en-US" sz="1200" dirty="0" smtClean="0"/>
              <a:t> </a:t>
            </a:r>
            <a:endParaRPr lang="en-US" sz="1200" dirty="0"/>
          </a:p>
        </p:txBody>
      </p:sp>
      <p:sp>
        <p:nvSpPr>
          <p:cNvPr id="7" name="Rectangular Callout 6"/>
          <p:cNvSpPr/>
          <p:nvPr/>
        </p:nvSpPr>
        <p:spPr>
          <a:xfrm>
            <a:off x="320721" y="3193294"/>
            <a:ext cx="4414419" cy="1759706"/>
          </a:xfrm>
          <a:prstGeom prst="wedgeRectCallout">
            <a:avLst>
              <a:gd name="adj1" fmla="val 78306"/>
              <a:gd name="adj2" fmla="val 7733"/>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dirty="0" smtClean="0">
                <a:solidFill>
                  <a:schemeClr val="bg1"/>
                </a:solidFill>
              </a:rPr>
              <a:t>3D </a:t>
            </a:r>
            <a:r>
              <a:rPr lang="ru-RU" dirty="0" smtClean="0">
                <a:solidFill>
                  <a:schemeClr val="bg1"/>
                </a:solidFill>
              </a:rPr>
              <a:t>модели, специально подготовленные для быстрой загрузки и оперативного отклика на действия пользователя. Их можно приближать, крутить, смотреть стерео изображение и сохранять в различных форматах.</a:t>
            </a:r>
            <a:endParaRPr lang="en-GB" dirty="0">
              <a:solidFill>
                <a:schemeClr val="bg1"/>
              </a:solidFill>
            </a:endParaRPr>
          </a:p>
        </p:txBody>
      </p:sp>
    </p:spTree>
    <p:extLst>
      <p:ext uri="{BB962C8B-B14F-4D97-AF65-F5344CB8AC3E}">
        <p14:creationId xmlns:p14="http://schemas.microsoft.com/office/powerpoint/2010/main" val="133732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47828" y="1082023"/>
            <a:ext cx="2847619" cy="2266667"/>
          </a:xfrm>
          <a:prstGeom prst="rect">
            <a:avLst/>
          </a:prstGeom>
        </p:spPr>
      </p:pic>
      <p:sp>
        <p:nvSpPr>
          <p:cNvPr id="3" name="Slide Number Placeholder 2"/>
          <p:cNvSpPr>
            <a:spLocks noGrp="1"/>
          </p:cNvSpPr>
          <p:nvPr>
            <p:ph type="sldNum" sz="quarter" idx="12"/>
          </p:nvPr>
        </p:nvSpPr>
        <p:spPr/>
        <p:txBody>
          <a:bodyPr/>
          <a:lstStyle/>
          <a:p>
            <a:fld id="{6FF143CE-B2F2-4E10-8847-F2E300A111D7}" type="slidenum">
              <a:rPr lang="en-US" smtClean="0"/>
              <a:t>39</a:t>
            </a:fld>
            <a:endParaRPr lang="en-US"/>
          </a:p>
        </p:txBody>
      </p:sp>
      <p:sp>
        <p:nvSpPr>
          <p:cNvPr id="4" name="Title 3"/>
          <p:cNvSpPr>
            <a:spLocks noGrp="1"/>
          </p:cNvSpPr>
          <p:nvPr>
            <p:ph type="title"/>
          </p:nvPr>
        </p:nvSpPr>
        <p:spPr/>
        <p:txBody>
          <a:bodyPr/>
          <a:lstStyle/>
          <a:p>
            <a:r>
              <a:rPr lang="en-US" dirty="0" smtClean="0"/>
              <a:t>Article Enrichments</a:t>
            </a:r>
            <a:endParaRPr lang="en-US" dirty="0"/>
          </a:p>
        </p:txBody>
      </p:sp>
      <p:pic>
        <p:nvPicPr>
          <p:cNvPr id="6" name="Picture 5"/>
          <p:cNvPicPr>
            <a:picLocks noChangeAspect="1"/>
          </p:cNvPicPr>
          <p:nvPr/>
        </p:nvPicPr>
        <p:blipFill>
          <a:blip r:embed="rId3"/>
          <a:stretch>
            <a:fillRect/>
          </a:stretch>
        </p:blipFill>
        <p:spPr>
          <a:xfrm>
            <a:off x="6734308" y="1929081"/>
            <a:ext cx="2133333" cy="4285714"/>
          </a:xfrm>
          <a:prstGeom prst="rect">
            <a:avLst/>
          </a:prstGeom>
        </p:spPr>
      </p:pic>
      <p:pic>
        <p:nvPicPr>
          <p:cNvPr id="7" name="Picture 6"/>
          <p:cNvPicPr>
            <a:picLocks noChangeAspect="1"/>
          </p:cNvPicPr>
          <p:nvPr/>
        </p:nvPicPr>
        <p:blipFill>
          <a:blip r:embed="rId4"/>
          <a:stretch>
            <a:fillRect/>
          </a:stretch>
        </p:blipFill>
        <p:spPr>
          <a:xfrm>
            <a:off x="446856" y="3420921"/>
            <a:ext cx="5876190" cy="3600000"/>
          </a:xfrm>
          <a:prstGeom prst="rect">
            <a:avLst/>
          </a:prstGeom>
        </p:spPr>
      </p:pic>
    </p:spTree>
    <p:extLst>
      <p:ext uri="{BB962C8B-B14F-4D97-AF65-F5344CB8AC3E}">
        <p14:creationId xmlns:p14="http://schemas.microsoft.com/office/powerpoint/2010/main" val="126320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Этапы научного поиска</a:t>
            </a:r>
            <a:endParaRPr lang="en-US" dirty="0"/>
          </a:p>
        </p:txBody>
      </p:sp>
      <p:sp>
        <p:nvSpPr>
          <p:cNvPr id="3" name="Content Placeholder 2"/>
          <p:cNvSpPr>
            <a:spLocks noGrp="1"/>
          </p:cNvSpPr>
          <p:nvPr>
            <p:ph type="body" sz="quarter" idx="18"/>
          </p:nvPr>
        </p:nvSpPr>
        <p:spPr/>
        <p:txBody>
          <a:bodyPr>
            <a:normAutofit/>
          </a:bodyPr>
          <a:lstStyle/>
          <a:p>
            <a:pPr marL="0" indent="0">
              <a:buNone/>
            </a:pPr>
            <a:r>
              <a:rPr lang="ru-RU" sz="2400" dirty="0" smtClean="0"/>
              <a:t>В процессе организованного научного поиска выделяют четыре этапа</a:t>
            </a:r>
            <a:r>
              <a:rPr lang="en-US" sz="2400" dirty="0" smtClean="0"/>
              <a:t>:</a:t>
            </a:r>
            <a:endParaRPr lang="ru-RU" sz="2400" dirty="0" smtClean="0"/>
          </a:p>
          <a:p>
            <a:pPr marL="457200" indent="-457200">
              <a:buFont typeface="+mj-lt"/>
              <a:buAutoNum type="arabicPeriod"/>
            </a:pPr>
            <a:r>
              <a:rPr lang="ru-RU" sz="2400" dirty="0" smtClean="0"/>
              <a:t>постановка вопроса и определение научной области поиска</a:t>
            </a:r>
            <a:r>
              <a:rPr lang="en-US" sz="2400" dirty="0" smtClean="0"/>
              <a:t>; </a:t>
            </a:r>
            <a:endParaRPr lang="ru-RU" sz="2400" dirty="0" smtClean="0"/>
          </a:p>
          <a:p>
            <a:pPr marL="457200" indent="-457200">
              <a:buFont typeface="+mj-lt"/>
              <a:buAutoNum type="arabicPeriod"/>
            </a:pPr>
            <a:r>
              <a:rPr lang="ru-RU" sz="2400" dirty="0"/>
              <a:t>р</a:t>
            </a:r>
            <a:r>
              <a:rPr lang="ru-RU" sz="2400" dirty="0" smtClean="0"/>
              <a:t>азработка стратегии и плана поиска</a:t>
            </a:r>
            <a:r>
              <a:rPr lang="en-US" sz="2400" dirty="0" smtClean="0"/>
              <a:t>, </a:t>
            </a:r>
            <a:endParaRPr lang="ru-RU" sz="2400" dirty="0" smtClean="0"/>
          </a:p>
          <a:p>
            <a:pPr marL="457200" indent="-457200">
              <a:buFont typeface="+mj-lt"/>
              <a:buAutoNum type="arabicPeriod"/>
            </a:pPr>
            <a:r>
              <a:rPr lang="ru-RU" sz="2400" dirty="0"/>
              <a:t>п</a:t>
            </a:r>
            <a:r>
              <a:rPr lang="ru-RU" sz="2400" dirty="0" smtClean="0"/>
              <a:t>роведение систематического поиска и упорядочивание полученных результатов</a:t>
            </a:r>
            <a:r>
              <a:rPr lang="en-US" sz="2400" dirty="0" smtClean="0"/>
              <a:t>; </a:t>
            </a:r>
            <a:endParaRPr lang="ru-RU" sz="2400" dirty="0" smtClean="0"/>
          </a:p>
          <a:p>
            <a:pPr marL="457200" indent="-457200">
              <a:buFont typeface="+mj-lt"/>
              <a:buAutoNum type="arabicPeriod"/>
            </a:pPr>
            <a:r>
              <a:rPr lang="ru-RU" sz="2400" dirty="0" smtClean="0"/>
              <a:t>оценка полученных результатов и, при необходимости, возрат к предыдущим этапам</a:t>
            </a:r>
            <a:r>
              <a:rPr lang="en-US" sz="2400" dirty="0" smtClean="0"/>
              <a:t>. </a:t>
            </a:r>
            <a:endParaRPr lang="en-US" sz="2400" dirty="0"/>
          </a:p>
        </p:txBody>
      </p:sp>
    </p:spTree>
    <p:extLst>
      <p:ext uri="{BB962C8B-B14F-4D97-AF65-F5344CB8AC3E}">
        <p14:creationId xmlns:p14="http://schemas.microsoft.com/office/powerpoint/2010/main" val="40077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11681" y="1109663"/>
            <a:ext cx="8567424" cy="5338588"/>
          </a:xfrm>
          <a:prstGeom prst="rect">
            <a:avLst/>
          </a:prstGeom>
        </p:spPr>
      </p:pic>
      <p:sp>
        <p:nvSpPr>
          <p:cNvPr id="3" name="Slide Number Placeholder 2"/>
          <p:cNvSpPr>
            <a:spLocks noGrp="1"/>
          </p:cNvSpPr>
          <p:nvPr>
            <p:ph type="sldNum" sz="quarter" idx="12"/>
          </p:nvPr>
        </p:nvSpPr>
        <p:spPr/>
        <p:txBody>
          <a:bodyPr/>
          <a:lstStyle/>
          <a:p>
            <a:fld id="{6FF143CE-B2F2-4E10-8847-F2E300A111D7}" type="slidenum">
              <a:rPr lang="en-US" smtClean="0"/>
              <a:t>40</a:t>
            </a:fld>
            <a:endParaRPr lang="en-US"/>
          </a:p>
        </p:txBody>
      </p:sp>
      <p:sp>
        <p:nvSpPr>
          <p:cNvPr id="4" name="Title 3"/>
          <p:cNvSpPr>
            <a:spLocks noGrp="1"/>
          </p:cNvSpPr>
          <p:nvPr>
            <p:ph type="title"/>
          </p:nvPr>
        </p:nvSpPr>
        <p:spPr/>
        <p:txBody>
          <a:bodyPr/>
          <a:lstStyle/>
          <a:p>
            <a:r>
              <a:rPr lang="en-US" dirty="0" smtClean="0"/>
              <a:t>Pathways </a:t>
            </a:r>
            <a:r>
              <a:rPr lang="ru-RU" dirty="0" smtClean="0"/>
              <a:t>в статье</a:t>
            </a:r>
            <a:endParaRPr lang="en-US" dirty="0"/>
          </a:p>
        </p:txBody>
      </p:sp>
      <p:sp>
        <p:nvSpPr>
          <p:cNvPr id="6" name="Rectangle 5"/>
          <p:cNvSpPr/>
          <p:nvPr/>
        </p:nvSpPr>
        <p:spPr bwMode="auto">
          <a:xfrm>
            <a:off x="6367460" y="3891397"/>
            <a:ext cx="2411645" cy="255685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35000"/>
              </a:spcBef>
              <a:spcAft>
                <a:spcPct val="0"/>
              </a:spcAft>
              <a:buClr>
                <a:schemeClr val="tx1"/>
              </a:buClr>
              <a:buSzTx/>
              <a:buFontTx/>
              <a:buNone/>
              <a:tabLst/>
            </a:pPr>
            <a:endParaRPr kumimoji="0" lang="en-US" sz="2000" b="0" i="0" u="none" strike="noStrike" cap="none" normalizeH="0" baseline="0" smtClean="0">
              <a:ln>
                <a:noFill/>
              </a:ln>
              <a:solidFill>
                <a:srgbClr val="333333"/>
              </a:solidFill>
              <a:effectLst/>
              <a:latin typeface="Arial Narrow" pitchFamily="34" charset="0"/>
            </a:endParaRPr>
          </a:p>
        </p:txBody>
      </p:sp>
    </p:spTree>
    <p:extLst>
      <p:ext uri="{BB962C8B-B14F-4D97-AF65-F5344CB8AC3E}">
        <p14:creationId xmlns:p14="http://schemas.microsoft.com/office/powerpoint/2010/main" val="3267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15" y="1267948"/>
            <a:ext cx="8305524" cy="5010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199" y="6449548"/>
            <a:ext cx="7349320" cy="276999"/>
          </a:xfrm>
          <a:prstGeom prst="rect">
            <a:avLst/>
          </a:prstGeom>
        </p:spPr>
        <p:txBody>
          <a:bodyPr wrap="square">
            <a:spAutoFit/>
          </a:bodyPr>
          <a:lstStyle/>
          <a:p>
            <a:r>
              <a:rPr lang="en-US" sz="1200" dirty="0"/>
              <a:t>Article: </a:t>
            </a:r>
            <a:r>
              <a:rPr lang="en-US" sz="1200" dirty="0">
                <a:hlinkClick r:id="rId3"/>
              </a:rPr>
              <a:t>http://</a:t>
            </a:r>
            <a:r>
              <a:rPr lang="en-US" sz="1200" dirty="0" smtClean="0">
                <a:hlinkClick r:id="rId3"/>
              </a:rPr>
              <a:t>www.sciencedirect.com/science/article/pii/S0263876214001543</a:t>
            </a:r>
            <a:r>
              <a:rPr lang="en-US" sz="1200" dirty="0" smtClean="0"/>
              <a:t> </a:t>
            </a:r>
            <a:endParaRPr lang="en-US" sz="1200" dirty="0"/>
          </a:p>
        </p:txBody>
      </p:sp>
      <p:sp>
        <p:nvSpPr>
          <p:cNvPr id="8" name="Rectangular Callout 7"/>
          <p:cNvSpPr/>
          <p:nvPr/>
        </p:nvSpPr>
        <p:spPr>
          <a:xfrm>
            <a:off x="1415641" y="4090439"/>
            <a:ext cx="4414419" cy="1170978"/>
          </a:xfrm>
          <a:prstGeom prst="wedgeRectCallout">
            <a:avLst>
              <a:gd name="adj1" fmla="val 58520"/>
              <a:gd name="adj2" fmla="val -39309"/>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ru-RU" dirty="0" smtClean="0">
                <a:solidFill>
                  <a:schemeClr val="bg1"/>
                </a:solidFill>
              </a:rPr>
              <a:t>Короткие, 5-минутные презентации, в которых авторы объясняют суть своей работы</a:t>
            </a:r>
            <a:endParaRPr lang="en-GB" i="1" dirty="0">
              <a:solidFill>
                <a:schemeClr val="bg1"/>
              </a:solidFill>
            </a:endParaRPr>
          </a:p>
        </p:txBody>
      </p:sp>
      <p:sp>
        <p:nvSpPr>
          <p:cNvPr id="9" name="Title 1"/>
          <p:cNvSpPr>
            <a:spLocks noGrp="1"/>
          </p:cNvSpPr>
          <p:nvPr>
            <p:ph type="title"/>
          </p:nvPr>
        </p:nvSpPr>
        <p:spPr>
          <a:xfrm>
            <a:off x="457199" y="705204"/>
            <a:ext cx="8238319" cy="418645"/>
          </a:xfrm>
        </p:spPr>
        <p:txBody>
          <a:bodyPr/>
          <a:lstStyle/>
          <a:p>
            <a:r>
              <a:rPr lang="ru-RU" dirty="0" smtClean="0"/>
              <a:t>Аудиослайды</a:t>
            </a:r>
            <a:endParaRPr lang="en-US" dirty="0"/>
          </a:p>
        </p:txBody>
      </p:sp>
    </p:spTree>
    <p:extLst>
      <p:ext uri="{BB962C8B-B14F-4D97-AF65-F5344CB8AC3E}">
        <p14:creationId xmlns:p14="http://schemas.microsoft.com/office/powerpoint/2010/main" val="125635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57200" y="863036"/>
            <a:ext cx="7885714" cy="5552381"/>
          </a:xfrm>
          <a:prstGeom prst="rect">
            <a:avLst/>
          </a:prstGeom>
        </p:spPr>
      </p:pic>
      <p:sp>
        <p:nvSpPr>
          <p:cNvPr id="3" name="Slide Number Placeholder 2"/>
          <p:cNvSpPr>
            <a:spLocks noGrp="1"/>
          </p:cNvSpPr>
          <p:nvPr>
            <p:ph type="sldNum" sz="quarter" idx="12"/>
          </p:nvPr>
        </p:nvSpPr>
        <p:spPr/>
        <p:txBody>
          <a:bodyPr/>
          <a:lstStyle/>
          <a:p>
            <a:fld id="{6FF143CE-B2F2-4E10-8847-F2E300A111D7}" type="slidenum">
              <a:rPr lang="en-US" smtClean="0"/>
              <a:t>42</a:t>
            </a:fld>
            <a:endParaRPr lang="en-US"/>
          </a:p>
        </p:txBody>
      </p:sp>
      <p:sp>
        <p:nvSpPr>
          <p:cNvPr id="4" name="Title 3"/>
          <p:cNvSpPr>
            <a:spLocks noGrp="1"/>
          </p:cNvSpPr>
          <p:nvPr>
            <p:ph type="title"/>
          </p:nvPr>
        </p:nvSpPr>
        <p:spPr/>
        <p:txBody>
          <a:bodyPr/>
          <a:lstStyle/>
          <a:p>
            <a:r>
              <a:rPr lang="en-US" dirty="0" smtClean="0"/>
              <a:t>Topics</a:t>
            </a:r>
            <a:endParaRPr lang="en-US" dirty="0"/>
          </a:p>
        </p:txBody>
      </p:sp>
      <p:sp>
        <p:nvSpPr>
          <p:cNvPr id="6" name="Rectangle 5"/>
          <p:cNvSpPr/>
          <p:nvPr/>
        </p:nvSpPr>
        <p:spPr bwMode="auto">
          <a:xfrm>
            <a:off x="3369151" y="5791200"/>
            <a:ext cx="2041049"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35000"/>
              </a:spcBef>
              <a:spcAft>
                <a:spcPct val="0"/>
              </a:spcAft>
              <a:buClr>
                <a:schemeClr val="tx1"/>
              </a:buClr>
              <a:buSzTx/>
              <a:buFontTx/>
              <a:buNone/>
              <a:tabLst/>
            </a:pPr>
            <a:endParaRPr kumimoji="0" lang="en-US" sz="2000" b="0" i="0" u="none" strike="noStrike" cap="none" normalizeH="0" baseline="0" smtClean="0">
              <a:ln>
                <a:noFill/>
              </a:ln>
              <a:solidFill>
                <a:srgbClr val="333333"/>
              </a:solidFill>
              <a:effectLst/>
              <a:latin typeface="Arial Narrow" pitchFamily="34" charset="0"/>
            </a:endParaRPr>
          </a:p>
        </p:txBody>
      </p:sp>
      <p:pic>
        <p:nvPicPr>
          <p:cNvPr id="9" name="Picture 8"/>
          <p:cNvPicPr>
            <a:picLocks noChangeAspect="1"/>
          </p:cNvPicPr>
          <p:nvPr/>
        </p:nvPicPr>
        <p:blipFill>
          <a:blip r:embed="rId3"/>
          <a:stretch>
            <a:fillRect/>
          </a:stretch>
        </p:blipFill>
        <p:spPr>
          <a:xfrm>
            <a:off x="99751" y="773824"/>
            <a:ext cx="8923809" cy="5742857"/>
          </a:xfrm>
          <a:prstGeom prst="rect">
            <a:avLst/>
          </a:prstGeom>
        </p:spPr>
      </p:pic>
    </p:spTree>
    <p:extLst>
      <p:ext uri="{BB962C8B-B14F-4D97-AF65-F5344CB8AC3E}">
        <p14:creationId xmlns:p14="http://schemas.microsoft.com/office/powerpoint/2010/main" val="36186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solidFill>
                  <a:srgbClr val="0070C0"/>
                </a:solidFill>
              </a:rPr>
              <a:t>Сохранение ссылок из </a:t>
            </a:r>
            <a:r>
              <a:rPr lang="en-US" dirty="0" smtClean="0">
                <a:solidFill>
                  <a:srgbClr val="0070C0"/>
                </a:solidFill>
              </a:rPr>
              <a:t>ScienceDirect</a:t>
            </a:r>
            <a:r>
              <a:rPr lang="ru-RU" dirty="0" smtClean="0">
                <a:solidFill>
                  <a:srgbClr val="0070C0"/>
                </a:solidFill>
              </a:rPr>
              <a:t> в </a:t>
            </a:r>
            <a:r>
              <a:rPr lang="en-GB" dirty="0" err="1" smtClean="0">
                <a:solidFill>
                  <a:srgbClr val="0070C0"/>
                </a:solidFill>
              </a:rPr>
              <a:t>Mendeley</a:t>
            </a:r>
            <a:endParaRPr lang="en-US" dirty="0">
              <a:solidFill>
                <a:srgbClr val="0070C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057275"/>
            <a:ext cx="8913813" cy="580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66988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Подведение итогов</a:t>
            </a:r>
            <a:endParaRPr lang="en-US" dirty="0"/>
          </a:p>
        </p:txBody>
      </p:sp>
      <p:sp>
        <p:nvSpPr>
          <p:cNvPr id="3" name="Content Placeholder 2"/>
          <p:cNvSpPr>
            <a:spLocks noGrp="1"/>
          </p:cNvSpPr>
          <p:nvPr>
            <p:ph type="body" sz="quarter" idx="18"/>
          </p:nvPr>
        </p:nvSpPr>
        <p:spPr>
          <a:xfrm>
            <a:off x="292100" y="1844825"/>
            <a:ext cx="5939888" cy="4316824"/>
          </a:xfrm>
        </p:spPr>
        <p:txBody>
          <a:bodyPr>
            <a:normAutofit/>
          </a:bodyPr>
          <a:lstStyle/>
          <a:p>
            <a:pPr marL="342900" indent="-342900">
              <a:buFont typeface="Arial" panose="020B0604020202020204" pitchFamily="34" charset="0"/>
              <a:buChar char="•"/>
            </a:pPr>
            <a:r>
              <a:rPr lang="ru-RU" sz="2400" dirty="0" smtClean="0"/>
              <a:t>Ведите заметки – они способствуют пониманию текста статьи и запоминанию основных положений</a:t>
            </a:r>
          </a:p>
          <a:p>
            <a:pPr marL="342900" indent="-342900">
              <a:buFont typeface="Arial" panose="020B0604020202020204" pitchFamily="34" charset="0"/>
              <a:buChar char="•"/>
            </a:pPr>
            <a:r>
              <a:rPr lang="ru-RU" sz="2400" dirty="0" smtClean="0"/>
              <a:t>Выделите в тексте статьи ключевые для вас положения</a:t>
            </a:r>
          </a:p>
          <a:p>
            <a:pPr marL="342900" indent="-342900">
              <a:buFont typeface="Arial" panose="020B0604020202020204" pitchFamily="34" charset="0"/>
              <a:buChar char="•"/>
            </a:pPr>
            <a:r>
              <a:rPr lang="ru-RU" sz="2400" dirty="0" smtClean="0"/>
              <a:t>Не забудьте сохранить текст с вашими заметками в вашу персональную библиотеку</a:t>
            </a:r>
            <a:endParaRPr lang="en-GB" sz="2400" dirty="0" smtClean="0"/>
          </a:p>
        </p:txBody>
      </p:sp>
    </p:spTree>
    <p:extLst>
      <p:ext uri="{BB962C8B-B14F-4D97-AF65-F5344CB8AC3E}">
        <p14:creationId xmlns:p14="http://schemas.microsoft.com/office/powerpoint/2010/main" val="177804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20688"/>
            <a:ext cx="8238319" cy="418645"/>
          </a:xfrm>
        </p:spPr>
        <p:txBody>
          <a:bodyPr>
            <a:noAutofit/>
          </a:bodyPr>
          <a:lstStyle/>
          <a:p>
            <a:r>
              <a:rPr lang="ru-RU" sz="3200" dirty="0" smtClean="0"/>
              <a:t>Подведение итогов – ведение заметок</a:t>
            </a:r>
            <a:endParaRPr lang="en-US" sz="32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95007" y="1268760"/>
            <a:ext cx="8829627"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734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t>Больше деталей и подробностей</a:t>
            </a:r>
            <a:endParaRPr lang="en-US" dirty="0"/>
          </a:p>
        </p:txBody>
      </p:sp>
      <p:sp>
        <p:nvSpPr>
          <p:cNvPr id="5" name="Content Placeholder 4"/>
          <p:cNvSpPr>
            <a:spLocks noGrp="1"/>
          </p:cNvSpPr>
          <p:nvPr>
            <p:ph type="body" sz="quarter" idx="18"/>
          </p:nvPr>
        </p:nvSpPr>
        <p:spPr/>
        <p:txBody>
          <a:bodyPr>
            <a:normAutofit fontScale="92500"/>
          </a:bodyPr>
          <a:lstStyle/>
          <a:p>
            <a:pPr marL="342900" indent="-342900">
              <a:buFont typeface="Arial" panose="020B0604020202020204" pitchFamily="34" charset="0"/>
              <a:buChar char="•"/>
            </a:pPr>
            <a:r>
              <a:rPr lang="en-US" sz="2400" dirty="0"/>
              <a:t>Allen H. </a:t>
            </a:r>
            <a:r>
              <a:rPr lang="en-US" sz="2400" dirty="0" err="1"/>
              <a:t>Renear</a:t>
            </a:r>
            <a:r>
              <a:rPr lang="en-US" sz="2400" dirty="0"/>
              <a:t>, PhD, and Carole L. Palmer, PhD. "Strategic Reading, Ontologies, and the Future of Scientific Publishing," </a:t>
            </a:r>
            <a:r>
              <a:rPr lang="en-US" sz="2400" i="1" dirty="0"/>
              <a:t>Science</a:t>
            </a:r>
            <a:r>
              <a:rPr lang="en-US" sz="2400" dirty="0"/>
              <a:t> (2009).</a:t>
            </a:r>
          </a:p>
          <a:p>
            <a:pPr marL="342900" indent="-342900">
              <a:buFont typeface="Arial" panose="020B0604020202020204" pitchFamily="34" charset="0"/>
              <a:buChar char="•"/>
            </a:pPr>
            <a:r>
              <a:rPr lang="en-US" sz="2400" dirty="0"/>
              <a:t>Robert Siegel, PhD</a:t>
            </a:r>
            <a:r>
              <a:rPr lang="en-US" sz="2400" dirty="0" smtClean="0"/>
              <a:t>.</a:t>
            </a:r>
            <a:r>
              <a:rPr lang="ru-RU" sz="2400" dirty="0" smtClean="0"/>
              <a:t> </a:t>
            </a:r>
            <a:r>
              <a:rPr lang="en-US" sz="2400" dirty="0" smtClean="0"/>
              <a:t>"READING SCIENTIFIC PAPERS“</a:t>
            </a:r>
            <a:r>
              <a:rPr lang="en-GB" sz="2400" dirty="0" smtClean="0"/>
              <a:t>, </a:t>
            </a:r>
            <a:r>
              <a:rPr lang="en-US" sz="2400" dirty="0"/>
              <a:t>Stanford University</a:t>
            </a:r>
            <a:r>
              <a:rPr lang="ru-RU" sz="2400" dirty="0" smtClean="0"/>
              <a:t> </a:t>
            </a:r>
            <a:r>
              <a:rPr lang="en-US" sz="2400" dirty="0" smtClean="0">
                <a:hlinkClick r:id="rId2"/>
              </a:rPr>
              <a:t>http://web.stanford.edu/~siegelr/readingsci.htm</a:t>
            </a:r>
            <a:endParaRPr lang="ru-RU" sz="2400" dirty="0" smtClean="0"/>
          </a:p>
          <a:p>
            <a:pPr marL="342900" indent="-342900">
              <a:buFont typeface="Arial" panose="020B0604020202020204" pitchFamily="34" charset="0"/>
              <a:buChar char="•"/>
            </a:pPr>
            <a:r>
              <a:rPr lang="en-US" sz="2400" dirty="0" smtClean="0"/>
              <a:t>"How to Read and Review a Scientific Journal Article: Writing Summaries and Critiques</a:t>
            </a:r>
            <a:r>
              <a:rPr lang="ru-RU" sz="2400" dirty="0" smtClean="0"/>
              <a:t>,</a:t>
            </a:r>
            <a:r>
              <a:rPr lang="en-US" sz="2400" dirty="0" smtClean="0"/>
              <a:t>"</a:t>
            </a:r>
            <a:r>
              <a:rPr lang="ru-RU" sz="2400" dirty="0" smtClean="0"/>
              <a:t> </a:t>
            </a:r>
            <a:r>
              <a:rPr lang="en-US" sz="2400" dirty="0"/>
              <a:t>Writing Studio, Duke University</a:t>
            </a:r>
            <a:r>
              <a:rPr lang="ru-RU" sz="2400" dirty="0" smtClean="0"/>
              <a:t> </a:t>
            </a:r>
            <a:r>
              <a:rPr lang="en-US" sz="2400" dirty="0" smtClean="0">
                <a:hlinkClick r:id="rId3"/>
              </a:rPr>
              <a:t>http://twp.duke.edu/uploads/media_items/scientificarticlereview.original.pdf</a:t>
            </a:r>
            <a:endParaRPr lang="ru-RU" sz="2400" dirty="0" smtClean="0"/>
          </a:p>
          <a:p>
            <a:endParaRPr lang="ru-RU" dirty="0" smtClean="0"/>
          </a:p>
        </p:txBody>
      </p:sp>
    </p:spTree>
    <p:extLst>
      <p:ext uri="{BB962C8B-B14F-4D97-AF65-F5344CB8AC3E}">
        <p14:creationId xmlns:p14="http://schemas.microsoft.com/office/powerpoint/2010/main" val="122500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ru-RU" dirty="0"/>
              <a:t>Организация и хранение научной литературы</a:t>
            </a:r>
          </a:p>
        </p:txBody>
      </p:sp>
    </p:spTree>
    <p:extLst>
      <p:ext uri="{BB962C8B-B14F-4D97-AF65-F5344CB8AC3E}">
        <p14:creationId xmlns:p14="http://schemas.microsoft.com/office/powerpoint/2010/main" val="302351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Почему это важно</a:t>
            </a:r>
            <a:endParaRPr lang="en-US" dirty="0"/>
          </a:p>
        </p:txBody>
      </p:sp>
      <p:sp>
        <p:nvSpPr>
          <p:cNvPr id="3" name="Content Placeholder 2"/>
          <p:cNvSpPr>
            <a:spLocks noGrp="1"/>
          </p:cNvSpPr>
          <p:nvPr>
            <p:ph type="body" sz="quarter" idx="18"/>
          </p:nvPr>
        </p:nvSpPr>
        <p:spPr/>
        <p:txBody>
          <a:bodyPr>
            <a:normAutofit/>
          </a:bodyPr>
          <a:lstStyle/>
          <a:p>
            <a:pPr marL="0" indent="0">
              <a:buNone/>
            </a:pPr>
            <a:r>
              <a:rPr lang="ru-RU" sz="2400" dirty="0" smtClean="0"/>
              <a:t>Процесс подготовки, написания и отправки статей должен быть максимально продуман и автоматизирован. Это не разовый подход.</a:t>
            </a:r>
          </a:p>
          <a:p>
            <a:pPr marL="0" indent="0">
              <a:buNone/>
            </a:pPr>
            <a:r>
              <a:rPr lang="ru-RU" sz="2400" dirty="0" smtClean="0"/>
              <a:t>Иначе каждый год вы будет тратить больше и больше времени</a:t>
            </a:r>
            <a:endParaRPr lang="en-US" sz="2400" dirty="0"/>
          </a:p>
        </p:txBody>
      </p:sp>
      <p:pic>
        <p:nvPicPr>
          <p:cNvPr id="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4189300"/>
            <a:ext cx="21907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737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dirty="0" smtClean="0"/>
              <a:t>Что такое система управления библиографией?</a:t>
            </a:r>
            <a:endParaRPr lang="en-US" dirty="0"/>
          </a:p>
        </p:txBody>
      </p:sp>
      <p:sp>
        <p:nvSpPr>
          <p:cNvPr id="7" name="Content Placeholder 6"/>
          <p:cNvSpPr>
            <a:spLocks noGrp="1"/>
          </p:cNvSpPr>
          <p:nvPr>
            <p:ph idx="1"/>
          </p:nvPr>
        </p:nvSpPr>
        <p:spPr/>
        <p:txBody>
          <a:bodyPr/>
          <a:lstStyle/>
          <a:p>
            <a:pPr marL="86868" indent="0">
              <a:buNone/>
            </a:pPr>
            <a:r>
              <a:rPr lang="en-GB" b="1" dirty="0" smtClean="0"/>
              <a:t>C</a:t>
            </a:r>
            <a:r>
              <a:rPr lang="ru-RU" b="1" dirty="0" smtClean="0"/>
              <a:t>истема </a:t>
            </a:r>
            <a:r>
              <a:rPr lang="ru-RU" b="1" dirty="0"/>
              <a:t>управления </a:t>
            </a:r>
            <a:r>
              <a:rPr lang="ru-RU" b="1" dirty="0" smtClean="0"/>
              <a:t>библиографией</a:t>
            </a:r>
            <a:r>
              <a:rPr lang="en-GB" b="1" dirty="0" smtClean="0"/>
              <a:t> (</a:t>
            </a:r>
            <a:r>
              <a:rPr lang="en-US" b="1" dirty="0"/>
              <a:t>Reference management </a:t>
            </a:r>
            <a:r>
              <a:rPr lang="en-US" b="1" dirty="0" smtClean="0"/>
              <a:t>software)</a:t>
            </a:r>
            <a:r>
              <a:rPr lang="ru-RU" b="1" dirty="0" smtClean="0"/>
              <a:t> </a:t>
            </a:r>
            <a:r>
              <a:rPr lang="ru-RU" dirty="0" smtClean="0"/>
              <a:t>-  </a:t>
            </a:r>
            <a:r>
              <a:rPr lang="ru-RU" dirty="0"/>
              <a:t>это </a:t>
            </a:r>
            <a:r>
              <a:rPr lang="ru-RU" dirty="0" smtClean="0"/>
              <a:t>система, </a:t>
            </a:r>
            <a:r>
              <a:rPr lang="ru-RU" dirty="0"/>
              <a:t>позволяющие исследователям, учёным и писателям </a:t>
            </a:r>
            <a:r>
              <a:rPr lang="ru-RU" dirty="0" smtClean="0"/>
              <a:t>создавать, организовывать в персональной библиотеке </a:t>
            </a:r>
            <a:r>
              <a:rPr lang="ru-RU" dirty="0"/>
              <a:t>и повторно использовать </a:t>
            </a:r>
            <a:r>
              <a:rPr lang="ru-RU" dirty="0" smtClean="0"/>
              <a:t>библиографические </a:t>
            </a:r>
            <a:r>
              <a:rPr lang="ru-RU" dirty="0"/>
              <a:t>ссылки</a:t>
            </a:r>
            <a:endParaRPr lang="en-US" dirty="0"/>
          </a:p>
        </p:txBody>
      </p:sp>
      <p:pic>
        <p:nvPicPr>
          <p:cNvPr id="8" name="Picture 2" descr="Image result for mende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965183"/>
            <a:ext cx="4267200" cy="98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endnot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444" y="4953780"/>
            <a:ext cx="2983756" cy="11422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zotero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101340"/>
            <a:ext cx="2438400" cy="5689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efwork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156" y="5887231"/>
            <a:ext cx="3581400" cy="91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26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60375" y="3536212"/>
            <a:ext cx="3990799" cy="2174798"/>
            <a:chOff x="533400" y="3218560"/>
            <a:chExt cx="3990799" cy="2174798"/>
          </a:xfrm>
        </p:grpSpPr>
        <p:pic>
          <p:nvPicPr>
            <p:cNvPr id="2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065" y="4049151"/>
              <a:ext cx="797848" cy="549471"/>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3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9345" y="4096806"/>
              <a:ext cx="1326626" cy="45416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0" descr="Organisation for Economic Co-operation and Develop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391185"/>
              <a:ext cx="1552216" cy="5712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s://untconflictmgmtreu.files.wordpress.com/2011/02/nsf.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9215" y="3218560"/>
              <a:ext cx="797848" cy="7978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cyprus-mail.com/wp-content/uploads/2014/01/erc_logo_long.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690" t="5873" r="23986" b="16134"/>
            <a:stretch/>
          </p:blipFill>
          <p:spPr bwMode="auto">
            <a:xfrm>
              <a:off x="3144212" y="3296608"/>
              <a:ext cx="838201" cy="7198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forschungsinfo.de/kerndatensatz/img/logos/logo_ifq_oben_mini2.png"/>
            <p:cNvPicPr>
              <a:picLocks noChangeAspect="1" noChangeArrowheads="1"/>
            </p:cNvPicPr>
            <p:nvPr/>
          </p:nvPicPr>
          <p:blipFill rotWithShape="1">
            <a:blip r:embed="rId8">
              <a:clrChange>
                <a:clrFrom>
                  <a:srgbClr val="F2F9FF"/>
                </a:clrFrom>
                <a:clrTo>
                  <a:srgbClr val="F2F9FF">
                    <a:alpha val="0"/>
                  </a:srgbClr>
                </a:clrTo>
              </a:clrChange>
              <a:extLst>
                <a:ext uri="{28A0092B-C50C-407E-A947-70E740481C1C}">
                  <a14:useLocalDpi xmlns:a14="http://schemas.microsoft.com/office/drawing/2010/main" val="0"/>
                </a:ext>
              </a:extLst>
            </a:blip>
            <a:srcRect t="47917"/>
            <a:stretch/>
          </p:blipFill>
          <p:spPr bwMode="auto">
            <a:xfrm>
              <a:off x="1666843" y="4076732"/>
              <a:ext cx="952500" cy="3968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9"/>
            <a:stretch>
              <a:fillRect/>
            </a:stretch>
          </p:blipFill>
          <p:spPr>
            <a:xfrm>
              <a:off x="2876546" y="4773699"/>
              <a:ext cx="632518" cy="575753"/>
            </a:xfrm>
            <a:prstGeom prst="rect">
              <a:avLst/>
            </a:prstGeom>
          </p:spPr>
        </p:pic>
        <p:pic>
          <p:nvPicPr>
            <p:cNvPr id="5128" name="Picture 8" descr="ISTIC - UNESCO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7279" y="4725212"/>
              <a:ext cx="2052731" cy="60731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National Research Foundation of korea_logo"/>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244" t="13339" r="12527" b="15516"/>
            <a:stretch/>
          </p:blipFill>
          <p:spPr bwMode="auto">
            <a:xfrm>
              <a:off x="3715477" y="4729791"/>
              <a:ext cx="808722" cy="663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260318" y="3328218"/>
            <a:ext cx="3786495" cy="2308324"/>
          </a:xfrm>
          <a:prstGeom prst="rect">
            <a:avLst/>
          </a:prstGeom>
        </p:spPr>
        <p:txBody>
          <a:bodyPr wrap="square">
            <a:spAutoFit/>
          </a:bodyPr>
          <a:lstStyle/>
          <a:p>
            <a:pPr fontAlgn="base">
              <a:spcBef>
                <a:spcPct val="0"/>
              </a:spcBef>
              <a:spcAft>
                <a:spcPct val="0"/>
              </a:spcAft>
            </a:pPr>
            <a:r>
              <a:rPr lang="ru-RU" altLang="en-US" b="1" spc="150" dirty="0" smtClean="0">
                <a:solidFill>
                  <a:srgbClr val="FF8200"/>
                </a:solidFill>
                <a:latin typeface="Calibri Light" panose="020F0302020204030204" pitchFamily="34" charset="0"/>
              </a:rPr>
              <a:t>ОЦЕНКА НАУКИ</a:t>
            </a:r>
          </a:p>
          <a:p>
            <a:pPr fontAlgn="base">
              <a:spcBef>
                <a:spcPct val="0"/>
              </a:spcBef>
              <a:spcAft>
                <a:spcPct val="0"/>
              </a:spcAft>
            </a:pPr>
            <a:endParaRPr lang="ru-RU" altLang="en-US" b="1" dirty="0">
              <a:solidFill>
                <a:srgbClr val="53565A"/>
              </a:solidFill>
              <a:latin typeface="Calibri Light" panose="020F0302020204030204" pitchFamily="34" charset="0"/>
            </a:endParaRPr>
          </a:p>
          <a:p>
            <a:pPr fontAlgn="base">
              <a:spcBef>
                <a:spcPct val="0"/>
              </a:spcBef>
              <a:spcAft>
                <a:spcPct val="0"/>
              </a:spcAft>
            </a:pPr>
            <a:endParaRPr lang="ru-RU" altLang="en-US" b="1" dirty="0">
              <a:solidFill>
                <a:srgbClr val="53565A"/>
              </a:solidFill>
              <a:latin typeface="Calibri Light" panose="020F0302020204030204" pitchFamily="34" charset="0"/>
            </a:endParaRPr>
          </a:p>
          <a:p>
            <a:pPr fontAlgn="base">
              <a:spcBef>
                <a:spcPct val="0"/>
              </a:spcBef>
              <a:spcAft>
                <a:spcPct val="0"/>
              </a:spcAft>
            </a:pPr>
            <a:endParaRPr lang="ru-RU" altLang="en-US" b="1" dirty="0">
              <a:solidFill>
                <a:srgbClr val="53565A"/>
              </a:solidFill>
              <a:latin typeface="Calibri Light" panose="020F0302020204030204" pitchFamily="34" charset="0"/>
            </a:endParaRPr>
          </a:p>
          <a:p>
            <a:pPr fontAlgn="base">
              <a:spcBef>
                <a:spcPct val="0"/>
              </a:spcBef>
              <a:spcAft>
                <a:spcPct val="0"/>
              </a:spcAft>
            </a:pPr>
            <a:endParaRPr lang="ru-RU" altLang="en-US" b="1" dirty="0">
              <a:solidFill>
                <a:srgbClr val="53565A"/>
              </a:solidFill>
              <a:latin typeface="Calibri Light" panose="020F0302020204030204" pitchFamily="34" charset="0"/>
            </a:endParaRPr>
          </a:p>
          <a:p>
            <a:pPr fontAlgn="base">
              <a:spcBef>
                <a:spcPct val="0"/>
              </a:spcBef>
              <a:spcAft>
                <a:spcPct val="0"/>
              </a:spcAft>
            </a:pPr>
            <a:endParaRPr lang="ru-RU" altLang="en-US" b="1" dirty="0">
              <a:solidFill>
                <a:srgbClr val="53565A"/>
              </a:solidFill>
              <a:latin typeface="Calibri Light" panose="020F0302020204030204" pitchFamily="34" charset="0"/>
            </a:endParaRPr>
          </a:p>
          <a:p>
            <a:pPr fontAlgn="base">
              <a:spcBef>
                <a:spcPct val="0"/>
              </a:spcBef>
              <a:spcAft>
                <a:spcPct val="0"/>
              </a:spcAft>
            </a:pPr>
            <a:endParaRPr lang="ru-RU" altLang="en-US" b="1" dirty="0">
              <a:solidFill>
                <a:srgbClr val="53565A"/>
              </a:solidFill>
              <a:latin typeface="Calibri Light" panose="020F0302020204030204" pitchFamily="34" charset="0"/>
            </a:endParaRPr>
          </a:p>
          <a:p>
            <a:pPr fontAlgn="base">
              <a:spcBef>
                <a:spcPct val="0"/>
              </a:spcBef>
              <a:spcAft>
                <a:spcPct val="0"/>
              </a:spcAft>
            </a:pPr>
            <a:endParaRPr lang="ru-RU" altLang="en-US" b="1" dirty="0">
              <a:solidFill>
                <a:srgbClr val="53565A"/>
              </a:solidFill>
              <a:latin typeface="Calibri Light" panose="020F0302020204030204" pitchFamily="34" charset="0"/>
            </a:endParaRPr>
          </a:p>
        </p:txBody>
      </p:sp>
      <p:sp>
        <p:nvSpPr>
          <p:cNvPr id="130050" name="Text Box 2"/>
          <p:cNvSpPr txBox="1">
            <a:spLocks noChangeArrowheads="1"/>
          </p:cNvSpPr>
          <p:nvPr/>
        </p:nvSpPr>
        <p:spPr bwMode="auto">
          <a:xfrm>
            <a:off x="307975" y="914400"/>
            <a:ext cx="44005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ru-RU" altLang="en-US" b="1" spc="150" dirty="0" smtClean="0">
                <a:solidFill>
                  <a:srgbClr val="FF8200"/>
                </a:solidFill>
                <a:latin typeface="Calibri Light" panose="020F0302020204030204" pitchFamily="34" charset="0"/>
              </a:rPr>
              <a:t>ИНДЕКСАЦИЯ ЖУРНАЛОВ</a:t>
            </a:r>
          </a:p>
          <a:p>
            <a:pPr eaLnBrk="1" fontAlgn="base" hangingPunct="1">
              <a:spcBef>
                <a:spcPct val="0"/>
              </a:spcBef>
              <a:spcAft>
                <a:spcPct val="0"/>
              </a:spcAft>
            </a:pPr>
            <a:endParaRPr lang="ru-RU" altLang="en-US" dirty="0" smtClean="0">
              <a:solidFill>
                <a:srgbClr val="53565A"/>
              </a:solidFill>
              <a:latin typeface="Calibri Light" panose="020F0302020204030204" pitchFamily="34" charset="0"/>
            </a:endParaRPr>
          </a:p>
          <a:p>
            <a:pPr eaLnBrk="1" fontAlgn="base" hangingPunct="1">
              <a:spcBef>
                <a:spcPct val="0"/>
              </a:spcBef>
              <a:spcAft>
                <a:spcPct val="0"/>
              </a:spcAft>
            </a:pPr>
            <a:endParaRPr lang="ru-RU" altLang="en-US" dirty="0">
              <a:solidFill>
                <a:srgbClr val="53565A"/>
              </a:solidFill>
              <a:latin typeface="Calibri Light" panose="020F0302020204030204" pitchFamily="34" charset="0"/>
            </a:endParaRPr>
          </a:p>
          <a:p>
            <a:pPr eaLnBrk="1" fontAlgn="base" hangingPunct="1">
              <a:spcBef>
                <a:spcPct val="0"/>
              </a:spcBef>
              <a:spcAft>
                <a:spcPct val="0"/>
              </a:spcAft>
            </a:pPr>
            <a:endParaRPr lang="ru-RU" altLang="en-US" dirty="0" smtClean="0">
              <a:solidFill>
                <a:srgbClr val="53565A"/>
              </a:solidFill>
              <a:latin typeface="Calibri Light" panose="020F0302020204030204" pitchFamily="34" charset="0"/>
            </a:endParaRPr>
          </a:p>
          <a:p>
            <a:pPr eaLnBrk="1" fontAlgn="base" hangingPunct="1">
              <a:spcBef>
                <a:spcPct val="0"/>
              </a:spcBef>
              <a:spcAft>
                <a:spcPct val="0"/>
              </a:spcAft>
            </a:pPr>
            <a:endParaRPr lang="ru-RU" altLang="en-US" dirty="0">
              <a:solidFill>
                <a:srgbClr val="53565A"/>
              </a:solidFill>
              <a:latin typeface="Calibri Light" panose="020F0302020204030204" pitchFamily="34" charset="0"/>
            </a:endParaRPr>
          </a:p>
        </p:txBody>
      </p:sp>
      <p:sp>
        <p:nvSpPr>
          <p:cNvPr id="130051" name="Rectangle 3"/>
          <p:cNvSpPr>
            <a:spLocks noChangeArrowheads="1"/>
          </p:cNvSpPr>
          <p:nvPr/>
        </p:nvSpPr>
        <p:spPr bwMode="auto">
          <a:xfrm>
            <a:off x="325709" y="1327067"/>
            <a:ext cx="44926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GB" altLang="en-US" sz="1600" b="1" dirty="0" smtClean="0">
                <a:solidFill>
                  <a:srgbClr val="53565A"/>
                </a:solidFill>
                <a:latin typeface="Calibri" panose="020F0502020204030204" pitchFamily="34" charset="0"/>
              </a:rPr>
              <a:t>22,800+</a:t>
            </a:r>
            <a:r>
              <a:rPr lang="en-GB" altLang="en-US" sz="1600" dirty="0" smtClean="0">
                <a:solidFill>
                  <a:srgbClr val="53565A"/>
                </a:solidFill>
                <a:latin typeface="Calibri" panose="020F0502020204030204" pitchFamily="34" charset="0"/>
              </a:rPr>
              <a:t> </a:t>
            </a:r>
            <a:r>
              <a:rPr lang="ru-RU" altLang="en-US" sz="1600" dirty="0">
                <a:solidFill>
                  <a:srgbClr val="53565A"/>
                </a:solidFill>
                <a:latin typeface="Calibri" panose="020F0502020204030204" pitchFamily="34" charset="0"/>
              </a:rPr>
              <a:t>академических </a:t>
            </a:r>
            <a:r>
              <a:rPr lang="ru-RU" altLang="en-US" sz="1600" dirty="0" smtClean="0">
                <a:solidFill>
                  <a:srgbClr val="53565A"/>
                </a:solidFill>
                <a:latin typeface="Calibri" panose="020F0502020204030204" pitchFamily="34" charset="0"/>
              </a:rPr>
              <a:t>журналов</a:t>
            </a:r>
          </a:p>
          <a:p>
            <a:pPr eaLnBrk="1" fontAlgn="base" hangingPunct="1">
              <a:spcBef>
                <a:spcPct val="0"/>
              </a:spcBef>
              <a:spcAft>
                <a:spcPct val="0"/>
              </a:spcAft>
            </a:pPr>
            <a:r>
              <a:rPr lang="ru-RU" altLang="en-US" sz="1600" b="1" dirty="0" smtClean="0">
                <a:solidFill>
                  <a:srgbClr val="53565A"/>
                </a:solidFill>
                <a:latin typeface="Calibri" panose="020F0502020204030204" pitchFamily="34" charset="0"/>
              </a:rPr>
              <a:t>5,</a:t>
            </a:r>
            <a:r>
              <a:rPr lang="en-GB" altLang="en-US" sz="1600" b="1" dirty="0" smtClean="0">
                <a:solidFill>
                  <a:srgbClr val="53565A"/>
                </a:solidFill>
                <a:latin typeface="Calibri" panose="020F0502020204030204" pitchFamily="34" charset="0"/>
              </a:rPr>
              <a:t>000+</a:t>
            </a:r>
            <a:r>
              <a:rPr lang="en-GB" altLang="en-US" sz="1600" dirty="0" smtClean="0">
                <a:solidFill>
                  <a:srgbClr val="53565A"/>
                </a:solidFill>
                <a:latin typeface="Calibri" panose="020F0502020204030204" pitchFamily="34" charset="0"/>
              </a:rPr>
              <a:t> </a:t>
            </a:r>
            <a:r>
              <a:rPr lang="ru-RU" altLang="en-US" sz="1600" dirty="0" smtClean="0">
                <a:solidFill>
                  <a:srgbClr val="53565A"/>
                </a:solidFill>
                <a:latin typeface="Calibri" panose="020F0502020204030204" pitchFamily="34" charset="0"/>
              </a:rPr>
              <a:t>издательств из 105 стран</a:t>
            </a:r>
            <a:endParaRPr lang="en-GB" altLang="en-US" sz="1600" dirty="0" smtClean="0">
              <a:solidFill>
                <a:srgbClr val="53565A"/>
              </a:solidFill>
              <a:latin typeface="Calibri" panose="020F0502020204030204" pitchFamily="34" charset="0"/>
            </a:endParaRPr>
          </a:p>
          <a:p>
            <a:pPr eaLnBrk="1" fontAlgn="base" hangingPunct="1">
              <a:spcBef>
                <a:spcPct val="0"/>
              </a:spcBef>
              <a:spcAft>
                <a:spcPct val="0"/>
              </a:spcAft>
            </a:pPr>
            <a:r>
              <a:rPr lang="ru-RU" altLang="en-US" sz="1600" b="1" dirty="0" smtClean="0">
                <a:solidFill>
                  <a:srgbClr val="53565A"/>
                </a:solidFill>
                <a:latin typeface="Calibri" panose="020F0502020204030204" pitchFamily="34" charset="0"/>
              </a:rPr>
              <a:t>1</a:t>
            </a:r>
            <a:r>
              <a:rPr lang="en-GB" altLang="en-US" sz="1600" b="1" dirty="0" smtClean="0">
                <a:solidFill>
                  <a:srgbClr val="53565A"/>
                </a:solidFill>
                <a:latin typeface="Calibri" panose="020F0502020204030204" pitchFamily="34" charset="0"/>
              </a:rPr>
              <a:t>45</a:t>
            </a:r>
            <a:r>
              <a:rPr lang="ru-RU" altLang="en-US" sz="1600" b="1" dirty="0" smtClean="0">
                <a:solidFill>
                  <a:srgbClr val="53565A"/>
                </a:solidFill>
                <a:latin typeface="Calibri" panose="020F0502020204030204" pitchFamily="34" charset="0"/>
              </a:rPr>
              <a:t>,000+</a:t>
            </a:r>
            <a:r>
              <a:rPr lang="ru-RU" altLang="en-US" sz="1600" dirty="0" smtClean="0">
                <a:solidFill>
                  <a:srgbClr val="53565A"/>
                </a:solidFill>
                <a:latin typeface="Calibri" panose="020F0502020204030204" pitchFamily="34" charset="0"/>
              </a:rPr>
              <a:t> книг</a:t>
            </a:r>
            <a:endParaRPr lang="ru-RU" altLang="en-US" sz="1600" dirty="0">
              <a:solidFill>
                <a:srgbClr val="53565A"/>
              </a:solidFill>
              <a:latin typeface="Calibri" panose="020F0502020204030204" pitchFamily="34" charset="0"/>
            </a:endParaRPr>
          </a:p>
          <a:p>
            <a:pPr eaLnBrk="1" fontAlgn="base" hangingPunct="1">
              <a:spcBef>
                <a:spcPct val="0"/>
              </a:spcBef>
              <a:spcAft>
                <a:spcPct val="0"/>
              </a:spcAft>
            </a:pPr>
            <a:r>
              <a:rPr lang="ru-RU" altLang="en-US" sz="1600" b="1" dirty="0" smtClean="0">
                <a:solidFill>
                  <a:srgbClr val="53565A"/>
                </a:solidFill>
                <a:latin typeface="Calibri" panose="020F0502020204030204" pitchFamily="34" charset="0"/>
              </a:rPr>
              <a:t>2</a:t>
            </a:r>
            <a:r>
              <a:rPr lang="en-GB" altLang="en-US" sz="1600" b="1" dirty="0" smtClean="0">
                <a:solidFill>
                  <a:srgbClr val="53565A"/>
                </a:solidFill>
                <a:latin typeface="Calibri" panose="020F0502020204030204" pitchFamily="34" charset="0"/>
              </a:rPr>
              <a:t>5</a:t>
            </a:r>
            <a:r>
              <a:rPr lang="ru-RU" altLang="en-US" sz="1600" b="1" dirty="0" smtClean="0">
                <a:solidFill>
                  <a:srgbClr val="53565A"/>
                </a:solidFill>
                <a:latin typeface="Calibri" panose="020F0502020204030204" pitchFamily="34" charset="0"/>
              </a:rPr>
              <a:t>+</a:t>
            </a:r>
            <a:r>
              <a:rPr lang="en-GB" altLang="en-US" sz="1600" b="1" dirty="0" smtClean="0">
                <a:solidFill>
                  <a:srgbClr val="53565A"/>
                </a:solidFill>
                <a:latin typeface="Calibri" panose="020F0502020204030204" pitchFamily="34" charset="0"/>
              </a:rPr>
              <a:t> </a:t>
            </a:r>
            <a:r>
              <a:rPr lang="ru-RU" altLang="en-US" sz="1600" b="1" dirty="0" smtClean="0">
                <a:solidFill>
                  <a:srgbClr val="53565A"/>
                </a:solidFill>
                <a:latin typeface="Calibri" panose="020F0502020204030204" pitchFamily="34" charset="0"/>
              </a:rPr>
              <a:t>млн.</a:t>
            </a:r>
            <a:r>
              <a:rPr lang="ru-RU" altLang="en-US" sz="1600" dirty="0" smtClean="0">
                <a:solidFill>
                  <a:srgbClr val="53565A"/>
                </a:solidFill>
                <a:latin typeface="Calibri" panose="020F0502020204030204" pitchFamily="34" charset="0"/>
              </a:rPr>
              <a:t> </a:t>
            </a:r>
            <a:r>
              <a:rPr lang="ru-RU" altLang="en-US" sz="1600" dirty="0">
                <a:solidFill>
                  <a:srgbClr val="53565A"/>
                </a:solidFill>
                <a:latin typeface="Calibri" panose="020F0502020204030204" pitchFamily="34" charset="0"/>
              </a:rPr>
              <a:t>патентных </a:t>
            </a:r>
            <a:r>
              <a:rPr lang="ru-RU" altLang="en-US" sz="1600" dirty="0" smtClean="0">
                <a:solidFill>
                  <a:srgbClr val="53565A"/>
                </a:solidFill>
                <a:latin typeface="Calibri" panose="020F0502020204030204" pitchFamily="34" charset="0"/>
              </a:rPr>
              <a:t>записей</a:t>
            </a:r>
            <a:endParaRPr lang="en-GB" altLang="en-US" sz="1600" dirty="0" smtClean="0">
              <a:solidFill>
                <a:srgbClr val="53565A"/>
              </a:solidFill>
              <a:latin typeface="Calibri" panose="020F0502020204030204" pitchFamily="34" charset="0"/>
            </a:endParaRPr>
          </a:p>
          <a:p>
            <a:pPr fontAlgn="auto">
              <a:spcBef>
                <a:spcPts val="0"/>
              </a:spcBef>
              <a:spcAft>
                <a:spcPts val="0"/>
              </a:spcAft>
              <a:buClr>
                <a:srgbClr val="046799"/>
              </a:buClr>
            </a:pPr>
            <a:r>
              <a:rPr lang="ru-RU" sz="1400" dirty="0" smtClean="0">
                <a:solidFill>
                  <a:srgbClr val="53565A"/>
                </a:solidFill>
                <a:latin typeface="Calibri" panose="020F0502020204030204" pitchFamily="34" charset="0"/>
              </a:rPr>
              <a:t>Метрики журналов:</a:t>
            </a:r>
          </a:p>
          <a:p>
            <a:pPr fontAlgn="auto">
              <a:spcBef>
                <a:spcPts val="0"/>
              </a:spcBef>
              <a:spcAft>
                <a:spcPts val="0"/>
              </a:spcAft>
              <a:buClr>
                <a:srgbClr val="046799"/>
              </a:buClr>
            </a:pPr>
            <a:r>
              <a:rPr lang="en-US" sz="1400" dirty="0" smtClean="0">
                <a:solidFill>
                  <a:srgbClr val="53565A"/>
                </a:solidFill>
                <a:latin typeface="Calibri" panose="020F0502020204030204" pitchFamily="34" charset="0"/>
              </a:rPr>
              <a:t>SNIP</a:t>
            </a:r>
            <a:r>
              <a:rPr lang="en-US" sz="1400" dirty="0">
                <a:solidFill>
                  <a:srgbClr val="53565A"/>
                </a:solidFill>
                <a:latin typeface="Calibri" panose="020F0502020204030204" pitchFamily="34" charset="0"/>
              </a:rPr>
              <a:t>: The Source-Normalized Impact per Paper</a:t>
            </a:r>
            <a:endParaRPr lang="ru-RU" sz="1400" dirty="0">
              <a:solidFill>
                <a:srgbClr val="53565A"/>
              </a:solidFill>
              <a:latin typeface="Calibri" panose="020F0502020204030204" pitchFamily="34" charset="0"/>
            </a:endParaRPr>
          </a:p>
          <a:p>
            <a:pPr fontAlgn="auto">
              <a:spcBef>
                <a:spcPts val="0"/>
              </a:spcBef>
              <a:spcAft>
                <a:spcPts val="0"/>
              </a:spcAft>
              <a:buClr>
                <a:srgbClr val="046799"/>
              </a:buClr>
            </a:pPr>
            <a:r>
              <a:rPr lang="en-US" sz="1400" dirty="0">
                <a:solidFill>
                  <a:srgbClr val="53565A"/>
                </a:solidFill>
                <a:latin typeface="Calibri" panose="020F0502020204030204" pitchFamily="34" charset="0"/>
              </a:rPr>
              <a:t>SJR: The </a:t>
            </a:r>
            <a:r>
              <a:rPr lang="en-US" sz="1400" dirty="0" err="1">
                <a:solidFill>
                  <a:srgbClr val="53565A"/>
                </a:solidFill>
                <a:latin typeface="Calibri" panose="020F0502020204030204" pitchFamily="34" charset="0"/>
              </a:rPr>
              <a:t>SCImago</a:t>
            </a:r>
            <a:r>
              <a:rPr lang="en-US" sz="1400" dirty="0">
                <a:solidFill>
                  <a:srgbClr val="53565A"/>
                </a:solidFill>
                <a:latin typeface="Calibri" panose="020F0502020204030204" pitchFamily="34" charset="0"/>
              </a:rPr>
              <a:t> Journal Rank</a:t>
            </a:r>
            <a:endParaRPr lang="ru-RU" sz="1400" dirty="0">
              <a:solidFill>
                <a:srgbClr val="53565A"/>
              </a:solidFill>
              <a:latin typeface="Calibri" panose="020F0502020204030204" pitchFamily="34" charset="0"/>
            </a:endParaRPr>
          </a:p>
          <a:p>
            <a:pPr fontAlgn="auto">
              <a:spcBef>
                <a:spcPts val="0"/>
              </a:spcBef>
              <a:spcAft>
                <a:spcPts val="0"/>
              </a:spcAft>
              <a:buClr>
                <a:srgbClr val="046799"/>
              </a:buClr>
            </a:pPr>
            <a:r>
              <a:rPr lang="en-GB" sz="1400" dirty="0" err="1" smtClean="0">
                <a:solidFill>
                  <a:srgbClr val="53565A"/>
                </a:solidFill>
                <a:latin typeface="Calibri" panose="020F0502020204030204" pitchFamily="34" charset="0"/>
              </a:rPr>
              <a:t>CiteScore</a:t>
            </a:r>
            <a:endParaRPr lang="ru-RU" sz="1400" dirty="0" smtClean="0">
              <a:solidFill>
                <a:srgbClr val="53565A"/>
              </a:solidFill>
              <a:latin typeface="Calibri" panose="020F0502020204030204" pitchFamily="34" charset="0"/>
            </a:endParaRPr>
          </a:p>
          <a:p>
            <a:pPr fontAlgn="auto">
              <a:spcBef>
                <a:spcPts val="0"/>
              </a:spcBef>
              <a:spcAft>
                <a:spcPts val="0"/>
              </a:spcAft>
              <a:buClr>
                <a:srgbClr val="046799"/>
              </a:buClr>
            </a:pPr>
            <a:endParaRPr lang="ru-RU" sz="1600" dirty="0">
              <a:solidFill>
                <a:srgbClr val="53565A"/>
              </a:solidFill>
              <a:latin typeface="Calibri" panose="020F0502020204030204" pitchFamily="34" charset="0"/>
            </a:endParaRPr>
          </a:p>
          <a:p>
            <a:pPr eaLnBrk="1" fontAlgn="base" hangingPunct="1">
              <a:spcBef>
                <a:spcPct val="0"/>
              </a:spcBef>
              <a:spcAft>
                <a:spcPct val="0"/>
              </a:spcAft>
            </a:pPr>
            <a:endParaRPr lang="ru-RU" altLang="en-US" dirty="0">
              <a:solidFill>
                <a:srgbClr val="53565A"/>
              </a:solidFill>
              <a:latin typeface="Calibri" panose="020F0502020204030204" pitchFamily="34" charset="0"/>
            </a:endParaRPr>
          </a:p>
        </p:txBody>
      </p:sp>
      <p:sp>
        <p:nvSpPr>
          <p:cNvPr id="2"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53565A"/>
              </a:solidFill>
            </a:endParaRPr>
          </a:p>
        </p:txBody>
      </p:sp>
      <p:pic>
        <p:nvPicPr>
          <p:cNvPr id="4" name="Picture 3"/>
          <p:cNvPicPr>
            <a:picLocks noChangeAspect="1"/>
          </p:cNvPicPr>
          <p:nvPr/>
        </p:nvPicPr>
        <p:blipFill>
          <a:blip r:embed="rId12"/>
          <a:stretch>
            <a:fillRect/>
          </a:stretch>
        </p:blipFill>
        <p:spPr>
          <a:xfrm>
            <a:off x="5133224" y="734384"/>
            <a:ext cx="3708958" cy="2094541"/>
          </a:xfrm>
          <a:prstGeom prst="rect">
            <a:avLst/>
          </a:prstGeom>
        </p:spPr>
      </p:pic>
      <p:pic>
        <p:nvPicPr>
          <p:cNvPr id="6" name="Picture 5"/>
          <p:cNvPicPr>
            <a:picLocks noChangeAspect="1"/>
          </p:cNvPicPr>
          <p:nvPr/>
        </p:nvPicPr>
        <p:blipFill>
          <a:blip r:embed="rId13"/>
          <a:stretch>
            <a:fillRect/>
          </a:stretch>
        </p:blipFill>
        <p:spPr>
          <a:xfrm>
            <a:off x="5448512" y="2878719"/>
            <a:ext cx="3473727" cy="2455281"/>
          </a:xfrm>
          <a:prstGeom prst="rect">
            <a:avLst/>
          </a:prstGeom>
        </p:spPr>
      </p:pic>
      <p:sp>
        <p:nvSpPr>
          <p:cNvPr id="7" name="TextBox 6"/>
          <p:cNvSpPr txBox="1"/>
          <p:nvPr/>
        </p:nvSpPr>
        <p:spPr>
          <a:xfrm>
            <a:off x="347275" y="441996"/>
            <a:ext cx="4681728" cy="584775"/>
          </a:xfrm>
          <a:prstGeom prst="rect">
            <a:avLst/>
          </a:prstGeom>
          <a:noFill/>
        </p:spPr>
        <p:txBody>
          <a:bodyPr wrap="square" rtlCol="0">
            <a:spAutoFit/>
          </a:bodyPr>
          <a:lstStyle/>
          <a:p>
            <a:pPr fontAlgn="base">
              <a:spcBef>
                <a:spcPct val="0"/>
              </a:spcBef>
              <a:spcAft>
                <a:spcPct val="0"/>
              </a:spcAft>
            </a:pPr>
            <a:r>
              <a:rPr lang="en-GB" sz="3200" b="1" dirty="0" smtClean="0">
                <a:solidFill>
                  <a:schemeClr val="accent1"/>
                </a:solidFill>
                <a:latin typeface="Calibri" panose="020F0502020204030204" pitchFamily="34" charset="0"/>
              </a:rPr>
              <a:t>SCOPUS</a:t>
            </a:r>
            <a:endParaRPr lang="en-GB" dirty="0">
              <a:solidFill>
                <a:schemeClr val="accent1"/>
              </a:solidFill>
              <a:latin typeface="Calibri" panose="020F0502020204030204" pitchFamily="34" charset="0"/>
            </a:endParaRPr>
          </a:p>
        </p:txBody>
      </p:sp>
      <p:grpSp>
        <p:nvGrpSpPr>
          <p:cNvPr id="9" name="Group 8"/>
          <p:cNvGrpSpPr/>
          <p:nvPr/>
        </p:nvGrpSpPr>
        <p:grpSpPr>
          <a:xfrm>
            <a:off x="553348" y="5879255"/>
            <a:ext cx="7083319" cy="990233"/>
            <a:chOff x="553348" y="5879255"/>
            <a:chExt cx="7083319" cy="990233"/>
          </a:xfrm>
        </p:grpSpPr>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3348" y="6048218"/>
              <a:ext cx="1289021" cy="630644"/>
            </a:xfrm>
            <a:prstGeom prst="rect">
              <a:avLst/>
            </a:prstGeom>
          </p:spPr>
        </p:pic>
        <p:pic>
          <p:nvPicPr>
            <p:cNvPr id="25" name="Picture 2" descr="http://www.uzh.ch/about/portrait/rankings/news/qsranking2014/world-university-rankings.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35931" y="6073808"/>
              <a:ext cx="2073476" cy="5972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s://press.esmt.org/sites/default/files/styles/full_width/public/ft-mba-2014.png?itok=V08ln9m_"/>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76623"/>
            <a:stretch/>
          </p:blipFill>
          <p:spPr bwMode="auto">
            <a:xfrm>
              <a:off x="4387635" y="5879255"/>
              <a:ext cx="794323" cy="9902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http://upload.wikimedia.org/wikipedia/en/d/da/Sjtu-logo-standard-red.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86400" y="5908965"/>
              <a:ext cx="850498" cy="8504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www.usnews.com/cmsmedia/5e/14/3fed9d274839b5bfe1f2bcba2d09/141027-ar-badge-large-design.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29400" y="5924976"/>
              <a:ext cx="1007267" cy="8987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379115" y="5619304"/>
            <a:ext cx="3360215" cy="369332"/>
          </a:xfrm>
          <a:prstGeom prst="rect">
            <a:avLst/>
          </a:prstGeom>
        </p:spPr>
        <p:txBody>
          <a:bodyPr wrap="none">
            <a:spAutoFit/>
          </a:bodyPr>
          <a:lstStyle/>
          <a:p>
            <a:pPr fontAlgn="base">
              <a:spcBef>
                <a:spcPct val="0"/>
              </a:spcBef>
              <a:spcAft>
                <a:spcPct val="0"/>
              </a:spcAft>
            </a:pPr>
            <a:r>
              <a:rPr lang="ru-RU" altLang="en-US" b="1" spc="150" dirty="0" smtClean="0">
                <a:solidFill>
                  <a:srgbClr val="FF8200"/>
                </a:solidFill>
                <a:latin typeface="Calibri Light" panose="020F0302020204030204" pitchFamily="34" charset="0"/>
              </a:rPr>
              <a:t>АКАДЕМИЧЕСКИЕ РЕЙТИНГИ</a:t>
            </a:r>
          </a:p>
        </p:txBody>
      </p:sp>
      <p:pic>
        <p:nvPicPr>
          <p:cNvPr id="1026" name="Picture 2" descr="C:\Users\yakshonakg\Desktop\16-03-2017 08-45-32.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09407" y="1026771"/>
            <a:ext cx="723900"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679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age3.png"/>
          <p:cNvPicPr/>
          <p:nvPr/>
        </p:nvPicPr>
        <p:blipFill>
          <a:blip r:embed="rId3">
            <a:extLst/>
          </a:blip>
          <a:stretch>
            <a:fillRect/>
          </a:stretch>
        </p:blipFill>
        <p:spPr>
          <a:xfrm>
            <a:off x="6026270" y="4026813"/>
            <a:ext cx="2811353" cy="1708464"/>
          </a:xfrm>
          <a:prstGeom prst="rect">
            <a:avLst/>
          </a:prstGeom>
          <a:ln w="12700">
            <a:miter lim="400000"/>
          </a:ln>
        </p:spPr>
      </p:pic>
      <p:pic>
        <p:nvPicPr>
          <p:cNvPr id="60" name="image4.png"/>
          <p:cNvPicPr/>
          <p:nvPr/>
        </p:nvPicPr>
        <p:blipFill>
          <a:blip r:embed="rId4">
            <a:extLst/>
          </a:blip>
          <a:stretch>
            <a:fillRect/>
          </a:stretch>
        </p:blipFill>
        <p:spPr>
          <a:xfrm>
            <a:off x="3222973" y="3713162"/>
            <a:ext cx="3024454" cy="1896998"/>
          </a:xfrm>
          <a:prstGeom prst="rect">
            <a:avLst/>
          </a:prstGeom>
          <a:ln w="12700">
            <a:miter lim="400000"/>
          </a:ln>
          <a:effectLst>
            <a:outerShdw blurRad="63500" rotWithShape="0">
              <a:srgbClr val="000000">
                <a:alpha val="39999"/>
              </a:srgbClr>
            </a:outerShdw>
          </a:effectLst>
        </p:spPr>
      </p:pic>
      <p:pic>
        <p:nvPicPr>
          <p:cNvPr id="61" name="image5.png" descr="MDLib.tiff"/>
          <p:cNvPicPr/>
          <p:nvPr/>
        </p:nvPicPr>
        <p:blipFill>
          <a:blip r:embed="rId5">
            <a:extLst/>
          </a:blip>
          <a:stretch>
            <a:fillRect/>
          </a:stretch>
        </p:blipFill>
        <p:spPr>
          <a:xfrm>
            <a:off x="334963" y="3586162"/>
            <a:ext cx="3062287" cy="1897065"/>
          </a:xfrm>
          <a:prstGeom prst="rect">
            <a:avLst/>
          </a:prstGeom>
          <a:ln w="12700">
            <a:miter lim="400000"/>
          </a:ln>
          <a:effectLst>
            <a:outerShdw blurRad="63500" rotWithShape="0">
              <a:srgbClr val="000000">
                <a:alpha val="39999"/>
              </a:srgbClr>
            </a:outerShdw>
          </a:effectLst>
        </p:spPr>
      </p:pic>
      <p:sp>
        <p:nvSpPr>
          <p:cNvPr id="62" name="Shape 62"/>
          <p:cNvSpPr/>
          <p:nvPr/>
        </p:nvSpPr>
        <p:spPr>
          <a:xfrm>
            <a:off x="1362673" y="5632229"/>
            <a:ext cx="1006869" cy="3020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500">
                <a:solidFill>
                  <a:srgbClr val="1E1E1D"/>
                </a:solidFill>
                <a:latin typeface="+mj-lt"/>
                <a:ea typeface="+mj-ea"/>
                <a:cs typeface="+mj-cs"/>
                <a:sym typeface="Helvetica Neue"/>
              </a:defRPr>
            </a:lvl1pPr>
          </a:lstStyle>
          <a:p>
            <a:pPr lvl="0">
              <a:defRPr sz="1800">
                <a:solidFill>
                  <a:srgbClr val="000000"/>
                </a:solidFill>
              </a:defRPr>
            </a:pPr>
            <a:r>
              <a:rPr sz="1500" dirty="0">
                <a:solidFill>
                  <a:srgbClr val="1E1E1D"/>
                </a:solidFill>
              </a:rPr>
              <a:t>Desktop </a:t>
            </a:r>
          </a:p>
        </p:txBody>
      </p:sp>
      <p:sp>
        <p:nvSpPr>
          <p:cNvPr id="63" name="Shape 63"/>
          <p:cNvSpPr/>
          <p:nvPr/>
        </p:nvSpPr>
        <p:spPr>
          <a:xfrm>
            <a:off x="4163764" y="5733829"/>
            <a:ext cx="1143003" cy="3020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500">
                <a:solidFill>
                  <a:srgbClr val="1E1E1D"/>
                </a:solidFill>
                <a:latin typeface="+mj-lt"/>
                <a:ea typeface="+mj-ea"/>
                <a:cs typeface="+mj-cs"/>
                <a:sym typeface="Helvetica Neue"/>
              </a:defRPr>
            </a:lvl1pPr>
          </a:lstStyle>
          <a:p>
            <a:pPr lvl="0">
              <a:defRPr sz="1800">
                <a:solidFill>
                  <a:srgbClr val="000000"/>
                </a:solidFill>
              </a:defRPr>
            </a:pPr>
            <a:r>
              <a:rPr sz="1500">
                <a:solidFill>
                  <a:srgbClr val="1E1E1D"/>
                </a:solidFill>
              </a:rPr>
              <a:t>Web </a:t>
            </a:r>
          </a:p>
        </p:txBody>
      </p:sp>
      <p:sp>
        <p:nvSpPr>
          <p:cNvPr id="64" name="Shape 64"/>
          <p:cNvSpPr/>
          <p:nvPr/>
        </p:nvSpPr>
        <p:spPr>
          <a:xfrm>
            <a:off x="6860444" y="5925751"/>
            <a:ext cx="1143003" cy="3020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500">
                <a:solidFill>
                  <a:srgbClr val="1E1E1D"/>
                </a:solidFill>
                <a:latin typeface="+mj-lt"/>
                <a:ea typeface="+mj-ea"/>
                <a:cs typeface="+mj-cs"/>
                <a:sym typeface="Helvetica Neue"/>
              </a:defRPr>
            </a:lvl1pPr>
          </a:lstStyle>
          <a:p>
            <a:pPr lvl="0">
              <a:defRPr sz="1800">
                <a:solidFill>
                  <a:srgbClr val="000000"/>
                </a:solidFill>
              </a:defRPr>
            </a:pPr>
            <a:r>
              <a:rPr sz="1500">
                <a:solidFill>
                  <a:srgbClr val="1E1E1D"/>
                </a:solidFill>
              </a:rPr>
              <a:t>Mobile </a:t>
            </a:r>
          </a:p>
        </p:txBody>
      </p:sp>
      <p:sp>
        <p:nvSpPr>
          <p:cNvPr id="65" name="Shape 65"/>
          <p:cNvSpPr/>
          <p:nvPr/>
        </p:nvSpPr>
        <p:spPr>
          <a:xfrm>
            <a:off x="457200" y="1628800"/>
            <a:ext cx="4638179" cy="193898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lvl="0">
              <a:lnSpc>
                <a:spcPct val="150000"/>
              </a:lnSpc>
              <a:defRPr>
                <a:solidFill>
                  <a:srgbClr val="000000"/>
                </a:solidFill>
              </a:defRPr>
            </a:pPr>
            <a:r>
              <a:rPr lang="ru-RU" sz="2000" dirty="0" smtClean="0">
                <a:solidFill>
                  <a:srgbClr val="1E1E1D"/>
                </a:solidFill>
                <a:latin typeface="+mj-lt"/>
                <a:ea typeface="+mj-ea"/>
                <a:cs typeface="+mj-cs"/>
                <a:sym typeface="Helvetica Neue"/>
              </a:rPr>
              <a:t>Приложение для научной работы</a:t>
            </a:r>
            <a:endParaRPr dirty="0">
              <a:latin typeface="Calibri"/>
              <a:ea typeface="Calibri"/>
              <a:cs typeface="Calibri"/>
              <a:sym typeface="Calibri"/>
            </a:endParaRPr>
          </a:p>
          <a:p>
            <a:pPr lvl="0">
              <a:lnSpc>
                <a:spcPct val="150000"/>
              </a:lnSpc>
              <a:defRPr>
                <a:solidFill>
                  <a:srgbClr val="000000"/>
                </a:solidFill>
              </a:defRPr>
            </a:pPr>
            <a:r>
              <a:rPr lang="ru-RU" sz="2000" dirty="0" smtClean="0">
                <a:solidFill>
                  <a:srgbClr val="1E1E1D"/>
                </a:solidFill>
                <a:latin typeface="+mj-lt"/>
                <a:ea typeface="+mj-ea"/>
                <a:cs typeface="+mj-cs"/>
                <a:sym typeface="Helvetica Neue"/>
              </a:rPr>
              <a:t>Поддержка всех основных платформ</a:t>
            </a:r>
            <a:r>
              <a:rPr sz="2000" dirty="0" smtClean="0">
                <a:solidFill>
                  <a:srgbClr val="1E1E1D"/>
                </a:solidFill>
                <a:latin typeface="+mj-lt"/>
                <a:ea typeface="+mj-ea"/>
                <a:cs typeface="+mj-cs"/>
                <a:sym typeface="Helvetica Neue"/>
              </a:rPr>
              <a:t> </a:t>
            </a:r>
            <a:r>
              <a:rPr sz="2000" dirty="0">
                <a:solidFill>
                  <a:srgbClr val="1E1E1D"/>
                </a:solidFill>
                <a:latin typeface="+mj-lt"/>
                <a:ea typeface="+mj-ea"/>
                <a:cs typeface="+mj-cs"/>
                <a:sym typeface="Helvetica Neue"/>
              </a:rPr>
              <a:t>(Win/Mac/Linux/Mobile)</a:t>
            </a:r>
            <a:endParaRPr dirty="0">
              <a:latin typeface="Calibri"/>
              <a:ea typeface="Calibri"/>
              <a:cs typeface="Calibri"/>
              <a:sym typeface="Calibri"/>
            </a:endParaRPr>
          </a:p>
          <a:p>
            <a:pPr lvl="0">
              <a:lnSpc>
                <a:spcPct val="150000"/>
              </a:lnSpc>
              <a:defRPr>
                <a:solidFill>
                  <a:srgbClr val="000000"/>
                </a:solidFill>
              </a:defRPr>
            </a:pPr>
            <a:r>
              <a:rPr lang="ru-RU" sz="2000" dirty="0" smtClean="0">
                <a:solidFill>
                  <a:srgbClr val="1E1E1D"/>
                </a:solidFill>
                <a:latin typeface="+mj-lt"/>
                <a:ea typeface="+mj-ea"/>
                <a:cs typeface="+mj-cs"/>
                <a:sym typeface="Helvetica Neue"/>
              </a:rPr>
              <a:t>и всех брайзеров</a:t>
            </a:r>
            <a:endParaRPr sz="2000" dirty="0">
              <a:solidFill>
                <a:srgbClr val="1E1E1D"/>
              </a:solidFill>
              <a:latin typeface="+mj-lt"/>
              <a:ea typeface="+mj-ea"/>
              <a:cs typeface="+mj-cs"/>
              <a:sym typeface="Helvetica Neue"/>
            </a:endParaRPr>
          </a:p>
        </p:txBody>
      </p:sp>
      <p:sp>
        <p:nvSpPr>
          <p:cNvPr id="66" name="Shape 66"/>
          <p:cNvSpPr/>
          <p:nvPr/>
        </p:nvSpPr>
        <p:spPr>
          <a:xfrm>
            <a:off x="420441" y="891074"/>
            <a:ext cx="798160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C572A759-6A51-4108-AA02-DFA0A04FC94B}">
              <ma14:wrappingTextBoxFlag xmlns="" xmlns:ma14="http://schemas.microsoft.com/office/mac/drawingml/2011/main" val="1"/>
            </a:ext>
          </a:extLst>
        </p:spPr>
        <p:txBody>
          <a:bodyPr>
            <a:spAutoFit/>
          </a:bodyPr>
          <a:lstStyle/>
          <a:p>
            <a:r>
              <a:rPr lang="ru-RU" sz="2300" b="1" dirty="0">
                <a:solidFill>
                  <a:srgbClr val="0070C0"/>
                </a:solidFill>
                <a:latin typeface="Arial Bold"/>
                <a:ea typeface="+mj-ea"/>
                <a:cs typeface="Arial Bold"/>
              </a:rPr>
              <a:t>Что такое </a:t>
            </a:r>
            <a:r>
              <a:rPr sz="2300" b="1" dirty="0" err="1">
                <a:solidFill>
                  <a:srgbClr val="0070C0"/>
                </a:solidFill>
                <a:latin typeface="Arial Bold"/>
                <a:ea typeface="+mj-ea"/>
                <a:cs typeface="Arial Bold"/>
              </a:rPr>
              <a:t>Mendeley</a:t>
            </a:r>
            <a:r>
              <a:rPr sz="2300" b="1" dirty="0">
                <a:solidFill>
                  <a:srgbClr val="0070C0"/>
                </a:solidFill>
                <a:latin typeface="Arial Bold"/>
                <a:ea typeface="+mj-ea"/>
                <a:cs typeface="Arial Bold"/>
              </a:rPr>
              <a:t>?</a:t>
            </a:r>
          </a:p>
        </p:txBody>
      </p:sp>
      <p:pic>
        <p:nvPicPr>
          <p:cNvPr id="67" name="image6.png"/>
          <p:cNvPicPr/>
          <p:nvPr/>
        </p:nvPicPr>
        <p:blipFill>
          <a:blip r:embed="rId6">
            <a:extLst/>
          </a:blip>
          <a:stretch>
            <a:fillRect/>
          </a:stretch>
        </p:blipFill>
        <p:spPr>
          <a:xfrm>
            <a:off x="5650705" y="2367895"/>
            <a:ext cx="2908877" cy="745400"/>
          </a:xfrm>
          <a:prstGeom prst="rect">
            <a:avLst/>
          </a:prstGeom>
          <a:ln w="12700">
            <a:miter lim="400000"/>
          </a:ln>
        </p:spPr>
      </p:pic>
      <p:pic>
        <p:nvPicPr>
          <p:cNvPr id="68" name="image7.png"/>
          <p:cNvPicPr/>
          <p:nvPr/>
        </p:nvPicPr>
        <p:blipFill>
          <a:blip r:embed="rId7">
            <a:extLst/>
          </a:blip>
          <a:stretch>
            <a:fillRect/>
          </a:stretch>
        </p:blipFill>
        <p:spPr>
          <a:xfrm>
            <a:off x="5849175" y="1521688"/>
            <a:ext cx="2503634" cy="745403"/>
          </a:xfrm>
          <a:prstGeom prst="rect">
            <a:avLst/>
          </a:prstGeom>
          <a:ln w="12700">
            <a:miter lim="400000"/>
          </a:ln>
        </p:spPr>
      </p:pic>
    </p:spTree>
    <p:extLst>
      <p:ext uri="{BB962C8B-B14F-4D97-AF65-F5344CB8AC3E}">
        <p14:creationId xmlns:p14="http://schemas.microsoft.com/office/powerpoint/2010/main" val="950155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image8.png"/>
          <p:cNvPicPr/>
          <p:nvPr/>
        </p:nvPicPr>
        <p:blipFill>
          <a:blip r:embed="rId3">
            <a:extLst/>
          </a:blip>
          <a:stretch>
            <a:fillRect/>
          </a:stretch>
        </p:blipFill>
        <p:spPr>
          <a:xfrm>
            <a:off x="3960929" y="1873131"/>
            <a:ext cx="1417157" cy="909963"/>
          </a:xfrm>
          <a:prstGeom prst="rect">
            <a:avLst/>
          </a:prstGeom>
          <a:ln w="12700">
            <a:miter lim="400000"/>
          </a:ln>
        </p:spPr>
      </p:pic>
      <p:sp>
        <p:nvSpPr>
          <p:cNvPr id="73" name="Shape 73"/>
          <p:cNvSpPr>
            <a:spLocks noGrp="1"/>
          </p:cNvSpPr>
          <p:nvPr>
            <p:ph type="sldNum" sz="quarter" idx="4294967295"/>
          </p:nvPr>
        </p:nvSpPr>
        <p:spPr>
          <a:xfrm>
            <a:off x="6553200" y="6278071"/>
            <a:ext cx="2133600" cy="243843"/>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defTabSz="448055">
              <a:defRPr sz="900"/>
            </a:lvl1pPr>
          </a:lstStyle>
          <a:p>
            <a:pPr lvl="0">
              <a:defRPr sz="1800">
                <a:solidFill>
                  <a:srgbClr val="000000"/>
                </a:solidFill>
              </a:defRPr>
            </a:pPr>
            <a:fld id="{86CB4B4D-7CA3-9044-876B-883B54F8677D}" type="slidenum">
              <a:rPr sz="900">
                <a:solidFill>
                  <a:srgbClr val="8F8F8F"/>
                </a:solidFill>
              </a:rPr>
              <a:t>51</a:t>
            </a:fld>
            <a:endParaRPr sz="900">
              <a:solidFill>
                <a:srgbClr val="8F8F8F"/>
              </a:solidFill>
            </a:endParaRPr>
          </a:p>
        </p:txBody>
      </p:sp>
      <p:sp>
        <p:nvSpPr>
          <p:cNvPr id="74" name="Shape 74"/>
          <p:cNvSpPr/>
          <p:nvPr/>
        </p:nvSpPr>
        <p:spPr>
          <a:xfrm>
            <a:off x="420441" y="891074"/>
            <a:ext cx="7981606" cy="45275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20000"/>
              </a:lnSpc>
              <a:defRPr sz="2700" b="1">
                <a:solidFill>
                  <a:srgbClr val="1E1E1E"/>
                </a:solidFill>
                <a:latin typeface="+mj-lt"/>
                <a:ea typeface="+mj-ea"/>
                <a:cs typeface="+mj-cs"/>
                <a:sym typeface="Helvetica Neue"/>
              </a:defRPr>
            </a:lvl1pPr>
          </a:lstStyle>
          <a:p>
            <a:pPr lvl="0">
              <a:defRPr sz="1800" b="0">
                <a:solidFill>
                  <a:srgbClr val="000000"/>
                </a:solidFill>
              </a:defRPr>
            </a:pPr>
            <a:r>
              <a:rPr lang="ru-RU" sz="2700" b="1" dirty="0" smtClean="0">
                <a:solidFill>
                  <a:srgbClr val="1E1E1E"/>
                </a:solidFill>
              </a:rPr>
              <a:t> </a:t>
            </a:r>
            <a:r>
              <a:rPr lang="ru-RU" sz="2300" dirty="0" smtClean="0">
                <a:solidFill>
                  <a:srgbClr val="0070C0"/>
                </a:solidFill>
                <a:latin typeface="Arial Bold"/>
                <a:cs typeface="Arial Bold"/>
              </a:rPr>
              <a:t>Как</a:t>
            </a:r>
            <a:r>
              <a:rPr lang="ru-RU" sz="2700" b="1" dirty="0" smtClean="0">
                <a:solidFill>
                  <a:srgbClr val="1E1E1E"/>
                </a:solidFill>
              </a:rPr>
              <a:t> </a:t>
            </a:r>
            <a:r>
              <a:rPr lang="ru-RU" sz="2300" b="0" dirty="0">
                <a:solidFill>
                  <a:srgbClr val="0070C0"/>
                </a:solidFill>
                <a:latin typeface="Arial Bold"/>
                <a:cs typeface="Arial Bold"/>
              </a:rPr>
              <a:t>устроен </a:t>
            </a:r>
            <a:r>
              <a:rPr lang="en-GB" sz="2300" b="0" dirty="0" err="1">
                <a:solidFill>
                  <a:srgbClr val="0070C0"/>
                </a:solidFill>
                <a:latin typeface="Arial Bold"/>
                <a:cs typeface="Arial Bold"/>
              </a:rPr>
              <a:t>Mendeley</a:t>
            </a:r>
            <a:r>
              <a:rPr sz="2300" b="0" dirty="0">
                <a:solidFill>
                  <a:srgbClr val="0070C0"/>
                </a:solidFill>
                <a:latin typeface="Arial Bold"/>
                <a:cs typeface="Arial Bold"/>
              </a:rPr>
              <a:t>?</a:t>
            </a:r>
          </a:p>
        </p:txBody>
      </p:sp>
      <p:grpSp>
        <p:nvGrpSpPr>
          <p:cNvPr id="79" name="Group 79"/>
          <p:cNvGrpSpPr/>
          <p:nvPr/>
        </p:nvGrpSpPr>
        <p:grpSpPr>
          <a:xfrm>
            <a:off x="666666" y="2184499"/>
            <a:ext cx="2027365" cy="1501274"/>
            <a:chOff x="0" y="0"/>
            <a:chExt cx="2027363" cy="1501272"/>
          </a:xfrm>
        </p:grpSpPr>
        <p:pic>
          <p:nvPicPr>
            <p:cNvPr id="75" name="image9.png"/>
            <p:cNvPicPr/>
            <p:nvPr/>
          </p:nvPicPr>
          <p:blipFill>
            <a:blip r:embed="rId4">
              <a:extLst/>
            </a:blip>
            <a:stretch>
              <a:fillRect/>
            </a:stretch>
          </p:blipFill>
          <p:spPr>
            <a:xfrm>
              <a:off x="838200" y="0"/>
              <a:ext cx="757362" cy="949097"/>
            </a:xfrm>
            <a:prstGeom prst="rect">
              <a:avLst/>
            </a:prstGeom>
            <a:ln w="12700" cap="flat">
              <a:noFill/>
              <a:miter lim="400000"/>
            </a:ln>
            <a:effectLst/>
          </p:spPr>
        </p:pic>
        <p:pic>
          <p:nvPicPr>
            <p:cNvPr id="76" name="image9.png"/>
            <p:cNvPicPr/>
            <p:nvPr/>
          </p:nvPicPr>
          <p:blipFill>
            <a:blip r:embed="rId4">
              <a:extLst/>
            </a:blip>
            <a:stretch>
              <a:fillRect/>
            </a:stretch>
          </p:blipFill>
          <p:spPr>
            <a:xfrm>
              <a:off x="1270001" y="385960"/>
              <a:ext cx="757362" cy="949098"/>
            </a:xfrm>
            <a:prstGeom prst="rect">
              <a:avLst/>
            </a:prstGeom>
            <a:ln w="12700" cap="flat">
              <a:noFill/>
              <a:miter lim="400000"/>
            </a:ln>
            <a:effectLst>
              <a:outerShdw blurRad="38100" dist="23000" dir="5400000" rotWithShape="0">
                <a:srgbClr val="000000">
                  <a:alpha val="35000"/>
                </a:srgbClr>
              </a:outerShdw>
            </a:effectLst>
          </p:spPr>
        </p:pic>
        <p:pic>
          <p:nvPicPr>
            <p:cNvPr id="77" name="image9.png"/>
            <p:cNvPicPr/>
            <p:nvPr/>
          </p:nvPicPr>
          <p:blipFill>
            <a:blip r:embed="rId4">
              <a:extLst/>
            </a:blip>
            <a:stretch>
              <a:fillRect/>
            </a:stretch>
          </p:blipFill>
          <p:spPr>
            <a:xfrm>
              <a:off x="-1" y="166214"/>
              <a:ext cx="757361" cy="949098"/>
            </a:xfrm>
            <a:prstGeom prst="rect">
              <a:avLst/>
            </a:prstGeom>
            <a:ln w="12700" cap="flat">
              <a:noFill/>
              <a:miter lim="400000"/>
            </a:ln>
            <a:effectLst/>
          </p:spPr>
        </p:pic>
        <p:pic>
          <p:nvPicPr>
            <p:cNvPr id="78" name="image9.png"/>
            <p:cNvPicPr/>
            <p:nvPr/>
          </p:nvPicPr>
          <p:blipFill>
            <a:blip r:embed="rId4">
              <a:extLst/>
            </a:blip>
            <a:stretch>
              <a:fillRect/>
            </a:stretch>
          </p:blipFill>
          <p:spPr>
            <a:xfrm>
              <a:off x="431799" y="552174"/>
              <a:ext cx="757363" cy="949099"/>
            </a:xfrm>
            <a:prstGeom prst="rect">
              <a:avLst/>
            </a:prstGeom>
            <a:ln w="12700" cap="flat">
              <a:noFill/>
              <a:miter lim="400000"/>
            </a:ln>
            <a:effectLst>
              <a:outerShdw blurRad="38100" dist="23000" dir="5400000" rotWithShape="0">
                <a:srgbClr val="000000">
                  <a:alpha val="35000"/>
                </a:srgbClr>
              </a:outerShdw>
            </a:effectLst>
          </p:spPr>
        </p:pic>
      </p:grpSp>
      <p:sp>
        <p:nvSpPr>
          <p:cNvPr id="80" name="Shape 80"/>
          <p:cNvSpPr/>
          <p:nvPr/>
        </p:nvSpPr>
        <p:spPr>
          <a:xfrm>
            <a:off x="2626174" y="3087981"/>
            <a:ext cx="1354295"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pic>
        <p:nvPicPr>
          <p:cNvPr id="81" name="image10.png"/>
          <p:cNvPicPr/>
          <p:nvPr/>
        </p:nvPicPr>
        <p:blipFill>
          <a:blip r:embed="rId5">
            <a:extLst/>
          </a:blip>
          <a:stretch>
            <a:fillRect/>
          </a:stretch>
        </p:blipFill>
        <p:spPr>
          <a:xfrm>
            <a:off x="4014770" y="2707844"/>
            <a:ext cx="1330867" cy="2621802"/>
          </a:xfrm>
          <a:prstGeom prst="rect">
            <a:avLst/>
          </a:prstGeom>
          <a:ln w="12700">
            <a:miter lim="400000"/>
          </a:ln>
        </p:spPr>
      </p:pic>
      <p:pic>
        <p:nvPicPr>
          <p:cNvPr id="82" name="image11.png"/>
          <p:cNvPicPr/>
          <p:nvPr/>
        </p:nvPicPr>
        <p:blipFill>
          <a:blip r:embed="rId6">
            <a:extLst/>
          </a:blip>
          <a:stretch>
            <a:fillRect/>
          </a:stretch>
        </p:blipFill>
        <p:spPr>
          <a:xfrm>
            <a:off x="6312320" y="3003773"/>
            <a:ext cx="2208960" cy="1281198"/>
          </a:xfrm>
          <a:prstGeom prst="rect">
            <a:avLst/>
          </a:prstGeom>
          <a:ln w="12700">
            <a:miter lim="400000"/>
          </a:ln>
        </p:spPr>
      </p:pic>
      <p:grpSp>
        <p:nvGrpSpPr>
          <p:cNvPr id="85" name="Group 85"/>
          <p:cNvGrpSpPr/>
          <p:nvPr/>
        </p:nvGrpSpPr>
        <p:grpSpPr>
          <a:xfrm>
            <a:off x="6389531" y="1214008"/>
            <a:ext cx="2054540" cy="1541066"/>
            <a:chOff x="0" y="-1"/>
            <a:chExt cx="2054538" cy="1541064"/>
          </a:xfrm>
        </p:grpSpPr>
        <p:pic>
          <p:nvPicPr>
            <p:cNvPr id="83" name="image12.png"/>
            <p:cNvPicPr/>
            <p:nvPr/>
          </p:nvPicPr>
          <p:blipFill>
            <a:blip r:embed="rId7">
              <a:extLst/>
            </a:blip>
            <a:stretch>
              <a:fillRect/>
            </a:stretch>
          </p:blipFill>
          <p:spPr>
            <a:xfrm>
              <a:off x="226898" y="-2"/>
              <a:ext cx="1827641" cy="1414595"/>
            </a:xfrm>
            <a:prstGeom prst="rect">
              <a:avLst/>
            </a:prstGeom>
            <a:ln w="12700" cap="flat">
              <a:noFill/>
              <a:miter lim="400000"/>
            </a:ln>
            <a:effectLst/>
          </p:spPr>
        </p:pic>
        <p:pic>
          <p:nvPicPr>
            <p:cNvPr id="84" name="image13.png"/>
            <p:cNvPicPr/>
            <p:nvPr/>
          </p:nvPicPr>
          <p:blipFill>
            <a:blip r:embed="rId8">
              <a:extLst/>
            </a:blip>
            <a:stretch>
              <a:fillRect/>
            </a:stretch>
          </p:blipFill>
          <p:spPr>
            <a:xfrm>
              <a:off x="-1" y="481031"/>
              <a:ext cx="581638" cy="1060033"/>
            </a:xfrm>
            <a:prstGeom prst="rect">
              <a:avLst/>
            </a:prstGeom>
            <a:ln w="12700" cap="flat">
              <a:noFill/>
              <a:miter lim="400000"/>
            </a:ln>
            <a:effectLst/>
          </p:spPr>
        </p:pic>
      </p:grpSp>
      <p:pic>
        <p:nvPicPr>
          <p:cNvPr id="86" name="image14.png"/>
          <p:cNvPicPr/>
          <p:nvPr/>
        </p:nvPicPr>
        <p:blipFill>
          <a:blip r:embed="rId9">
            <a:extLst/>
          </a:blip>
          <a:stretch>
            <a:fillRect/>
          </a:stretch>
        </p:blipFill>
        <p:spPr>
          <a:xfrm>
            <a:off x="6708223" y="4566499"/>
            <a:ext cx="1417157" cy="1477295"/>
          </a:xfrm>
          <a:prstGeom prst="rect">
            <a:avLst/>
          </a:prstGeom>
          <a:ln w="12700">
            <a:miter lim="400000"/>
          </a:ln>
        </p:spPr>
      </p:pic>
      <p:sp>
        <p:nvSpPr>
          <p:cNvPr id="87" name="Shape 87"/>
          <p:cNvSpPr/>
          <p:nvPr/>
        </p:nvSpPr>
        <p:spPr>
          <a:xfrm>
            <a:off x="5273578" y="2292971"/>
            <a:ext cx="1354296"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88" name="Shape 88"/>
          <p:cNvSpPr/>
          <p:nvPr/>
        </p:nvSpPr>
        <p:spPr>
          <a:xfrm>
            <a:off x="5273578" y="3647182"/>
            <a:ext cx="1354296"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89" name="Shape 89"/>
          <p:cNvSpPr/>
          <p:nvPr/>
        </p:nvSpPr>
        <p:spPr>
          <a:xfrm>
            <a:off x="5273578" y="5110069"/>
            <a:ext cx="1354296"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90" name="Shape 90"/>
          <p:cNvSpPr/>
          <p:nvPr/>
        </p:nvSpPr>
        <p:spPr>
          <a:xfrm>
            <a:off x="2626174" y="4858541"/>
            <a:ext cx="1354295"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grpSp>
        <p:nvGrpSpPr>
          <p:cNvPr id="93" name="Group 93"/>
          <p:cNvGrpSpPr/>
          <p:nvPr/>
        </p:nvGrpSpPr>
        <p:grpSpPr>
          <a:xfrm>
            <a:off x="941733" y="4139472"/>
            <a:ext cx="1477234" cy="1517666"/>
            <a:chOff x="0" y="0"/>
            <a:chExt cx="1477232" cy="1517664"/>
          </a:xfrm>
        </p:grpSpPr>
        <p:pic>
          <p:nvPicPr>
            <p:cNvPr id="91" name="image15.png"/>
            <p:cNvPicPr/>
            <p:nvPr/>
          </p:nvPicPr>
          <p:blipFill>
            <a:blip r:embed="rId10">
              <a:extLst/>
            </a:blip>
            <a:stretch>
              <a:fillRect/>
            </a:stretch>
          </p:blipFill>
          <p:spPr>
            <a:xfrm>
              <a:off x="19446" y="-1"/>
              <a:ext cx="1438420" cy="745403"/>
            </a:xfrm>
            <a:prstGeom prst="rect">
              <a:avLst/>
            </a:prstGeom>
            <a:ln w="12700" cap="flat">
              <a:noFill/>
              <a:miter lim="400000"/>
            </a:ln>
            <a:effectLst/>
          </p:spPr>
        </p:pic>
        <p:pic>
          <p:nvPicPr>
            <p:cNvPr id="92" name="image16.png"/>
            <p:cNvPicPr/>
            <p:nvPr/>
          </p:nvPicPr>
          <p:blipFill>
            <a:blip r:embed="rId11">
              <a:extLst/>
            </a:blip>
            <a:stretch>
              <a:fillRect/>
            </a:stretch>
          </p:blipFill>
          <p:spPr>
            <a:xfrm>
              <a:off x="0" y="772262"/>
              <a:ext cx="1477234" cy="745403"/>
            </a:xfrm>
            <a:prstGeom prst="rect">
              <a:avLst/>
            </a:prstGeom>
            <a:ln w="12700" cap="flat">
              <a:noFill/>
              <a:miter lim="400000"/>
            </a:ln>
            <a:effectLst/>
          </p:spPr>
        </p:pic>
      </p:grpSp>
    </p:spTree>
    <p:extLst>
      <p:ext uri="{BB962C8B-B14F-4D97-AF65-F5344CB8AC3E}">
        <p14:creationId xmlns:p14="http://schemas.microsoft.com/office/powerpoint/2010/main" val="168031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902250" y="1474905"/>
            <a:ext cx="3169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dirty="0" smtClean="0">
                <a:solidFill>
                  <a:srgbClr val="1E1E1D"/>
                </a:solidFill>
                <a:latin typeface="Helvetica Neue"/>
                <a:cs typeface="Helvetica Neue"/>
                <a:sym typeface="Georgia" charset="0"/>
              </a:rPr>
              <a:t>Шаг</a:t>
            </a:r>
            <a:r>
              <a:rPr lang="en-US" dirty="0" smtClean="0">
                <a:solidFill>
                  <a:srgbClr val="1E1E1D"/>
                </a:solidFill>
                <a:latin typeface="Helvetica Neue"/>
                <a:cs typeface="Helvetica Neue"/>
                <a:sym typeface="Georgia" charset="0"/>
              </a:rPr>
              <a:t> </a:t>
            </a:r>
            <a:r>
              <a:rPr lang="en-US" dirty="0">
                <a:solidFill>
                  <a:srgbClr val="1E1E1D"/>
                </a:solidFill>
                <a:latin typeface="Helvetica Neue"/>
                <a:cs typeface="Helvetica Neue"/>
                <a:sym typeface="Georgia" charset="0"/>
              </a:rPr>
              <a:t>1:</a:t>
            </a:r>
          </a:p>
          <a:p>
            <a:r>
              <a:rPr lang="ru-RU" dirty="0" smtClean="0">
                <a:solidFill>
                  <a:srgbClr val="1E1E1D"/>
                </a:solidFill>
                <a:latin typeface="Helvetica Neue"/>
                <a:cs typeface="Helvetica Neue"/>
                <a:sym typeface="Georgia" charset="0"/>
              </a:rPr>
              <a:t>Зарегистрироваться в</a:t>
            </a:r>
            <a:r>
              <a:rPr lang="en-US" dirty="0" smtClean="0">
                <a:solidFill>
                  <a:srgbClr val="1E1E1D"/>
                </a:solidFill>
                <a:latin typeface="Helvetica Neue"/>
                <a:cs typeface="Helvetica Neue"/>
                <a:sym typeface="Georgia" charset="0"/>
              </a:rPr>
              <a:t> </a:t>
            </a:r>
            <a:r>
              <a:rPr lang="en-US" b="1" dirty="0" err="1">
                <a:solidFill>
                  <a:srgbClr val="1E1E1D"/>
                </a:solidFill>
                <a:latin typeface="Helvetica Neue"/>
                <a:cs typeface="Helvetica Neue"/>
                <a:sym typeface="Georgia" charset="0"/>
              </a:rPr>
              <a:t>Mendeley</a:t>
            </a:r>
            <a:r>
              <a:rPr lang="en-US" dirty="0">
                <a:solidFill>
                  <a:srgbClr val="1E1E1D"/>
                </a:solidFill>
                <a:latin typeface="Helvetica Neue"/>
                <a:cs typeface="Helvetica Neue"/>
                <a:sym typeface="Georgia" charset="0"/>
              </a:rPr>
              <a:t> </a:t>
            </a:r>
            <a:r>
              <a:rPr lang="ru-RU" dirty="0" smtClean="0">
                <a:solidFill>
                  <a:srgbClr val="1E1E1D"/>
                </a:solidFill>
                <a:latin typeface="Helvetica Neue"/>
                <a:cs typeface="Helvetica Neue"/>
                <a:sym typeface="Georgia" charset="0"/>
              </a:rPr>
              <a:t>в интернет</a:t>
            </a:r>
            <a:endParaRPr lang="en-US" dirty="0">
              <a:solidFill>
                <a:srgbClr val="1E1E1D"/>
              </a:solidFill>
              <a:latin typeface="Helvetica Neue"/>
              <a:cs typeface="Helvetica Neue"/>
            </a:endParaRPr>
          </a:p>
        </p:txBody>
      </p:sp>
      <p:sp>
        <p:nvSpPr>
          <p:cNvPr id="5" name="Rectangle 4"/>
          <p:cNvSpPr>
            <a:spLocks noChangeArrowheads="1"/>
          </p:cNvSpPr>
          <p:nvPr/>
        </p:nvSpPr>
        <p:spPr bwMode="auto">
          <a:xfrm>
            <a:off x="4240191" y="2862521"/>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dirty="0" smtClean="0">
                <a:solidFill>
                  <a:srgbClr val="1E1E1D"/>
                </a:solidFill>
                <a:latin typeface="Helvetica Neue"/>
                <a:cs typeface="Helvetica Neue"/>
                <a:sym typeface="Georgia" charset="0"/>
              </a:rPr>
              <a:t>Шаг</a:t>
            </a:r>
            <a:r>
              <a:rPr lang="en-US" dirty="0" smtClean="0">
                <a:solidFill>
                  <a:srgbClr val="1E1E1D"/>
                </a:solidFill>
                <a:latin typeface="Helvetica Neue"/>
                <a:cs typeface="Helvetica Neue"/>
                <a:sym typeface="Georgia" charset="0"/>
              </a:rPr>
              <a:t> </a:t>
            </a:r>
            <a:r>
              <a:rPr lang="en-US" dirty="0">
                <a:solidFill>
                  <a:srgbClr val="1E1E1D"/>
                </a:solidFill>
                <a:latin typeface="Helvetica Neue"/>
                <a:cs typeface="Helvetica Neue"/>
                <a:sym typeface="Georgia" charset="0"/>
              </a:rPr>
              <a:t>2:</a:t>
            </a:r>
          </a:p>
          <a:p>
            <a:r>
              <a:rPr lang="ru-RU" dirty="0" smtClean="0">
                <a:solidFill>
                  <a:srgbClr val="1E1E1D"/>
                </a:solidFill>
                <a:latin typeface="Helvetica Neue"/>
                <a:cs typeface="Helvetica Neue"/>
                <a:sym typeface="Georgia" charset="0"/>
              </a:rPr>
              <a:t>Скачать</a:t>
            </a:r>
            <a:r>
              <a:rPr lang="en-US" dirty="0" smtClean="0">
                <a:solidFill>
                  <a:srgbClr val="1E1E1D"/>
                </a:solidFill>
                <a:latin typeface="Helvetica Neue"/>
                <a:cs typeface="Helvetica Neue"/>
                <a:sym typeface="Georgia" charset="0"/>
              </a:rPr>
              <a:t> </a:t>
            </a:r>
            <a:r>
              <a:rPr lang="en-US" b="1" dirty="0">
                <a:solidFill>
                  <a:srgbClr val="1E1E1D"/>
                </a:solidFill>
                <a:latin typeface="Helvetica Neue"/>
                <a:cs typeface="Helvetica Neue"/>
                <a:sym typeface="Georgia" charset="0"/>
              </a:rPr>
              <a:t>Mendeley Desktop</a:t>
            </a:r>
            <a:endParaRPr lang="en-US" dirty="0">
              <a:solidFill>
                <a:srgbClr val="1E1E1D"/>
              </a:solidFill>
              <a:latin typeface="Helvetica Neue"/>
              <a:cs typeface="Helvetica Neue"/>
            </a:endParaRPr>
          </a:p>
        </p:txBody>
      </p:sp>
      <p:sp>
        <p:nvSpPr>
          <p:cNvPr id="6" name="Rectangle 5"/>
          <p:cNvSpPr>
            <a:spLocks noChangeArrowheads="1"/>
          </p:cNvSpPr>
          <p:nvPr/>
        </p:nvSpPr>
        <p:spPr bwMode="auto">
          <a:xfrm>
            <a:off x="4015013" y="5822835"/>
            <a:ext cx="37785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dirty="0" smtClean="0">
                <a:solidFill>
                  <a:srgbClr val="1E1E1D"/>
                </a:solidFill>
                <a:latin typeface="Helvetica Neue"/>
                <a:cs typeface="Helvetica Neue"/>
                <a:sym typeface="Georgia" charset="0"/>
              </a:rPr>
              <a:t>Шаг</a:t>
            </a:r>
            <a:r>
              <a:rPr lang="en-US" dirty="0" smtClean="0">
                <a:solidFill>
                  <a:srgbClr val="1E1E1D"/>
                </a:solidFill>
                <a:latin typeface="Helvetica Neue"/>
                <a:cs typeface="Helvetica Neue"/>
                <a:sym typeface="Georgia" charset="0"/>
              </a:rPr>
              <a:t> </a:t>
            </a:r>
            <a:r>
              <a:rPr lang="en-US" dirty="0">
                <a:solidFill>
                  <a:srgbClr val="1E1E1D"/>
                </a:solidFill>
                <a:latin typeface="Helvetica Neue"/>
                <a:cs typeface="Helvetica Neue"/>
                <a:sym typeface="Georgia" charset="0"/>
              </a:rPr>
              <a:t>3:</a:t>
            </a:r>
          </a:p>
          <a:p>
            <a:r>
              <a:rPr lang="ru-RU" dirty="0" smtClean="0">
                <a:solidFill>
                  <a:srgbClr val="1E1E1D"/>
                </a:solidFill>
                <a:latin typeface="Helvetica Neue"/>
                <a:cs typeface="Helvetica Neue"/>
                <a:sym typeface="Georgia" charset="0"/>
              </a:rPr>
              <a:t>Организовать свою библиотеку</a:t>
            </a:r>
            <a:endParaRPr lang="en-US" dirty="0">
              <a:solidFill>
                <a:srgbClr val="1E1E1D"/>
              </a:solidFill>
              <a:latin typeface="Helvetica Neue"/>
              <a:cs typeface="Helvetica Neue"/>
            </a:endParaRPr>
          </a:p>
        </p:txBody>
      </p:sp>
      <p:sp>
        <p:nvSpPr>
          <p:cNvPr id="8" name="Bent Arrow 7"/>
          <p:cNvSpPr/>
          <p:nvPr/>
        </p:nvSpPr>
        <p:spPr bwMode="auto">
          <a:xfrm rot="10800000">
            <a:off x="5456501" y="5387859"/>
            <a:ext cx="792163" cy="720725"/>
          </a:xfrm>
          <a:prstGeom prst="bentArrow">
            <a:avLst/>
          </a:prstGeom>
          <a:solidFill>
            <a:srgbClr val="919191"/>
          </a:solidFill>
          <a:ln w="25400" cap="flat" cmpd="sng" algn="ctr">
            <a:solidFill>
              <a:srgbClr val="919191"/>
            </a:solidFill>
            <a:prstDash val="solid"/>
            <a:round/>
            <a:headEnd type="none" w="med" len="med"/>
            <a:tailEnd type="none" w="med" len="med"/>
          </a:ln>
          <a:effectLst/>
        </p:spPr>
        <p:txBody>
          <a:bodyPr lIns="45719" tIns="45719" rIns="45719" bIns="45719" anchor="ctr"/>
          <a:lstStyle/>
          <a:p>
            <a:pPr marL="457200">
              <a:defRPr/>
            </a:pPr>
            <a:endParaRPr lang="en-US">
              <a:solidFill>
                <a:srgbClr val="1E1E1D"/>
              </a:solidFill>
              <a:cs typeface="Arial" charset="0"/>
            </a:endParaRPr>
          </a:p>
        </p:txBody>
      </p:sp>
      <p:pic>
        <p:nvPicPr>
          <p:cNvPr id="2" name="Picture 1" descr="Screenshot 2014-04-15 12.45.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58" y="2344234"/>
            <a:ext cx="3330800" cy="3545098"/>
          </a:xfrm>
          <a:prstGeom prst="rect">
            <a:avLst/>
          </a:prstGeom>
        </p:spPr>
      </p:pic>
      <p:pic>
        <p:nvPicPr>
          <p:cNvPr id="11" name="Picture 10" descr="Screenshot 2014-04-15 12.48.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781" y="3679800"/>
            <a:ext cx="3572745" cy="1357643"/>
          </a:xfrm>
          <a:prstGeom prst="rect">
            <a:avLst/>
          </a:prstGeom>
        </p:spPr>
      </p:pic>
      <p:sp>
        <p:nvSpPr>
          <p:cNvPr id="12" name="Bent Arrow 11"/>
          <p:cNvSpPr/>
          <p:nvPr/>
        </p:nvSpPr>
        <p:spPr bwMode="auto">
          <a:xfrm rot="5400000">
            <a:off x="4489448" y="1941538"/>
            <a:ext cx="792163" cy="720725"/>
          </a:xfrm>
          <a:prstGeom prst="bentArrow">
            <a:avLst/>
          </a:prstGeom>
          <a:solidFill>
            <a:srgbClr val="919191"/>
          </a:solidFill>
          <a:ln w="25400" cap="flat" cmpd="sng" algn="ctr">
            <a:solidFill>
              <a:srgbClr val="919191"/>
            </a:solidFill>
            <a:prstDash val="solid"/>
            <a:round/>
            <a:headEnd type="none" w="med" len="med"/>
            <a:tailEnd type="none" w="med" len="med"/>
          </a:ln>
          <a:effectLst/>
        </p:spPr>
        <p:txBody>
          <a:bodyPr lIns="45719" tIns="45719" rIns="45719" bIns="45719" anchor="ctr"/>
          <a:lstStyle/>
          <a:p>
            <a:pPr marL="457200">
              <a:defRPr/>
            </a:pPr>
            <a:endParaRPr lang="en-US">
              <a:solidFill>
                <a:srgbClr val="1E1E1D"/>
              </a:solidFill>
              <a:cs typeface="Arial" charset="0"/>
            </a:endParaRPr>
          </a:p>
        </p:txBody>
      </p:sp>
      <p:sp>
        <p:nvSpPr>
          <p:cNvPr id="9" name="Title 1"/>
          <p:cNvSpPr>
            <a:spLocks noGrp="1"/>
          </p:cNvSpPr>
          <p:nvPr>
            <p:ph type="title"/>
          </p:nvPr>
        </p:nvSpPr>
        <p:spPr>
          <a:xfrm>
            <a:off x="457200" y="274638"/>
            <a:ext cx="8229600" cy="1143000"/>
          </a:xfrm>
        </p:spPr>
        <p:txBody>
          <a:bodyPr/>
          <a:lstStyle/>
          <a:p>
            <a:r>
              <a:rPr lang="ru-RU" dirty="0" smtClean="0"/>
              <a:t>Организация персональной библиотеки в </a:t>
            </a:r>
            <a:r>
              <a:rPr lang="en-GB" dirty="0" err="1" smtClean="0"/>
              <a:t>Mendeley</a:t>
            </a:r>
            <a:endParaRPr lang="en-US" dirty="0"/>
          </a:p>
        </p:txBody>
      </p:sp>
    </p:spTree>
    <p:extLst>
      <p:ext uri="{BB962C8B-B14F-4D97-AF65-F5344CB8AC3E}">
        <p14:creationId xmlns:p14="http://schemas.microsoft.com/office/powerpoint/2010/main" val="114645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Screenshot 2014-03-11 14.35.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2871" y="1574996"/>
            <a:ext cx="6938259" cy="457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err="1" smtClean="0">
                <a:solidFill>
                  <a:srgbClr val="0070C0"/>
                </a:solidFill>
              </a:rPr>
              <a:t>Mendeley</a:t>
            </a:r>
            <a:r>
              <a:rPr lang="en-US" dirty="0" smtClean="0">
                <a:solidFill>
                  <a:srgbClr val="0070C0"/>
                </a:solidFill>
              </a:rPr>
              <a:t> Desktop</a:t>
            </a:r>
            <a:endParaRPr lang="en-US" dirty="0">
              <a:solidFill>
                <a:srgbClr val="0070C0"/>
              </a:solidFill>
            </a:endParaRPr>
          </a:p>
        </p:txBody>
      </p:sp>
    </p:spTree>
    <p:extLst>
      <p:ext uri="{BB962C8B-B14F-4D97-AF65-F5344CB8AC3E}">
        <p14:creationId xmlns:p14="http://schemas.microsoft.com/office/powerpoint/2010/main" val="29301387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Структура библиотеки</a:t>
            </a:r>
            <a:endParaRPr lang="en-US" dirty="0"/>
          </a:p>
        </p:txBody>
      </p:sp>
      <p:pic>
        <p:nvPicPr>
          <p:cNvPr id="10" name="Picture 7" descr="Screenshot 2014-03-11 14.35.37.png"/>
          <p:cNvPicPr>
            <a:picLocks noChangeAspect="1"/>
          </p:cNvPicPr>
          <p:nvPr/>
        </p:nvPicPr>
        <p:blipFill>
          <a:blip r:embed="rId3">
            <a:alphaModFix amt="23000"/>
            <a:extLst>
              <a:ext uri="{28A0092B-C50C-407E-A947-70E740481C1C}">
                <a14:useLocalDpi xmlns:a14="http://schemas.microsoft.com/office/drawing/2010/main" val="0"/>
              </a:ext>
            </a:extLst>
          </a:blip>
          <a:srcRect/>
          <a:stretch>
            <a:fillRect/>
          </a:stretch>
        </p:blipFill>
        <p:spPr bwMode="auto">
          <a:xfrm>
            <a:off x="1102871" y="1574996"/>
            <a:ext cx="6938259" cy="457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shot 2014-03-11 14.35.37.png"/>
          <p:cNvPicPr>
            <a:picLocks noChangeAspect="1"/>
          </p:cNvPicPr>
          <p:nvPr/>
        </p:nvPicPr>
        <p:blipFill rotWithShape="1">
          <a:blip r:embed="rId3">
            <a:extLst>
              <a:ext uri="{28A0092B-C50C-407E-A947-70E740481C1C}">
                <a14:useLocalDpi xmlns:a14="http://schemas.microsoft.com/office/drawing/2010/main" val="0"/>
              </a:ext>
            </a:extLst>
          </a:blip>
          <a:srcRect r="80304"/>
          <a:stretch/>
        </p:blipFill>
        <p:spPr bwMode="auto">
          <a:xfrm>
            <a:off x="1102871" y="1574996"/>
            <a:ext cx="1366573" cy="457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Screenshot 2014-03-11 14.35.37.png"/>
          <p:cNvPicPr>
            <a:picLocks noChangeAspect="1"/>
          </p:cNvPicPr>
          <p:nvPr/>
        </p:nvPicPr>
        <p:blipFill rotWithShape="1">
          <a:blip r:embed="rId3">
            <a:extLst>
              <a:ext uri="{28A0092B-C50C-407E-A947-70E740481C1C}">
                <a14:useLocalDpi xmlns:a14="http://schemas.microsoft.com/office/drawing/2010/main" val="0"/>
              </a:ext>
            </a:extLst>
          </a:blip>
          <a:srcRect t="20860" r="80304" b="47041"/>
          <a:stretch/>
        </p:blipFill>
        <p:spPr bwMode="auto">
          <a:xfrm>
            <a:off x="1102871" y="2525890"/>
            <a:ext cx="1366573" cy="146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3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Ссылки</a:t>
            </a:r>
            <a:endParaRPr lang="en-US" dirty="0"/>
          </a:p>
        </p:txBody>
      </p:sp>
      <p:pic>
        <p:nvPicPr>
          <p:cNvPr id="10" name="Picture 7" descr="Screenshot 2014-03-11 14.35.37.png"/>
          <p:cNvPicPr>
            <a:picLocks noChangeAspect="1"/>
          </p:cNvPicPr>
          <p:nvPr/>
        </p:nvPicPr>
        <p:blipFill>
          <a:blip r:embed="rId3">
            <a:alphaModFix amt="23000"/>
            <a:extLst>
              <a:ext uri="{28A0092B-C50C-407E-A947-70E740481C1C}">
                <a14:useLocalDpi xmlns:a14="http://schemas.microsoft.com/office/drawing/2010/main" val="0"/>
              </a:ext>
            </a:extLst>
          </a:blip>
          <a:srcRect/>
          <a:stretch>
            <a:fillRect/>
          </a:stretch>
        </p:blipFill>
        <p:spPr bwMode="auto">
          <a:xfrm>
            <a:off x="1102871" y="1574996"/>
            <a:ext cx="6938259" cy="457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shot 2014-03-11 14.35.37.png"/>
          <p:cNvPicPr>
            <a:picLocks noChangeAspect="1"/>
          </p:cNvPicPr>
          <p:nvPr/>
        </p:nvPicPr>
        <p:blipFill rotWithShape="1">
          <a:blip r:embed="rId3">
            <a:extLst>
              <a:ext uri="{28A0092B-C50C-407E-A947-70E740481C1C}">
                <a14:useLocalDpi xmlns:a14="http://schemas.microsoft.com/office/drawing/2010/main" val="0"/>
              </a:ext>
            </a:extLst>
          </a:blip>
          <a:srcRect l="19900" r="34136"/>
          <a:stretch/>
        </p:blipFill>
        <p:spPr bwMode="auto">
          <a:xfrm>
            <a:off x="2483555" y="1574996"/>
            <a:ext cx="3189111" cy="457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8552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Библиографические данные</a:t>
            </a:r>
            <a:endParaRPr lang="en-US" dirty="0"/>
          </a:p>
        </p:txBody>
      </p:sp>
      <p:pic>
        <p:nvPicPr>
          <p:cNvPr id="10" name="Picture 7" descr="Screenshot 2014-03-11 14.35.37.png"/>
          <p:cNvPicPr>
            <a:picLocks noChangeAspect="1"/>
          </p:cNvPicPr>
          <p:nvPr/>
        </p:nvPicPr>
        <p:blipFill>
          <a:blip r:embed="rId2">
            <a:alphaModFix amt="23000"/>
            <a:extLst>
              <a:ext uri="{28A0092B-C50C-407E-A947-70E740481C1C}">
                <a14:useLocalDpi xmlns:a14="http://schemas.microsoft.com/office/drawing/2010/main" val="0"/>
              </a:ext>
            </a:extLst>
          </a:blip>
          <a:srcRect/>
          <a:stretch>
            <a:fillRect/>
          </a:stretch>
        </p:blipFill>
        <p:spPr bwMode="auto">
          <a:xfrm>
            <a:off x="1102871" y="1574996"/>
            <a:ext cx="6938259" cy="457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shot 2014-03-11 14.35.37.png"/>
          <p:cNvPicPr>
            <a:picLocks noChangeAspect="1"/>
          </p:cNvPicPr>
          <p:nvPr/>
        </p:nvPicPr>
        <p:blipFill rotWithShape="1">
          <a:blip r:embed="rId2">
            <a:extLst>
              <a:ext uri="{28A0092B-C50C-407E-A947-70E740481C1C}">
                <a14:useLocalDpi xmlns:a14="http://schemas.microsoft.com/office/drawing/2010/main" val="0"/>
              </a:ext>
            </a:extLst>
          </a:blip>
          <a:srcRect l="66271" r="-1"/>
          <a:stretch/>
        </p:blipFill>
        <p:spPr bwMode="auto">
          <a:xfrm>
            <a:off x="5700889" y="1574996"/>
            <a:ext cx="2340241" cy="457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32160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solidFill>
                  <a:srgbClr val="0070C0"/>
                </a:solidFill>
              </a:rPr>
              <a:t>Добавление «</a:t>
            </a:r>
            <a:r>
              <a:rPr lang="en-US" dirty="0" smtClean="0">
                <a:solidFill>
                  <a:srgbClr val="0070C0"/>
                </a:solidFill>
              </a:rPr>
              <a:t>Drag and Drop</a:t>
            </a:r>
            <a:r>
              <a:rPr lang="ru-RU" dirty="0" smtClean="0">
                <a:solidFill>
                  <a:srgbClr val="0070C0"/>
                </a:solidFill>
              </a:rPr>
              <a:t>»</a:t>
            </a:r>
            <a:endParaRPr lang="en-US" dirty="0">
              <a:solidFill>
                <a:srgbClr val="0070C0"/>
              </a:solidFill>
            </a:endParaRPr>
          </a:p>
        </p:txBody>
      </p:sp>
      <p:pic>
        <p:nvPicPr>
          <p:cNvPr id="2" name="Picture 1" descr="dragnd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942" y="1601562"/>
            <a:ext cx="6721704" cy="4428009"/>
          </a:xfrm>
          <a:prstGeom prst="rect">
            <a:avLst/>
          </a:prstGeom>
        </p:spPr>
      </p:pic>
      <p:pic>
        <p:nvPicPr>
          <p:cNvPr id="7" name="Picture 6"/>
          <p:cNvPicPr>
            <a:picLocks noChangeAspect="1"/>
          </p:cNvPicPr>
          <p:nvPr/>
        </p:nvPicPr>
        <p:blipFill>
          <a:blip r:embed="rId4"/>
          <a:stretch>
            <a:fillRect/>
          </a:stretch>
        </p:blipFill>
        <p:spPr>
          <a:xfrm>
            <a:off x="3582000" y="3733200"/>
            <a:ext cx="3107766" cy="332233"/>
          </a:xfrm>
          <a:prstGeom prst="rect">
            <a:avLst/>
          </a:prstGeom>
        </p:spPr>
      </p:pic>
      <p:pic>
        <p:nvPicPr>
          <p:cNvPr id="9" name="Picture 8" descr="imageedit_2_69604448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708" y="3406737"/>
            <a:ext cx="1907465" cy="1907465"/>
          </a:xfrm>
          <a:prstGeom prst="rect">
            <a:avLst/>
          </a:prstGeom>
        </p:spPr>
      </p:pic>
    </p:spTree>
    <p:extLst>
      <p:ext uri="{BB962C8B-B14F-4D97-AF65-F5344CB8AC3E}">
        <p14:creationId xmlns:p14="http://schemas.microsoft.com/office/powerpoint/2010/main" val="321244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9639E-6 -4.22161E-6 L 0.1161 -0.21582 C 0.1404 -0.2644 0.17684 -0.29215 0.21485 -0.29215 C 0.25841 -0.29215 0.29312 -0.2644 0.31725 -0.21582 L 0.43387 -4.22161E-6 " pathEditMode="relative" rAng="0" ptsTypes="FffFF">
                                      <p:cBhvr>
                                        <p:cTn id="6" dur="2000" fill="hold"/>
                                        <p:tgtEl>
                                          <p:spTgt spid="9"/>
                                        </p:tgtEl>
                                        <p:attrNameLst>
                                          <p:attrName>ppt_x</p:attrName>
                                          <p:attrName>ppt_y</p:attrName>
                                        </p:attrNameLst>
                                      </p:cBhvr>
                                      <p:rCtr x="21694" y="-14619"/>
                                    </p:animMotion>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5454"/>
            <a:ext cx="8229600" cy="1143000"/>
          </a:xfrm>
          <a:noFill/>
        </p:spPr>
        <p:txBody>
          <a:bodyPr/>
          <a:lstStyle/>
          <a:p>
            <a:r>
              <a:rPr lang="ru-RU" dirty="0" smtClean="0">
                <a:solidFill>
                  <a:srgbClr val="0070C0"/>
                </a:solidFill>
              </a:rPr>
              <a:t>Добавление документов</a:t>
            </a:r>
            <a:endParaRPr lang="en-US" dirty="0">
              <a:solidFill>
                <a:srgbClr val="0070C0"/>
              </a:solidFill>
            </a:endParaRPr>
          </a:p>
        </p:txBody>
      </p:sp>
      <p:pic>
        <p:nvPicPr>
          <p:cNvPr id="3" name="Picture 2" descr="Screenshot 2014-03-11 14.37.2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420938"/>
            <a:ext cx="6219825" cy="3044825"/>
          </a:xfrm>
          <a:prstGeom prst="rect">
            <a:avLst/>
          </a:prstGeom>
          <a:noFill/>
          <a:ln>
            <a:noFill/>
          </a:ln>
          <a:extLst/>
        </p:spPr>
      </p:pic>
      <p:pic>
        <p:nvPicPr>
          <p:cNvPr id="8" name="Picture 2" descr="Screenshot 2014-03-11 14.37.2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420938"/>
            <a:ext cx="6219825" cy="3044825"/>
          </a:xfrm>
          <a:prstGeom prst="rect">
            <a:avLst/>
          </a:prstGeom>
          <a:noFill/>
          <a:ln>
            <a:noFill/>
          </a:ln>
          <a:extLst/>
        </p:spPr>
      </p:pic>
      <p:sp>
        <p:nvSpPr>
          <p:cNvPr id="10" name="Rectangle 4"/>
          <p:cNvSpPr>
            <a:spLocks noChangeArrowheads="1"/>
          </p:cNvSpPr>
          <p:nvPr/>
        </p:nvSpPr>
        <p:spPr bwMode="auto">
          <a:xfrm>
            <a:off x="528201" y="1630539"/>
            <a:ext cx="3388706" cy="646331"/>
          </a:xfrm>
          <a:prstGeom prst="rect">
            <a:avLst/>
          </a:prstGeom>
          <a:noFill/>
          <a:ln>
            <a:noFill/>
          </a:ln>
          <a:extLst/>
        </p:spPr>
        <p:txBody>
          <a:bodyPr wrap="square">
            <a:spAutoFit/>
          </a:bodyPr>
          <a:lstStyle/>
          <a:p>
            <a:r>
              <a:rPr lang="ru-RU" dirty="0" smtClean="0">
                <a:solidFill>
                  <a:srgbClr val="1E1E1D"/>
                </a:solidFill>
                <a:latin typeface="Helvetica Neue"/>
                <a:cs typeface="Helvetica Neue"/>
                <a:sym typeface="Georgia" charset="0"/>
              </a:rPr>
              <a:t>Выбор файл или папки для добавления с жесткого диска</a:t>
            </a:r>
            <a:endParaRPr lang="en-US" dirty="0">
              <a:solidFill>
                <a:srgbClr val="1E1E1D"/>
              </a:solidFill>
              <a:latin typeface="Helvetica Neue"/>
              <a:cs typeface="Helvetica Neue"/>
            </a:endParaRPr>
          </a:p>
        </p:txBody>
      </p:sp>
      <p:sp>
        <p:nvSpPr>
          <p:cNvPr id="11" name="Right Arrow 18"/>
          <p:cNvSpPr>
            <a:spLocks noChangeArrowheads="1"/>
          </p:cNvSpPr>
          <p:nvPr/>
        </p:nvSpPr>
        <p:spPr bwMode="auto">
          <a:xfrm>
            <a:off x="1860574" y="2997200"/>
            <a:ext cx="525463" cy="224870"/>
          </a:xfrm>
          <a:prstGeom prst="rightArrow">
            <a:avLst>
              <a:gd name="adj1" fmla="val 73009"/>
              <a:gd name="adj2" fmla="val 50085"/>
            </a:avLst>
          </a:prstGeom>
          <a:solidFill>
            <a:srgbClr val="919191"/>
          </a:solidFill>
          <a:ln w="25400">
            <a:solidFill>
              <a:srgbClr val="919191"/>
            </a:solidFill>
            <a:round/>
            <a:headEnd/>
            <a:tailEnd/>
          </a:ln>
        </p:spPr>
        <p:txBody>
          <a:bodyPr lIns="45719" tIns="45719" rIns="45719" bIns="45719" anchor="ctr"/>
          <a:lstStyle/>
          <a:p>
            <a:pPr marL="457200"/>
            <a:endParaRPr lang="en-US">
              <a:solidFill>
                <a:srgbClr val="1E1E1D"/>
              </a:solidFill>
              <a:latin typeface="Helvetica Neue"/>
              <a:cs typeface="Helvetica Neue"/>
            </a:endParaRPr>
          </a:p>
        </p:txBody>
      </p:sp>
      <p:sp>
        <p:nvSpPr>
          <p:cNvPr id="12" name="Rectangle 6"/>
          <p:cNvSpPr>
            <a:spLocks noChangeArrowheads="1"/>
          </p:cNvSpPr>
          <p:nvPr/>
        </p:nvSpPr>
        <p:spPr bwMode="auto">
          <a:xfrm>
            <a:off x="588828" y="2776073"/>
            <a:ext cx="1376457" cy="646331"/>
          </a:xfrm>
          <a:prstGeom prst="rect">
            <a:avLst/>
          </a:prstGeom>
          <a:noFill/>
          <a:ln>
            <a:noFill/>
          </a:ln>
          <a:extLst/>
        </p:spPr>
        <p:txBody>
          <a:bodyPr wrap="square">
            <a:spAutoFit/>
          </a:bodyPr>
          <a:lstStyle/>
          <a:p>
            <a:r>
              <a:rPr lang="ru-RU" dirty="0" smtClean="0">
                <a:solidFill>
                  <a:srgbClr val="1E1E1D"/>
                </a:solidFill>
                <a:latin typeface="Helvetica Neue"/>
                <a:cs typeface="Helvetica Neue"/>
                <a:sym typeface="Georgia" charset="0"/>
              </a:rPr>
              <a:t>Слежение за папкой</a:t>
            </a:r>
            <a:endParaRPr lang="en-US" dirty="0">
              <a:solidFill>
                <a:srgbClr val="1E1E1D"/>
              </a:solidFill>
              <a:latin typeface="Helvetica Neue"/>
              <a:cs typeface="Helvetica Neue"/>
              <a:sym typeface="Georgia" charset="0"/>
            </a:endParaRPr>
          </a:p>
        </p:txBody>
      </p:sp>
      <p:sp>
        <p:nvSpPr>
          <p:cNvPr id="14" name="Rectangle 7"/>
          <p:cNvSpPr>
            <a:spLocks noChangeArrowheads="1"/>
          </p:cNvSpPr>
          <p:nvPr/>
        </p:nvSpPr>
        <p:spPr bwMode="auto">
          <a:xfrm>
            <a:off x="723083" y="3974666"/>
            <a:ext cx="2206649" cy="646331"/>
          </a:xfrm>
          <a:prstGeom prst="rect">
            <a:avLst/>
          </a:prstGeom>
          <a:noFill/>
          <a:ln>
            <a:noFill/>
          </a:ln>
          <a:extLst/>
        </p:spPr>
        <p:txBody>
          <a:bodyPr wrap="square">
            <a:spAutoFit/>
          </a:bodyPr>
          <a:lstStyle/>
          <a:p>
            <a:r>
              <a:rPr lang="ru-RU" dirty="0" smtClean="0">
                <a:solidFill>
                  <a:srgbClr val="1E1E1D"/>
                </a:solidFill>
                <a:latin typeface="Helvetica Neue"/>
                <a:cs typeface="Helvetica Neue"/>
                <a:sym typeface="Georgia" charset="0"/>
              </a:rPr>
              <a:t>Добавление вручную</a:t>
            </a:r>
            <a:endParaRPr lang="en-US" dirty="0">
              <a:solidFill>
                <a:srgbClr val="1E1E1D"/>
              </a:solidFill>
              <a:latin typeface="Helvetica Neue"/>
              <a:cs typeface="Helvetica Neue"/>
            </a:endParaRPr>
          </a:p>
        </p:txBody>
      </p:sp>
      <p:sp>
        <p:nvSpPr>
          <p:cNvPr id="16" name="Rectangle 9"/>
          <p:cNvSpPr>
            <a:spLocks noChangeArrowheads="1"/>
          </p:cNvSpPr>
          <p:nvPr/>
        </p:nvSpPr>
        <p:spPr bwMode="auto">
          <a:xfrm>
            <a:off x="5870394" y="1136092"/>
            <a:ext cx="3050900" cy="646331"/>
          </a:xfrm>
          <a:prstGeom prst="rect">
            <a:avLst/>
          </a:prstGeom>
          <a:noFill/>
          <a:ln>
            <a:noFill/>
          </a:ln>
          <a:extLst/>
        </p:spPr>
        <p:txBody>
          <a:bodyPr wrap="none">
            <a:spAutoFit/>
          </a:bodyPr>
          <a:lstStyle/>
          <a:p>
            <a:r>
              <a:rPr lang="ru-RU" dirty="0" smtClean="0">
                <a:solidFill>
                  <a:srgbClr val="1E1E1D"/>
                </a:solidFill>
                <a:latin typeface="Helvetica Neue"/>
                <a:cs typeface="Helvetica Neue"/>
                <a:sym typeface="Georgia" charset="0"/>
              </a:rPr>
              <a:t>Импорт ссылок из</a:t>
            </a:r>
            <a:endParaRPr lang="en-US" dirty="0">
              <a:solidFill>
                <a:srgbClr val="1E1E1D"/>
              </a:solidFill>
              <a:latin typeface="Helvetica Neue"/>
              <a:cs typeface="Helvetica Neue"/>
              <a:sym typeface="Georgia" charset="0"/>
            </a:endParaRPr>
          </a:p>
          <a:p>
            <a:r>
              <a:rPr lang="en-US" dirty="0" err="1">
                <a:solidFill>
                  <a:srgbClr val="1E1E1D"/>
                </a:solidFill>
                <a:latin typeface="Helvetica Neue"/>
                <a:cs typeface="Helvetica Neue"/>
                <a:sym typeface="Georgia" charset="0"/>
              </a:rPr>
              <a:t>BibTex</a:t>
            </a:r>
            <a:r>
              <a:rPr lang="en-US" dirty="0">
                <a:solidFill>
                  <a:srgbClr val="1E1E1D"/>
                </a:solidFill>
                <a:latin typeface="Helvetica Neue"/>
                <a:cs typeface="Helvetica Neue"/>
                <a:sym typeface="Georgia" charset="0"/>
              </a:rPr>
              <a:t>, </a:t>
            </a:r>
            <a:r>
              <a:rPr lang="en-US" dirty="0" smtClean="0">
                <a:solidFill>
                  <a:srgbClr val="1E1E1D"/>
                </a:solidFill>
                <a:latin typeface="Helvetica Neue"/>
                <a:cs typeface="Helvetica Neue"/>
                <a:sym typeface="Georgia" charset="0"/>
              </a:rPr>
              <a:t>Endnote</a:t>
            </a:r>
            <a:r>
              <a:rPr lang="ru-RU" dirty="0" smtClean="0">
                <a:solidFill>
                  <a:srgbClr val="1E1E1D"/>
                </a:solidFill>
                <a:latin typeface="Helvetica Neue"/>
                <a:cs typeface="Helvetica Neue"/>
                <a:sym typeface="Georgia" charset="0"/>
              </a:rPr>
              <a:t> или </a:t>
            </a:r>
            <a:r>
              <a:rPr lang="en-US" dirty="0" err="1" smtClean="0">
                <a:solidFill>
                  <a:srgbClr val="1E1E1D"/>
                </a:solidFill>
                <a:latin typeface="Helvetica Neue"/>
                <a:cs typeface="Helvetica Neue"/>
                <a:sym typeface="Georgia" charset="0"/>
              </a:rPr>
              <a:t>Zotero</a:t>
            </a:r>
            <a:endParaRPr lang="en-US" dirty="0">
              <a:solidFill>
                <a:srgbClr val="1E1E1D"/>
              </a:solidFill>
              <a:latin typeface="Helvetica Neue"/>
              <a:cs typeface="Helvetica Neue"/>
              <a:sym typeface="Georgia" charset="0"/>
            </a:endParaRPr>
          </a:p>
        </p:txBody>
      </p:sp>
      <p:sp>
        <p:nvSpPr>
          <p:cNvPr id="20" name="Down Arrow 19"/>
          <p:cNvSpPr/>
          <p:nvPr/>
        </p:nvSpPr>
        <p:spPr>
          <a:xfrm>
            <a:off x="7053074" y="1782423"/>
            <a:ext cx="432372" cy="509043"/>
          </a:xfrm>
          <a:prstGeom prst="downArrow">
            <a:avLst/>
          </a:prstGeom>
          <a:solidFill>
            <a:srgbClr val="919191"/>
          </a:solidFill>
          <a:ln>
            <a:solidFill>
              <a:srgbClr val="91919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E1D"/>
              </a:solidFill>
            </a:endParaRPr>
          </a:p>
        </p:txBody>
      </p:sp>
      <p:sp>
        <p:nvSpPr>
          <p:cNvPr id="23" name="Bent Arrow 22"/>
          <p:cNvSpPr/>
          <p:nvPr/>
        </p:nvSpPr>
        <p:spPr>
          <a:xfrm>
            <a:off x="1679474" y="3392099"/>
            <a:ext cx="706563" cy="591512"/>
          </a:xfrm>
          <a:prstGeom prst="bentArrow">
            <a:avLst/>
          </a:prstGeom>
          <a:solidFill>
            <a:srgbClr val="919191"/>
          </a:solidFill>
          <a:ln>
            <a:solidFill>
              <a:srgbClr val="91919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latin typeface="Helvetica Neue"/>
              <a:cs typeface="Helvetica Neue"/>
            </a:endParaRPr>
          </a:p>
        </p:txBody>
      </p:sp>
      <p:sp>
        <p:nvSpPr>
          <p:cNvPr id="25" name="Bent Arrow 24"/>
          <p:cNvSpPr/>
          <p:nvPr/>
        </p:nvSpPr>
        <p:spPr>
          <a:xfrm flipV="1">
            <a:off x="1661931" y="2276870"/>
            <a:ext cx="706563" cy="591512"/>
          </a:xfrm>
          <a:prstGeom prst="bentArrow">
            <a:avLst/>
          </a:prstGeom>
          <a:solidFill>
            <a:srgbClr val="919191"/>
          </a:solidFill>
          <a:ln>
            <a:solidFill>
              <a:srgbClr val="91919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latin typeface="Helvetica Neue"/>
              <a:cs typeface="Helvetica Neue"/>
            </a:endParaRPr>
          </a:p>
        </p:txBody>
      </p:sp>
    </p:spTree>
    <p:extLst>
      <p:ext uri="{BB962C8B-B14F-4D97-AF65-F5344CB8AC3E}">
        <p14:creationId xmlns:p14="http://schemas.microsoft.com/office/powerpoint/2010/main" val="24346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6" grpId="0"/>
      <p:bldP spid="20" grpId="0" animBg="1"/>
      <p:bldP spid="2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ru-RU" dirty="0" smtClean="0">
                <a:solidFill>
                  <a:srgbClr val="0070C0"/>
                </a:solidFill>
              </a:rPr>
              <a:t>Добавление новых ссылок</a:t>
            </a:r>
            <a:endParaRPr lang="en-US" dirty="0">
              <a:solidFill>
                <a:srgbClr val="0070C0"/>
              </a:solidFill>
            </a:endParaRPr>
          </a:p>
        </p:txBody>
      </p:sp>
      <p:pic>
        <p:nvPicPr>
          <p:cNvPr id="2" name="Picture 1" descr="Screenshot 2014-04-22 17.14.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93302"/>
            <a:ext cx="3717412" cy="2903600"/>
          </a:xfrm>
          <a:prstGeom prst="rect">
            <a:avLst/>
          </a:prstGeom>
        </p:spPr>
      </p:pic>
      <p:sp>
        <p:nvSpPr>
          <p:cNvPr id="3" name="Rectangle 2"/>
          <p:cNvSpPr/>
          <p:nvPr/>
        </p:nvSpPr>
        <p:spPr>
          <a:xfrm>
            <a:off x="816953" y="2170819"/>
            <a:ext cx="2813591" cy="369332"/>
          </a:xfrm>
          <a:prstGeom prst="rect">
            <a:avLst/>
          </a:prstGeom>
        </p:spPr>
        <p:txBody>
          <a:bodyPr wrap="none">
            <a:spAutoFit/>
          </a:bodyPr>
          <a:lstStyle/>
          <a:p>
            <a:r>
              <a:rPr lang="en-US" b="1" dirty="0" smtClean="0">
                <a:solidFill>
                  <a:srgbClr val="1E1E1D"/>
                </a:solidFill>
                <a:latin typeface="Helvetica Neue"/>
                <a:cs typeface="Helvetica Neue"/>
                <a:sym typeface="Georgia" charset="0"/>
              </a:rPr>
              <a:t>Mendeley Web Importer</a:t>
            </a:r>
            <a:endParaRPr lang="en-US" b="1" dirty="0"/>
          </a:p>
        </p:txBody>
      </p:sp>
      <p:pic>
        <p:nvPicPr>
          <p:cNvPr id="5" name="Picture 4"/>
          <p:cNvPicPr>
            <a:picLocks noChangeAspect="1"/>
          </p:cNvPicPr>
          <p:nvPr/>
        </p:nvPicPr>
        <p:blipFill>
          <a:blip r:embed="rId4"/>
          <a:stretch>
            <a:fillRect/>
          </a:stretch>
        </p:blipFill>
        <p:spPr>
          <a:xfrm>
            <a:off x="4444025" y="2793302"/>
            <a:ext cx="3942920" cy="2903600"/>
          </a:xfrm>
          <a:prstGeom prst="rect">
            <a:avLst/>
          </a:prstGeom>
        </p:spPr>
      </p:pic>
      <p:sp>
        <p:nvSpPr>
          <p:cNvPr id="6" name="Rectangle 5"/>
          <p:cNvSpPr/>
          <p:nvPr/>
        </p:nvSpPr>
        <p:spPr>
          <a:xfrm>
            <a:off x="4882254" y="2170819"/>
            <a:ext cx="3279158" cy="369332"/>
          </a:xfrm>
          <a:prstGeom prst="rect">
            <a:avLst/>
          </a:prstGeom>
        </p:spPr>
        <p:txBody>
          <a:bodyPr wrap="none">
            <a:spAutoFit/>
          </a:bodyPr>
          <a:lstStyle/>
          <a:p>
            <a:r>
              <a:rPr lang="en-US" b="1" dirty="0" smtClean="0">
                <a:solidFill>
                  <a:srgbClr val="1E1E1D"/>
                </a:solidFill>
                <a:latin typeface="Helvetica Neue"/>
                <a:cs typeface="Helvetica Neue"/>
                <a:sym typeface="Georgia" charset="0"/>
              </a:rPr>
              <a:t>Mendeley Research Catalog</a:t>
            </a:r>
            <a:endParaRPr lang="en-US" b="1" dirty="0"/>
          </a:p>
        </p:txBody>
      </p:sp>
    </p:spTree>
    <p:extLst>
      <p:ext uri="{BB962C8B-B14F-4D97-AF65-F5344CB8AC3E}">
        <p14:creationId xmlns:p14="http://schemas.microsoft.com/office/powerpoint/2010/main" val="38293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kshonakg\Desktop\08-08-2017 19-12-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83" y="505831"/>
            <a:ext cx="9142763" cy="55197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 y="1676401"/>
            <a:ext cx="838200" cy="3592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pPr>
            <a:endParaRPr lang="en-GB" sz="1400" dirty="0">
              <a:solidFill>
                <a:schemeClr val="tx1"/>
              </a:solidFill>
            </a:endParaRPr>
          </a:p>
        </p:txBody>
      </p:sp>
      <p:cxnSp>
        <p:nvCxnSpPr>
          <p:cNvPr id="4" name="Straight Connector 3"/>
          <p:cNvCxnSpPr/>
          <p:nvPr/>
        </p:nvCxnSpPr>
        <p:spPr>
          <a:xfrm>
            <a:off x="469034" y="3294135"/>
            <a:ext cx="8382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672883" y="2168670"/>
            <a:ext cx="2413717" cy="22509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pPr>
            <a:endParaRPr lang="en-GB" sz="1400" dirty="0">
              <a:solidFill>
                <a:schemeClr val="tx1"/>
              </a:solidFill>
            </a:endParaRPr>
          </a:p>
        </p:txBody>
      </p:sp>
      <p:sp>
        <p:nvSpPr>
          <p:cNvPr id="3" name="Rectangle 2"/>
          <p:cNvSpPr/>
          <p:nvPr/>
        </p:nvSpPr>
        <p:spPr>
          <a:xfrm>
            <a:off x="533046" y="2188002"/>
            <a:ext cx="4800600" cy="32659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i="1" dirty="0" smtClean="0">
                <a:solidFill>
                  <a:srgbClr val="FF0000"/>
                </a:solidFill>
              </a:rPr>
              <a:t>Поисковая строка для поисковых терминов</a:t>
            </a:r>
            <a:endParaRPr lang="en-US" sz="1200" i="1" dirty="0">
              <a:solidFill>
                <a:srgbClr val="FF0000"/>
              </a:solidFill>
            </a:endParaRPr>
          </a:p>
        </p:txBody>
      </p:sp>
      <p:sp>
        <p:nvSpPr>
          <p:cNvPr id="7" name="Rectangle 6"/>
          <p:cNvSpPr/>
          <p:nvPr/>
        </p:nvSpPr>
        <p:spPr>
          <a:xfrm>
            <a:off x="4672883" y="1123667"/>
            <a:ext cx="1632384" cy="533401"/>
          </a:xfrm>
          <a:prstGeom prst="rect">
            <a:avLst/>
          </a:prstGeom>
          <a:solidFill>
            <a:schemeClr val="bg1"/>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dirty="0" smtClean="0">
                <a:solidFill>
                  <a:srgbClr val="FF0000"/>
                </a:solidFill>
              </a:rPr>
              <a:t>Поля поиска</a:t>
            </a:r>
            <a:endParaRPr lang="en-US" dirty="0">
              <a:solidFill>
                <a:srgbClr val="FF0000"/>
              </a:solidFill>
            </a:endParaRPr>
          </a:p>
        </p:txBody>
      </p:sp>
      <p:cxnSp>
        <p:nvCxnSpPr>
          <p:cNvPr id="11" name="Straight Arrow Connector 10"/>
          <p:cNvCxnSpPr/>
          <p:nvPr/>
        </p:nvCxnSpPr>
        <p:spPr>
          <a:xfrm>
            <a:off x="6305267" y="1657069"/>
            <a:ext cx="381000" cy="4978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ular Callout 15"/>
          <p:cNvSpPr/>
          <p:nvPr/>
        </p:nvSpPr>
        <p:spPr>
          <a:xfrm>
            <a:off x="5255171" y="4876800"/>
            <a:ext cx="3317328" cy="1132294"/>
          </a:xfrm>
          <a:prstGeom prst="wedgeRectCallout">
            <a:avLst>
              <a:gd name="adj1" fmla="val -13296"/>
              <a:gd name="adj2" fmla="val -91233"/>
            </a:avLst>
          </a:prstGeom>
          <a:solidFill>
            <a:schemeClr val="bg1"/>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r>
              <a:rPr lang="ru-RU" sz="1400" dirty="0" smtClean="0">
                <a:solidFill>
                  <a:srgbClr val="FF0000"/>
                </a:solidFill>
              </a:rPr>
              <a:t>Поиск по теме</a:t>
            </a:r>
          </a:p>
          <a:p>
            <a:r>
              <a:rPr lang="ru-RU" sz="1400" dirty="0" smtClean="0">
                <a:solidFill>
                  <a:srgbClr val="FF0000"/>
                </a:solidFill>
              </a:rPr>
              <a:t>Поиск по автору</a:t>
            </a:r>
          </a:p>
          <a:p>
            <a:r>
              <a:rPr lang="ru-RU" sz="1400" dirty="0" smtClean="0">
                <a:solidFill>
                  <a:srgbClr val="FF0000"/>
                </a:solidFill>
              </a:rPr>
              <a:t>Поиск по журналу</a:t>
            </a:r>
          </a:p>
          <a:p>
            <a:r>
              <a:rPr lang="ru-RU" sz="1400" dirty="0" smtClean="0">
                <a:solidFill>
                  <a:srgbClr val="FF0000"/>
                </a:solidFill>
              </a:rPr>
              <a:t>Поиск по месту работы автора и т.д.</a:t>
            </a:r>
            <a:endParaRPr lang="en-US" sz="1400" dirty="0">
              <a:solidFill>
                <a:srgbClr val="FF0000"/>
              </a:solidFill>
            </a:endParaRPr>
          </a:p>
        </p:txBody>
      </p:sp>
      <p:sp>
        <p:nvSpPr>
          <p:cNvPr id="17" name="Rectangular Callout 16"/>
          <p:cNvSpPr/>
          <p:nvPr/>
        </p:nvSpPr>
        <p:spPr>
          <a:xfrm>
            <a:off x="2057046" y="2970699"/>
            <a:ext cx="1752600" cy="1067901"/>
          </a:xfrm>
          <a:prstGeom prst="wedgeRectCallout">
            <a:avLst>
              <a:gd name="adj1" fmla="val -79822"/>
              <a:gd name="adj2" fmla="val -32986"/>
            </a:avLst>
          </a:prstGeom>
          <a:solidFill>
            <a:schemeClr val="bg1"/>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400" dirty="0" smtClean="0">
                <a:solidFill>
                  <a:srgbClr val="FF0000"/>
                </a:solidFill>
              </a:rPr>
              <a:t>Операторы </a:t>
            </a:r>
            <a:r>
              <a:rPr lang="en-GB" sz="1400" dirty="0" smtClean="0">
                <a:solidFill>
                  <a:srgbClr val="FF0000"/>
                </a:solidFill>
              </a:rPr>
              <a:t>AND, OR, AND NOT </a:t>
            </a:r>
            <a:r>
              <a:rPr lang="ru-RU" sz="1400" dirty="0" smtClean="0">
                <a:solidFill>
                  <a:srgbClr val="FF0000"/>
                </a:solidFill>
              </a:rPr>
              <a:t>для объединения полей поиска</a:t>
            </a:r>
            <a:endParaRPr lang="en-US" sz="1400" dirty="0">
              <a:solidFill>
                <a:srgbClr val="FF0000"/>
              </a:solidFill>
            </a:endParaRPr>
          </a:p>
        </p:txBody>
      </p:sp>
      <p:sp>
        <p:nvSpPr>
          <p:cNvPr id="18" name="Rectangular Callout 17"/>
          <p:cNvSpPr/>
          <p:nvPr/>
        </p:nvSpPr>
        <p:spPr>
          <a:xfrm>
            <a:off x="3085363" y="5867400"/>
            <a:ext cx="1752600" cy="598894"/>
          </a:xfrm>
          <a:prstGeom prst="wedgeRectCallout">
            <a:avLst>
              <a:gd name="adj1" fmla="val -53736"/>
              <a:gd name="adj2" fmla="val -126437"/>
            </a:avLst>
          </a:prstGeom>
          <a:solidFill>
            <a:schemeClr val="bg1"/>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400" dirty="0" smtClean="0">
                <a:solidFill>
                  <a:srgbClr val="FF0000"/>
                </a:solidFill>
              </a:rPr>
              <a:t>Ограничители временного охвата</a:t>
            </a:r>
            <a:endParaRPr lang="en-US" sz="1400" dirty="0">
              <a:solidFill>
                <a:srgbClr val="FF0000"/>
              </a:solidFill>
            </a:endParaRPr>
          </a:p>
        </p:txBody>
      </p:sp>
      <p:cxnSp>
        <p:nvCxnSpPr>
          <p:cNvPr id="19" name="Straight Connector 18"/>
          <p:cNvCxnSpPr/>
          <p:nvPr/>
        </p:nvCxnSpPr>
        <p:spPr>
          <a:xfrm>
            <a:off x="4879475" y="2800068"/>
            <a:ext cx="1219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799945" y="3147377"/>
            <a:ext cx="45588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825927" y="3581400"/>
            <a:ext cx="105381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2010084"/>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304800" y="603344"/>
            <a:ext cx="8634484" cy="1143000"/>
          </a:xfrm>
        </p:spPr>
        <p:txBody>
          <a:bodyPr>
            <a:noAutofit/>
          </a:bodyPr>
          <a:lstStyle/>
          <a:p>
            <a:r>
              <a:rPr lang="en-US" dirty="0" smtClean="0">
                <a:solidFill>
                  <a:srgbClr val="0070C0"/>
                </a:solidFill>
              </a:rPr>
              <a:t>Web Importer</a:t>
            </a:r>
            <a:br>
              <a:rPr lang="en-US" dirty="0" smtClean="0">
                <a:solidFill>
                  <a:srgbClr val="0070C0"/>
                </a:solidFill>
              </a:rPr>
            </a:br>
            <a:r>
              <a:rPr lang="ru-RU" sz="2300" dirty="0" smtClean="0">
                <a:solidFill>
                  <a:srgbClr val="0070C0"/>
                </a:solidFill>
              </a:rPr>
              <a:t>сохранение данных в процессе работы с веб-страницами</a:t>
            </a:r>
            <a:endParaRPr lang="en-US" sz="2300" dirty="0">
              <a:solidFill>
                <a:srgbClr val="0070C0"/>
              </a:solidFill>
            </a:endParaRPr>
          </a:p>
        </p:txBody>
      </p:sp>
      <p:pic>
        <p:nvPicPr>
          <p:cNvPr id="7" name="Picture 6" descr="importer1.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648" y="1872718"/>
            <a:ext cx="6453152" cy="4555825"/>
          </a:xfrm>
          <a:prstGeom prst="rect">
            <a:avLst/>
          </a:prstGeom>
        </p:spPr>
      </p:pic>
      <p:pic>
        <p:nvPicPr>
          <p:cNvPr id="8" name="Picture 7" descr="import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338" y="2833414"/>
            <a:ext cx="1303130" cy="234058"/>
          </a:xfrm>
          <a:prstGeom prst="rect">
            <a:avLst/>
          </a:prstGeom>
        </p:spPr>
      </p:pic>
      <p:pic>
        <p:nvPicPr>
          <p:cNvPr id="9" name="Picture 8"/>
          <p:cNvPicPr>
            <a:picLocks noChangeAspect="1"/>
          </p:cNvPicPr>
          <p:nvPr/>
        </p:nvPicPr>
        <p:blipFill>
          <a:blip r:embed="rId6"/>
          <a:stretch>
            <a:fillRect/>
          </a:stretch>
        </p:blipFill>
        <p:spPr>
          <a:xfrm>
            <a:off x="1480323" y="2924923"/>
            <a:ext cx="321257" cy="490340"/>
          </a:xfrm>
          <a:prstGeom prst="rect">
            <a:avLst/>
          </a:prstGeom>
        </p:spPr>
      </p:pic>
    </p:spTree>
    <p:extLst>
      <p:ext uri="{BB962C8B-B14F-4D97-AF65-F5344CB8AC3E}">
        <p14:creationId xmlns:p14="http://schemas.microsoft.com/office/powerpoint/2010/main" val="30185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0"/>
                                  </p:stCondLst>
                                  <p:childTnLst>
                                    <p:animMotion origin="layout" path="M 3.56473E-6 1.73953E-6 L 0.34762 0.02706 " pathEditMode="relative" rAng="0" ptsTypes="AA">
                                      <p:cBhvr>
                                        <p:cTn id="9" dur="2000" fill="hold"/>
                                        <p:tgtEl>
                                          <p:spTgt spid="8"/>
                                        </p:tgtEl>
                                        <p:attrNameLst>
                                          <p:attrName>ppt_x</p:attrName>
                                          <p:attrName>ppt_y</p:attrName>
                                        </p:attrNameLst>
                                      </p:cBhvr>
                                      <p:rCtr x="17372" y="1342"/>
                                    </p:animMotion>
                                  </p:childTnLst>
                                </p:cTn>
                              </p:par>
                              <p:par>
                                <p:cTn id="10" presetID="42" presetClass="path" presetSubtype="0" accel="50000" decel="50000" fill="hold" nodeType="withEffect">
                                  <p:stCondLst>
                                    <p:cond delay="0"/>
                                  </p:stCondLst>
                                  <p:childTnLst>
                                    <p:animMotion origin="layout" path="M 1.97154E-6 3.59935E-6 L 0.34693 0.03053 " pathEditMode="relative" rAng="0" ptsTypes="AA">
                                      <p:cBhvr>
                                        <p:cTn id="11" dur="2000" fill="hold"/>
                                        <p:tgtEl>
                                          <p:spTgt spid="9"/>
                                        </p:tgtEl>
                                        <p:attrNameLst>
                                          <p:attrName>ppt_x</p:attrName>
                                          <p:attrName>ppt_y</p:attrName>
                                        </p:attrNameLst>
                                      </p:cBhvr>
                                      <p:rCtr x="17338" y="1527"/>
                                    </p:animMotion>
                                  </p:childTnLst>
                                  <p:subTnLst>
                                    <p:set>
                                      <p:cBhvr override="childStyle">
                                        <p:cTn dur="1" fill="hold" display="0" masterRel="sameClick" afterEffect="1">
                                          <p:stCondLst>
                                            <p:cond evt="end" delay="0">
                                              <p:tn val="10"/>
                                            </p:cond>
                                          </p:stCondLst>
                                        </p:cTn>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ru-RU" dirty="0" smtClean="0">
                <a:solidFill>
                  <a:srgbClr val="0070C0"/>
                </a:solidFill>
              </a:rPr>
              <a:t>Пример использования </a:t>
            </a:r>
            <a:r>
              <a:rPr lang="en-US" dirty="0" smtClean="0">
                <a:solidFill>
                  <a:srgbClr val="0070C0"/>
                </a:solidFill>
              </a:rPr>
              <a:t>Web Importer</a:t>
            </a:r>
            <a:endParaRPr lang="en-US" dirty="0">
              <a:solidFill>
                <a:srgbClr val="0070C0"/>
              </a:solidFill>
            </a:endParaRPr>
          </a:p>
        </p:txBody>
      </p:sp>
      <p:pic>
        <p:nvPicPr>
          <p:cNvPr id="3" name="Picture 1" descr="Screenshot 2014-03-11 15.17.06.png">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118" y="2416155"/>
            <a:ext cx="6469529" cy="401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97104" y="1694637"/>
            <a:ext cx="3972421" cy="553998"/>
          </a:xfrm>
          <a:prstGeom prst="rect">
            <a:avLst/>
          </a:prstGeom>
          <a:noFill/>
        </p:spPr>
        <p:txBody>
          <a:bodyPr wrap="square" rtlCol="0">
            <a:spAutoFit/>
          </a:bodyPr>
          <a:lstStyle/>
          <a:p>
            <a:r>
              <a:rPr lang="ru-RU" sz="1500" dirty="0" smtClean="0">
                <a:latin typeface="Helvetica Neue"/>
                <a:cs typeface="Helvetica Neue"/>
              </a:rPr>
              <a:t>По клику </a:t>
            </a:r>
            <a:r>
              <a:rPr lang="en-US" sz="1500" dirty="0" smtClean="0">
                <a:latin typeface="Helvetica Neue"/>
                <a:cs typeface="Helvetica Neue"/>
              </a:rPr>
              <a:t>‘Save to Mendeley’ </a:t>
            </a:r>
            <a:r>
              <a:rPr lang="ru-RU" sz="1500" dirty="0" smtClean="0">
                <a:latin typeface="Helvetica Neue"/>
                <a:cs typeface="Helvetica Neue"/>
              </a:rPr>
              <a:t>открывается окно импорта с найденными статьями</a:t>
            </a:r>
            <a:endParaRPr lang="en-US" sz="1500" dirty="0">
              <a:latin typeface="Helvetica Neue"/>
              <a:cs typeface="Helvetica Neue"/>
            </a:endParaRPr>
          </a:p>
        </p:txBody>
      </p:sp>
      <p:sp>
        <p:nvSpPr>
          <p:cNvPr id="8" name="TextBox 7"/>
          <p:cNvSpPr txBox="1"/>
          <p:nvPr/>
        </p:nvSpPr>
        <p:spPr>
          <a:xfrm>
            <a:off x="7289903" y="3636082"/>
            <a:ext cx="1628319" cy="2169825"/>
          </a:xfrm>
          <a:prstGeom prst="rect">
            <a:avLst/>
          </a:prstGeom>
          <a:noFill/>
        </p:spPr>
        <p:txBody>
          <a:bodyPr wrap="square" rtlCol="0">
            <a:spAutoFit/>
          </a:bodyPr>
          <a:lstStyle/>
          <a:p>
            <a:r>
              <a:rPr lang="ru-RU" sz="1500" dirty="0" smtClean="0">
                <a:latin typeface="Helvetica Neue"/>
                <a:cs typeface="Helvetica Neue"/>
              </a:rPr>
              <a:t>Возможности сохранения всех или выборочных статей.</a:t>
            </a:r>
          </a:p>
          <a:p>
            <a:r>
              <a:rPr lang="ru-RU" sz="1500" dirty="0" smtClean="0">
                <a:latin typeface="Helvetica Neue"/>
                <a:cs typeface="Helvetica Neue"/>
              </a:rPr>
              <a:t>При наличии </a:t>
            </a:r>
            <a:r>
              <a:rPr lang="en-GB" sz="1500" dirty="0" smtClean="0">
                <a:latin typeface="Helvetica Neue"/>
                <a:cs typeface="Helvetica Neue"/>
              </a:rPr>
              <a:t>PDF – </a:t>
            </a:r>
            <a:r>
              <a:rPr lang="ru-RU" sz="1500" dirty="0" smtClean="0">
                <a:latin typeface="Helvetica Neue"/>
                <a:cs typeface="Helvetica Neue"/>
              </a:rPr>
              <a:t>сохраняет с полным текстом</a:t>
            </a:r>
            <a:endParaRPr lang="en-US" sz="1500" dirty="0">
              <a:latin typeface="Helvetica Neue"/>
              <a:cs typeface="Helvetica Neue"/>
            </a:endParaRPr>
          </a:p>
        </p:txBody>
      </p:sp>
      <p:sp>
        <p:nvSpPr>
          <p:cNvPr id="12" name="Down Arrow 11"/>
          <p:cNvSpPr/>
          <p:nvPr/>
        </p:nvSpPr>
        <p:spPr>
          <a:xfrm rot="16200000">
            <a:off x="279677" y="2920746"/>
            <a:ext cx="297256" cy="337601"/>
          </a:xfrm>
          <a:prstGeom prst="downArrow">
            <a:avLst/>
          </a:prstGeom>
          <a:solidFill>
            <a:srgbClr val="9191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E1D"/>
              </a:solidFill>
            </a:endParaRPr>
          </a:p>
        </p:txBody>
      </p:sp>
      <p:sp>
        <p:nvSpPr>
          <p:cNvPr id="13" name="Down Arrow 12"/>
          <p:cNvSpPr/>
          <p:nvPr/>
        </p:nvSpPr>
        <p:spPr>
          <a:xfrm rot="5400000" flipH="1">
            <a:off x="7310076" y="3318653"/>
            <a:ext cx="297256" cy="337601"/>
          </a:xfrm>
          <a:prstGeom prst="downArrow">
            <a:avLst/>
          </a:prstGeom>
          <a:solidFill>
            <a:srgbClr val="9191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92770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solidFill>
                  <a:srgbClr val="0070C0"/>
                </a:solidFill>
              </a:rPr>
              <a:t>Сохранение ссылок из </a:t>
            </a:r>
            <a:r>
              <a:rPr lang="en-US" dirty="0" smtClean="0">
                <a:solidFill>
                  <a:srgbClr val="0070C0"/>
                </a:solidFill>
              </a:rPr>
              <a:t>ScienceDirect</a:t>
            </a:r>
            <a:r>
              <a:rPr lang="ru-RU" dirty="0" smtClean="0">
                <a:solidFill>
                  <a:srgbClr val="0070C0"/>
                </a:solidFill>
              </a:rPr>
              <a:t> в </a:t>
            </a:r>
            <a:r>
              <a:rPr lang="en-GB" dirty="0" err="1" smtClean="0">
                <a:solidFill>
                  <a:srgbClr val="0070C0"/>
                </a:solidFill>
              </a:rPr>
              <a:t>Mendeley</a:t>
            </a:r>
            <a:endParaRPr lang="en-US" dirty="0">
              <a:solidFill>
                <a:srgbClr val="0070C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057275"/>
            <a:ext cx="8913813" cy="580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98523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solidFill>
                  <a:srgbClr val="0070C0"/>
                </a:solidFill>
              </a:rPr>
              <a:t>Выбор статьи</a:t>
            </a:r>
            <a:endParaRPr lang="en-US" dirty="0">
              <a:solidFill>
                <a:srgbClr val="0070C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63" y="1140157"/>
            <a:ext cx="8928037" cy="5641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63" y="996571"/>
            <a:ext cx="9004237" cy="5785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91584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solidFill>
                  <a:srgbClr val="0070C0"/>
                </a:solidFill>
              </a:rPr>
              <a:t>Отображение данных в </a:t>
            </a:r>
            <a:r>
              <a:rPr lang="en-GB" dirty="0" err="1" smtClean="0">
                <a:solidFill>
                  <a:srgbClr val="0070C0"/>
                </a:solidFill>
              </a:rPr>
              <a:t>Mendeley</a:t>
            </a:r>
            <a:r>
              <a:rPr lang="en-GB" dirty="0" smtClean="0">
                <a:solidFill>
                  <a:srgbClr val="0070C0"/>
                </a:solidFill>
              </a:rPr>
              <a:t> Desktop</a:t>
            </a:r>
            <a:endParaRPr lang="en-US" dirty="0">
              <a:solidFill>
                <a:srgbClr val="0070C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199"/>
            <a:ext cx="9982200" cy="2995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14600" y="2819400"/>
            <a:ext cx="6629400" cy="457200"/>
          </a:xfrm>
          <a:prstGeom prst="rect">
            <a:avLst/>
          </a:prstGeom>
          <a:noFill/>
          <a:ln w="28575" cmpd="sng">
            <a:solidFill>
              <a:srgbClr val="1E1E1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5401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3694"/>
            <a:ext cx="8229600" cy="1143000"/>
          </a:xfrm>
        </p:spPr>
        <p:txBody>
          <a:bodyPr>
            <a:normAutofit/>
          </a:bodyPr>
          <a:lstStyle/>
          <a:p>
            <a:r>
              <a:rPr lang="ru-RU" dirty="0" smtClean="0">
                <a:solidFill>
                  <a:srgbClr val="0070C0"/>
                </a:solidFill>
              </a:rPr>
              <a:t>Обеспечение полноты библиотеки</a:t>
            </a:r>
            <a:endParaRPr lang="en-US" dirty="0">
              <a:solidFill>
                <a:srgbClr val="0070C0"/>
              </a:solidFill>
            </a:endParaRPr>
          </a:p>
        </p:txBody>
      </p:sp>
      <p:grpSp>
        <p:nvGrpSpPr>
          <p:cNvPr id="3" name="Group 1"/>
          <p:cNvGrpSpPr>
            <a:grpSpLocks/>
          </p:cNvGrpSpPr>
          <p:nvPr/>
        </p:nvGrpSpPr>
        <p:grpSpPr bwMode="auto">
          <a:xfrm>
            <a:off x="4244972" y="1555846"/>
            <a:ext cx="2319605" cy="4488162"/>
            <a:chOff x="0" y="0"/>
            <a:chExt cx="2557464" cy="5110163"/>
          </a:xfrm>
        </p:grpSpPr>
        <p:pic>
          <p:nvPicPr>
            <p:cNvPr id="5" name="Picture 2" descr="LookUpPmid2.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57464" cy="5110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3" descr="LookUpsuc.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800600"/>
              <a:ext cx="1365251"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7" name="Picture 4" descr="LookUpPMID.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74011"/>
            <a:ext cx="2087523" cy="4569996"/>
          </a:xfrm>
          <a:prstGeom prst="rect">
            <a:avLst/>
          </a:prstGeom>
          <a:noFill/>
          <a:ln>
            <a:noFill/>
          </a:ln>
          <a:effectLst>
            <a:outerShdw blurRad="635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
        <p:nvSpPr>
          <p:cNvPr id="2" name="TextBox 1"/>
          <p:cNvSpPr txBox="1"/>
          <p:nvPr/>
        </p:nvSpPr>
        <p:spPr>
          <a:xfrm>
            <a:off x="2344783" y="2001180"/>
            <a:ext cx="1926531" cy="3139321"/>
          </a:xfrm>
          <a:prstGeom prst="rect">
            <a:avLst/>
          </a:prstGeom>
          <a:noFill/>
        </p:spPr>
        <p:txBody>
          <a:bodyPr wrap="square" rtlCol="0">
            <a:spAutoFit/>
          </a:bodyPr>
          <a:lstStyle/>
          <a:p>
            <a:endParaRPr lang="en-US" dirty="0" smtClean="0">
              <a:solidFill>
                <a:srgbClr val="1E1E1D"/>
              </a:solidFill>
              <a:latin typeface="Helvetica Neue"/>
              <a:cs typeface="Helvetica Neue"/>
            </a:endParaRPr>
          </a:p>
          <a:p>
            <a:endParaRPr lang="en-US" dirty="0" smtClean="0">
              <a:solidFill>
                <a:srgbClr val="1E1E1D"/>
              </a:solidFill>
              <a:latin typeface="Helvetica Neue"/>
              <a:cs typeface="Helvetica Neue"/>
            </a:endParaRPr>
          </a:p>
          <a:p>
            <a:endParaRPr lang="en-US" dirty="0">
              <a:solidFill>
                <a:srgbClr val="1E1E1D"/>
              </a:solidFill>
              <a:latin typeface="Helvetica Neue"/>
              <a:cs typeface="Helvetica Neue"/>
            </a:endParaRPr>
          </a:p>
          <a:p>
            <a:r>
              <a:rPr lang="ru-RU" dirty="0" smtClean="0">
                <a:solidFill>
                  <a:srgbClr val="1E1E1D"/>
                </a:solidFill>
                <a:latin typeface="Helvetica Neue"/>
                <a:cs typeface="Helvetica Neue"/>
              </a:rPr>
              <a:t>Введите </a:t>
            </a:r>
            <a:r>
              <a:rPr lang="en-US" dirty="0" smtClean="0">
                <a:solidFill>
                  <a:srgbClr val="1E1E1D"/>
                </a:solidFill>
                <a:latin typeface="Helvetica Neue"/>
                <a:cs typeface="Helvetica Neue"/>
              </a:rPr>
              <a:t>DOI, PubMed</a:t>
            </a:r>
            <a:r>
              <a:rPr lang="ru-RU" dirty="0">
                <a:solidFill>
                  <a:srgbClr val="1E1E1D"/>
                </a:solidFill>
                <a:latin typeface="Helvetica Neue"/>
                <a:cs typeface="Helvetica Neue"/>
              </a:rPr>
              <a:t> </a:t>
            </a:r>
            <a:r>
              <a:rPr lang="ru-RU" dirty="0" smtClean="0">
                <a:solidFill>
                  <a:srgbClr val="1E1E1D"/>
                </a:solidFill>
                <a:latin typeface="Helvetica Neue"/>
                <a:cs typeface="Helvetica Neue"/>
              </a:rPr>
              <a:t>или</a:t>
            </a:r>
            <a:r>
              <a:rPr lang="en-US" dirty="0" smtClean="0">
                <a:solidFill>
                  <a:srgbClr val="1E1E1D"/>
                </a:solidFill>
                <a:latin typeface="Helvetica Neue"/>
                <a:cs typeface="Helvetica Neue"/>
              </a:rPr>
              <a:t> </a:t>
            </a:r>
            <a:r>
              <a:rPr lang="en-US" dirty="0" err="1" smtClean="0">
                <a:solidFill>
                  <a:srgbClr val="1E1E1D"/>
                </a:solidFill>
                <a:latin typeface="Helvetica Neue"/>
                <a:cs typeface="Helvetica Neue"/>
              </a:rPr>
              <a:t>ArXiv</a:t>
            </a:r>
            <a:r>
              <a:rPr lang="en-US" dirty="0" smtClean="0">
                <a:solidFill>
                  <a:srgbClr val="1E1E1D"/>
                </a:solidFill>
                <a:latin typeface="Helvetica Neue"/>
                <a:cs typeface="Helvetica Neue"/>
              </a:rPr>
              <a:t> ID </a:t>
            </a:r>
            <a:r>
              <a:rPr lang="ru-RU" dirty="0" smtClean="0">
                <a:solidFill>
                  <a:srgbClr val="1E1E1D"/>
                </a:solidFill>
                <a:latin typeface="Helvetica Neue"/>
                <a:cs typeface="Helvetica Neue"/>
              </a:rPr>
              <a:t>и кликните на иконку с лупой</a:t>
            </a:r>
            <a:endParaRPr lang="en-US" dirty="0" smtClean="0">
              <a:solidFill>
                <a:srgbClr val="1E1E1D"/>
              </a:solidFill>
              <a:latin typeface="Helvetica Neue"/>
              <a:cs typeface="Helvetica Neue"/>
            </a:endParaRPr>
          </a:p>
          <a:p>
            <a:endParaRPr lang="en-US" dirty="0">
              <a:solidFill>
                <a:srgbClr val="1E1E1D"/>
              </a:solidFill>
              <a:latin typeface="Helvetica Neue"/>
              <a:cs typeface="Helvetica Neue"/>
            </a:endParaRPr>
          </a:p>
          <a:p>
            <a:endParaRPr lang="en-US" dirty="0" smtClean="0">
              <a:solidFill>
                <a:srgbClr val="1E1E1D"/>
              </a:solidFill>
              <a:latin typeface="Helvetica Neue"/>
              <a:cs typeface="Helvetica Neue"/>
            </a:endParaRPr>
          </a:p>
          <a:p>
            <a:endParaRPr lang="en-US" dirty="0">
              <a:solidFill>
                <a:srgbClr val="1E1E1D"/>
              </a:solidFill>
              <a:latin typeface="Helvetica Neue"/>
              <a:cs typeface="Helvetica Neue"/>
            </a:endParaRPr>
          </a:p>
        </p:txBody>
      </p:sp>
      <p:sp>
        <p:nvSpPr>
          <p:cNvPr id="23" name="Bent Arrow 22"/>
          <p:cNvSpPr/>
          <p:nvPr/>
        </p:nvSpPr>
        <p:spPr>
          <a:xfrm rot="10800000">
            <a:off x="2316124" y="4620413"/>
            <a:ext cx="696972" cy="797087"/>
          </a:xfrm>
          <a:prstGeom prst="bentArrow">
            <a:avLst/>
          </a:prstGeom>
          <a:solidFill>
            <a:srgbClr val="919191"/>
          </a:solidFill>
          <a:ln>
            <a:solidFill>
              <a:srgbClr val="91919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E1D"/>
              </a:solidFill>
            </a:endParaRPr>
          </a:p>
        </p:txBody>
      </p:sp>
      <p:sp>
        <p:nvSpPr>
          <p:cNvPr id="24" name="Bent Arrow 23"/>
          <p:cNvSpPr/>
          <p:nvPr/>
        </p:nvSpPr>
        <p:spPr>
          <a:xfrm>
            <a:off x="3487229" y="5417500"/>
            <a:ext cx="513443" cy="591512"/>
          </a:xfrm>
          <a:prstGeom prst="bentArrow">
            <a:avLst/>
          </a:prstGeom>
          <a:solidFill>
            <a:srgbClr val="919191"/>
          </a:solidFill>
          <a:ln>
            <a:solidFill>
              <a:srgbClr val="91919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E1D"/>
              </a:solidFill>
            </a:endParaRPr>
          </a:p>
        </p:txBody>
      </p:sp>
      <p:sp>
        <p:nvSpPr>
          <p:cNvPr id="25" name="TextBox 24"/>
          <p:cNvSpPr txBox="1"/>
          <p:nvPr/>
        </p:nvSpPr>
        <p:spPr>
          <a:xfrm>
            <a:off x="1722733" y="6165598"/>
            <a:ext cx="7271142" cy="646331"/>
          </a:xfrm>
          <a:prstGeom prst="rect">
            <a:avLst/>
          </a:prstGeom>
          <a:noFill/>
        </p:spPr>
        <p:txBody>
          <a:bodyPr wrap="square" rtlCol="0">
            <a:spAutoFit/>
          </a:bodyPr>
          <a:lstStyle/>
          <a:p>
            <a:r>
              <a:rPr lang="en-US" dirty="0" err="1">
                <a:solidFill>
                  <a:srgbClr val="1E1E1D"/>
                </a:solidFill>
                <a:latin typeface="Helvetica Neue"/>
                <a:cs typeface="Helvetica Neue"/>
              </a:rPr>
              <a:t>Mendeley</a:t>
            </a:r>
            <a:r>
              <a:rPr lang="en-US" dirty="0">
                <a:solidFill>
                  <a:srgbClr val="1E1E1D"/>
                </a:solidFill>
                <a:latin typeface="Helvetica Neue"/>
                <a:cs typeface="Helvetica Neue"/>
              </a:rPr>
              <a:t> </a:t>
            </a:r>
            <a:r>
              <a:rPr lang="ru-RU" dirty="0" smtClean="0">
                <a:solidFill>
                  <a:srgbClr val="1E1E1D"/>
                </a:solidFill>
                <a:latin typeface="Helvetica Neue"/>
                <a:cs typeface="Helvetica Neue"/>
              </a:rPr>
              <a:t>добавляет отсутствующую  информацию автоматически </a:t>
            </a:r>
            <a:endParaRPr lang="en-US" dirty="0">
              <a:solidFill>
                <a:srgbClr val="1E1E1D"/>
              </a:solidFill>
              <a:latin typeface="Helvetica Neue"/>
              <a:cs typeface="Helvetica Neue"/>
            </a:endParaRPr>
          </a:p>
          <a:p>
            <a:endParaRPr lang="en-US" dirty="0">
              <a:solidFill>
                <a:srgbClr val="1E1E1D"/>
              </a:solidFill>
            </a:endParaRPr>
          </a:p>
        </p:txBody>
      </p:sp>
    </p:spTree>
    <p:extLst>
      <p:ext uri="{BB962C8B-B14F-4D97-AF65-F5344CB8AC3E}">
        <p14:creationId xmlns:p14="http://schemas.microsoft.com/office/powerpoint/2010/main" val="251469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t>Управление </a:t>
            </a:r>
            <a:r>
              <a:rPr lang="ru-RU" dirty="0"/>
              <a:t>библиотекой</a:t>
            </a:r>
            <a:endParaRPr lang="en-US" dirty="0">
              <a:solidFill>
                <a:srgbClr val="1E1E1D"/>
              </a:solidFill>
            </a:endParaRPr>
          </a:p>
        </p:txBody>
      </p:sp>
      <p:pic>
        <p:nvPicPr>
          <p:cNvPr id="3" name="Picture 2" descr="Screenshot 2014-04-15 14.56.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156" y="2117094"/>
            <a:ext cx="5817983" cy="3554131"/>
          </a:xfrm>
          <a:prstGeom prst="rect">
            <a:avLst/>
          </a:prstGeom>
        </p:spPr>
      </p:pic>
      <p:sp>
        <p:nvSpPr>
          <p:cNvPr id="5" name="Rectangle 4"/>
          <p:cNvSpPr/>
          <p:nvPr/>
        </p:nvSpPr>
        <p:spPr>
          <a:xfrm>
            <a:off x="1364800" y="4831505"/>
            <a:ext cx="1723036" cy="369332"/>
          </a:xfrm>
          <a:prstGeom prst="rect">
            <a:avLst/>
          </a:prstGeom>
        </p:spPr>
        <p:txBody>
          <a:bodyPr wrap="none">
            <a:spAutoFit/>
          </a:bodyPr>
          <a:lstStyle/>
          <a:p>
            <a:r>
              <a:rPr lang="ru-RU" dirty="0" smtClean="0">
                <a:latin typeface="Helvetica Neue"/>
                <a:cs typeface="Helvetica Neue"/>
              </a:rPr>
              <a:t>Создать папку</a:t>
            </a:r>
            <a:endParaRPr lang="en-US" dirty="0"/>
          </a:p>
        </p:txBody>
      </p:sp>
      <p:sp>
        <p:nvSpPr>
          <p:cNvPr id="6" name="Rectangle 5"/>
          <p:cNvSpPr/>
          <p:nvPr/>
        </p:nvSpPr>
        <p:spPr>
          <a:xfrm>
            <a:off x="3580288" y="4831505"/>
            <a:ext cx="1067419" cy="369332"/>
          </a:xfrm>
          <a:prstGeom prst="rect">
            <a:avLst/>
          </a:prstGeom>
          <a:noFill/>
          <a:ln w="28575" cmpd="sng">
            <a:solidFill>
              <a:srgbClr val="1E1E1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a:endCxn id="6" idx="1"/>
          </p:cNvCxnSpPr>
          <p:nvPr/>
        </p:nvCxnSpPr>
        <p:spPr>
          <a:xfrm>
            <a:off x="3031494" y="5016171"/>
            <a:ext cx="548794" cy="0"/>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708844" y="5785648"/>
            <a:ext cx="4918719" cy="646331"/>
          </a:xfrm>
          <a:prstGeom prst="rect">
            <a:avLst/>
          </a:prstGeom>
        </p:spPr>
        <p:txBody>
          <a:bodyPr wrap="none">
            <a:spAutoFit/>
          </a:bodyPr>
          <a:lstStyle/>
          <a:p>
            <a:pPr algn="ctr"/>
            <a:r>
              <a:rPr lang="ru-RU" dirty="0" smtClean="0">
                <a:latin typeface="Helvetica Neue"/>
                <a:cs typeface="Helvetica Neue"/>
              </a:rPr>
              <a:t>Индикатор типа прикрепленного документа</a:t>
            </a:r>
            <a:r>
              <a:rPr lang="en-US" dirty="0" smtClean="0">
                <a:latin typeface="Helvetica Neue"/>
                <a:cs typeface="Helvetica Neue"/>
              </a:rPr>
              <a:t> </a:t>
            </a:r>
          </a:p>
          <a:p>
            <a:pPr algn="ctr"/>
            <a:r>
              <a:rPr lang="en-US" dirty="0" smtClean="0">
                <a:latin typeface="Helvetica Neue"/>
                <a:cs typeface="Helvetica Neue"/>
              </a:rPr>
              <a:t>(.pdf, .</a:t>
            </a:r>
            <a:r>
              <a:rPr lang="en-US" dirty="0" err="1" smtClean="0">
                <a:latin typeface="Helvetica Neue"/>
                <a:cs typeface="Helvetica Neue"/>
              </a:rPr>
              <a:t>ppt</a:t>
            </a:r>
            <a:r>
              <a:rPr lang="en-US" dirty="0" smtClean="0">
                <a:latin typeface="Helvetica Neue"/>
                <a:cs typeface="Helvetica Neue"/>
              </a:rPr>
              <a:t>, .</a:t>
            </a:r>
            <a:r>
              <a:rPr lang="en-US" dirty="0" err="1" smtClean="0">
                <a:latin typeface="Helvetica Neue"/>
                <a:cs typeface="Helvetica Neue"/>
              </a:rPr>
              <a:t>docx</a:t>
            </a:r>
            <a:r>
              <a:rPr lang="en-US" dirty="0" smtClean="0">
                <a:latin typeface="Helvetica Neue"/>
                <a:cs typeface="Helvetica Neue"/>
              </a:rPr>
              <a:t>, excel</a:t>
            </a:r>
            <a:r>
              <a:rPr lang="ru-RU" dirty="0">
                <a:latin typeface="Helvetica Neue"/>
                <a:cs typeface="Helvetica Neue"/>
              </a:rPr>
              <a:t> </a:t>
            </a:r>
            <a:r>
              <a:rPr lang="ru-RU" dirty="0" smtClean="0">
                <a:latin typeface="Helvetica Neue"/>
                <a:cs typeface="Helvetica Neue"/>
              </a:rPr>
              <a:t>и др.</a:t>
            </a:r>
            <a:r>
              <a:rPr lang="en-US" dirty="0" smtClean="0">
                <a:latin typeface="Helvetica Neue"/>
                <a:cs typeface="Helvetica Neue"/>
              </a:rPr>
              <a:t>)</a:t>
            </a:r>
            <a:endParaRPr lang="en-US" dirty="0"/>
          </a:p>
        </p:txBody>
      </p:sp>
      <p:sp>
        <p:nvSpPr>
          <p:cNvPr id="18" name="Rectangle 17"/>
          <p:cNvSpPr/>
          <p:nvPr/>
        </p:nvSpPr>
        <p:spPr>
          <a:xfrm>
            <a:off x="5435905" y="4842000"/>
            <a:ext cx="310768" cy="369332"/>
          </a:xfrm>
          <a:prstGeom prst="rect">
            <a:avLst/>
          </a:prstGeom>
          <a:noFill/>
          <a:ln w="28575" cmpd="sng">
            <a:solidFill>
              <a:srgbClr val="1E1E1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5435905" y="3524828"/>
            <a:ext cx="310768" cy="369332"/>
          </a:xfrm>
          <a:prstGeom prst="rect">
            <a:avLst/>
          </a:prstGeom>
          <a:noFill/>
          <a:ln w="28575" cmpd="sng">
            <a:solidFill>
              <a:srgbClr val="1E1E1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a:stCxn id="18" idx="2"/>
          </p:cNvCxnSpPr>
          <p:nvPr/>
        </p:nvCxnSpPr>
        <p:spPr>
          <a:xfrm>
            <a:off x="5591289" y="5211332"/>
            <a:ext cx="0" cy="574316"/>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2767544" y="1569098"/>
            <a:ext cx="4499373" cy="369332"/>
          </a:xfrm>
          <a:prstGeom prst="rect">
            <a:avLst/>
          </a:prstGeom>
        </p:spPr>
        <p:txBody>
          <a:bodyPr wrap="none">
            <a:spAutoFit/>
          </a:bodyPr>
          <a:lstStyle/>
          <a:p>
            <a:r>
              <a:rPr lang="ru-RU" dirty="0" smtClean="0">
                <a:latin typeface="Helvetica Neue"/>
                <a:cs typeface="Helvetica Neue"/>
              </a:rPr>
              <a:t>Открыть </a:t>
            </a:r>
            <a:r>
              <a:rPr lang="en-US" dirty="0" smtClean="0">
                <a:latin typeface="Helvetica Neue"/>
                <a:cs typeface="Helvetica Neue"/>
              </a:rPr>
              <a:t>PDF</a:t>
            </a:r>
            <a:r>
              <a:rPr lang="ru-RU" dirty="0" smtClean="0">
                <a:latin typeface="Helvetica Neue"/>
                <a:cs typeface="Helvetica Neue"/>
              </a:rPr>
              <a:t> во встроенном редакторе</a:t>
            </a:r>
            <a:r>
              <a:rPr lang="en-US" dirty="0" smtClean="0">
                <a:latin typeface="Helvetica Neue"/>
                <a:cs typeface="Helvetica Neue"/>
              </a:rPr>
              <a:t> </a:t>
            </a:r>
            <a:endParaRPr lang="en-US" dirty="0"/>
          </a:p>
        </p:txBody>
      </p:sp>
      <p:cxnSp>
        <p:nvCxnSpPr>
          <p:cNvPr id="27" name="Straight Connector 26"/>
          <p:cNvCxnSpPr>
            <a:endCxn id="19" idx="0"/>
          </p:cNvCxnSpPr>
          <p:nvPr/>
        </p:nvCxnSpPr>
        <p:spPr>
          <a:xfrm>
            <a:off x="5591289" y="1938430"/>
            <a:ext cx="0" cy="1586398"/>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4883488" y="3981600"/>
            <a:ext cx="310768" cy="369332"/>
          </a:xfrm>
          <a:prstGeom prst="rect">
            <a:avLst/>
          </a:prstGeom>
          <a:noFill/>
          <a:ln w="28575" cmpd="sng">
            <a:solidFill>
              <a:srgbClr val="1E1E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69426" y="3964998"/>
            <a:ext cx="2445862" cy="369332"/>
          </a:xfrm>
          <a:prstGeom prst="rect">
            <a:avLst/>
          </a:prstGeom>
        </p:spPr>
        <p:txBody>
          <a:bodyPr wrap="none">
            <a:spAutoFit/>
          </a:bodyPr>
          <a:lstStyle/>
          <a:p>
            <a:r>
              <a:rPr lang="ru-RU" dirty="0" smtClean="0">
                <a:latin typeface="Helvetica Neue"/>
                <a:cs typeface="Helvetica Neue"/>
              </a:rPr>
              <a:t>Выделить избранное</a:t>
            </a:r>
            <a:endParaRPr lang="en-US" dirty="0"/>
          </a:p>
        </p:txBody>
      </p:sp>
      <p:cxnSp>
        <p:nvCxnSpPr>
          <p:cNvPr id="33" name="Straight Connector 32"/>
          <p:cNvCxnSpPr>
            <a:stCxn id="30" idx="1"/>
          </p:cNvCxnSpPr>
          <p:nvPr/>
        </p:nvCxnSpPr>
        <p:spPr>
          <a:xfrm flipH="1">
            <a:off x="3031494" y="4166266"/>
            <a:ext cx="1851994" cy="0"/>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5193088" y="4462173"/>
            <a:ext cx="253600" cy="252808"/>
          </a:xfrm>
          <a:prstGeom prst="rect">
            <a:avLst/>
          </a:prstGeom>
          <a:noFill/>
          <a:ln w="28575" cmpd="sng">
            <a:solidFill>
              <a:srgbClr val="1E1E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8" name="Straight Connector 37"/>
          <p:cNvCxnSpPr>
            <a:endCxn id="36" idx="1"/>
          </p:cNvCxnSpPr>
          <p:nvPr/>
        </p:nvCxnSpPr>
        <p:spPr>
          <a:xfrm>
            <a:off x="3031494" y="4588577"/>
            <a:ext cx="2161594" cy="0"/>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94733" y="4403911"/>
            <a:ext cx="3051797" cy="369332"/>
          </a:xfrm>
          <a:prstGeom prst="rect">
            <a:avLst/>
          </a:prstGeom>
        </p:spPr>
        <p:txBody>
          <a:bodyPr wrap="none">
            <a:spAutoFit/>
          </a:bodyPr>
          <a:lstStyle/>
          <a:p>
            <a:r>
              <a:rPr lang="ru-RU" dirty="0" smtClean="0">
                <a:latin typeface="Helvetica Neue"/>
                <a:cs typeface="Helvetica Neue"/>
              </a:rPr>
              <a:t>Пометить как прочитанное</a:t>
            </a:r>
            <a:endParaRPr lang="en-US" dirty="0"/>
          </a:p>
        </p:txBody>
      </p:sp>
    </p:spTree>
    <p:extLst>
      <p:ext uri="{BB962C8B-B14F-4D97-AF65-F5344CB8AC3E}">
        <p14:creationId xmlns:p14="http://schemas.microsoft.com/office/powerpoint/2010/main" val="259758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animBg="1"/>
      <p:bldP spid="25" grpId="0"/>
      <p:bldP spid="30" grpId="0" animBg="1"/>
      <p:bldP spid="31" grpId="0"/>
      <p:bldP spid="36" grpId="0" animBg="1"/>
      <p:bldP spid="4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8158"/>
            <a:ext cx="8229600" cy="1143000"/>
          </a:xfrm>
        </p:spPr>
        <p:txBody>
          <a:bodyPr/>
          <a:lstStyle/>
          <a:p>
            <a:r>
              <a:rPr lang="ru-RU" dirty="0" smtClean="0">
                <a:solidFill>
                  <a:srgbClr val="0070C0"/>
                </a:solidFill>
              </a:rPr>
              <a:t>Синхронизация</a:t>
            </a:r>
            <a:endParaRPr lang="en-US" dirty="0">
              <a:solidFill>
                <a:srgbClr val="0070C0"/>
              </a:solidFill>
            </a:endParaRPr>
          </a:p>
        </p:txBody>
      </p:sp>
      <p:pic>
        <p:nvPicPr>
          <p:cNvPr id="3" name="Picture 1" descr="Screenshot 2014-03-11 17.36.4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1322" y="2236205"/>
            <a:ext cx="5021263"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01322" y="1312840"/>
            <a:ext cx="5006804" cy="646331"/>
          </a:xfrm>
          <a:prstGeom prst="rect">
            <a:avLst/>
          </a:prstGeom>
          <a:noFill/>
        </p:spPr>
        <p:txBody>
          <a:bodyPr wrap="square" rtlCol="0">
            <a:spAutoFit/>
          </a:bodyPr>
          <a:lstStyle/>
          <a:p>
            <a:r>
              <a:rPr lang="ru-RU" dirty="0" smtClean="0">
                <a:latin typeface="Helvetica Neue"/>
                <a:cs typeface="Helvetica Neue"/>
              </a:rPr>
              <a:t>Синхронизируйте библиотеку с </a:t>
            </a:r>
            <a:r>
              <a:rPr lang="en-US" dirty="0" err="1" smtClean="0">
                <a:latin typeface="Helvetica Neue"/>
                <a:cs typeface="Helvetica Neue"/>
              </a:rPr>
              <a:t>Mendeley</a:t>
            </a:r>
            <a:r>
              <a:rPr lang="en-US" dirty="0" smtClean="0">
                <a:latin typeface="Helvetica Neue"/>
                <a:cs typeface="Helvetica Neue"/>
              </a:rPr>
              <a:t> Cloud </a:t>
            </a:r>
            <a:r>
              <a:rPr lang="ru-RU" dirty="0" smtClean="0">
                <a:latin typeface="Helvetica Neue"/>
                <a:cs typeface="Helvetica Neue"/>
              </a:rPr>
              <a:t>для доступа к ним с любых устройств</a:t>
            </a:r>
            <a:endParaRPr lang="en-US" dirty="0">
              <a:latin typeface="Helvetica Neue"/>
              <a:cs typeface="Helvetica Neue"/>
            </a:endParaRPr>
          </a:p>
        </p:txBody>
      </p:sp>
      <p:sp>
        <p:nvSpPr>
          <p:cNvPr id="7" name="TextBox 6"/>
          <p:cNvSpPr txBox="1"/>
          <p:nvPr/>
        </p:nvSpPr>
        <p:spPr>
          <a:xfrm>
            <a:off x="245801" y="4403342"/>
            <a:ext cx="3972421" cy="1754326"/>
          </a:xfrm>
          <a:prstGeom prst="rect">
            <a:avLst/>
          </a:prstGeom>
          <a:noFill/>
        </p:spPr>
        <p:txBody>
          <a:bodyPr wrap="square" rtlCol="0">
            <a:spAutoFit/>
          </a:bodyPr>
          <a:lstStyle/>
          <a:p>
            <a:pPr marL="285750" indent="-285750">
              <a:buFont typeface="Arial"/>
              <a:buChar char="•"/>
            </a:pPr>
            <a:r>
              <a:rPr lang="en-US" dirty="0" err="1" smtClean="0">
                <a:latin typeface="Helvetica Neue"/>
                <a:cs typeface="Helvetica Neue"/>
              </a:rPr>
              <a:t>Mendeley</a:t>
            </a:r>
            <a:r>
              <a:rPr lang="en-US" dirty="0" smtClean="0">
                <a:latin typeface="Helvetica Neue"/>
                <a:cs typeface="Helvetica Neue"/>
              </a:rPr>
              <a:t> </a:t>
            </a:r>
            <a:r>
              <a:rPr lang="ru-RU" dirty="0" smtClean="0">
                <a:latin typeface="Helvetica Neue"/>
                <a:cs typeface="Helvetica Neue"/>
              </a:rPr>
              <a:t>сохраняет резервную копию данных в сети</a:t>
            </a:r>
            <a:endParaRPr lang="en-US" dirty="0" smtClean="0">
              <a:latin typeface="Helvetica Neue"/>
              <a:cs typeface="Helvetica Neue"/>
            </a:endParaRPr>
          </a:p>
          <a:p>
            <a:pPr marL="285750" indent="-285750">
              <a:buFont typeface="Arial"/>
              <a:buChar char="•"/>
            </a:pPr>
            <a:endParaRPr lang="en-US" dirty="0" smtClean="0">
              <a:latin typeface="Helvetica Neue"/>
              <a:cs typeface="Helvetica Neue"/>
            </a:endParaRPr>
          </a:p>
          <a:p>
            <a:pPr marL="285750" indent="-285750">
              <a:buFont typeface="Arial"/>
              <a:buChar char="•"/>
            </a:pPr>
            <a:r>
              <a:rPr lang="ru-RU" dirty="0" smtClean="0">
                <a:latin typeface="Helvetica Neue"/>
                <a:cs typeface="Helvetica Neue"/>
              </a:rPr>
              <a:t>Доступ к статьям из любого места</a:t>
            </a:r>
            <a:endParaRPr lang="en-US" dirty="0" smtClean="0">
              <a:latin typeface="Helvetica Neue"/>
              <a:cs typeface="Helvetica Neue"/>
            </a:endParaRPr>
          </a:p>
          <a:p>
            <a:endParaRPr lang="en-US" dirty="0" smtClean="0">
              <a:latin typeface="Helvetica Neue"/>
              <a:cs typeface="Helvetica Neue"/>
            </a:endParaRPr>
          </a:p>
        </p:txBody>
      </p:sp>
      <p:pic>
        <p:nvPicPr>
          <p:cNvPr id="10" name="Picture 9" descr="Screenshot 2014-04-15 13.59.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9716" y="4403342"/>
            <a:ext cx="4249469" cy="1682443"/>
          </a:xfrm>
          <a:prstGeom prst="rect">
            <a:avLst/>
          </a:prstGeom>
        </p:spPr>
      </p:pic>
      <p:sp>
        <p:nvSpPr>
          <p:cNvPr id="11" name="Down Arrow 10"/>
          <p:cNvSpPr/>
          <p:nvPr/>
        </p:nvSpPr>
        <p:spPr>
          <a:xfrm>
            <a:off x="4958771" y="1898604"/>
            <a:ext cx="297256" cy="337601"/>
          </a:xfrm>
          <a:prstGeom prst="downArrow">
            <a:avLst/>
          </a:prstGeom>
          <a:solidFill>
            <a:srgbClr val="9191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E1D"/>
              </a:solidFill>
            </a:endParaRPr>
          </a:p>
        </p:txBody>
      </p:sp>
    </p:spTree>
    <p:extLst>
      <p:ext uri="{BB962C8B-B14F-4D97-AF65-F5344CB8AC3E}">
        <p14:creationId xmlns:p14="http://schemas.microsoft.com/office/powerpoint/2010/main" val="29608030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solidFill>
                  <a:srgbClr val="0070C0"/>
                </a:solidFill>
              </a:rPr>
              <a:t>Поиск документов</a:t>
            </a:r>
            <a:endParaRPr lang="en-US" dirty="0">
              <a:solidFill>
                <a:srgbClr val="0070C0"/>
              </a:solidFill>
            </a:endParaRPr>
          </a:p>
        </p:txBody>
      </p:sp>
      <p:pic>
        <p:nvPicPr>
          <p:cNvPr id="2" name="Picture 1" descr="Screenshot 2014-04-15 15.36.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942" y="1936139"/>
            <a:ext cx="6657858" cy="4386060"/>
          </a:xfrm>
          <a:prstGeom prst="rect">
            <a:avLst/>
          </a:prstGeom>
        </p:spPr>
      </p:pic>
      <p:sp>
        <p:nvSpPr>
          <p:cNvPr id="5" name="Rectangle 4"/>
          <p:cNvSpPr/>
          <p:nvPr/>
        </p:nvSpPr>
        <p:spPr>
          <a:xfrm>
            <a:off x="4821639" y="1424053"/>
            <a:ext cx="2622962" cy="369332"/>
          </a:xfrm>
          <a:prstGeom prst="rect">
            <a:avLst/>
          </a:prstGeom>
        </p:spPr>
        <p:txBody>
          <a:bodyPr wrap="none">
            <a:spAutoFit/>
          </a:bodyPr>
          <a:lstStyle/>
          <a:p>
            <a:r>
              <a:rPr lang="ru-RU" dirty="0" smtClean="0">
                <a:latin typeface="Helvetica Neue"/>
                <a:cs typeface="Helvetica Neue"/>
              </a:rPr>
              <a:t>Полнотекстовый поиск</a:t>
            </a:r>
            <a:endParaRPr lang="en-US" dirty="0"/>
          </a:p>
        </p:txBody>
      </p:sp>
      <p:sp>
        <p:nvSpPr>
          <p:cNvPr id="6" name="Down Arrow 5"/>
          <p:cNvSpPr/>
          <p:nvPr/>
        </p:nvSpPr>
        <p:spPr>
          <a:xfrm>
            <a:off x="6999028" y="1767338"/>
            <a:ext cx="297256" cy="337601"/>
          </a:xfrm>
          <a:prstGeom prst="downArrow">
            <a:avLst/>
          </a:prstGeom>
          <a:solidFill>
            <a:srgbClr val="919191"/>
          </a:solidFill>
          <a:ln>
            <a:solidFill>
              <a:srgbClr val="91919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E1D"/>
              </a:solidFill>
            </a:endParaRPr>
          </a:p>
        </p:txBody>
      </p:sp>
      <p:sp>
        <p:nvSpPr>
          <p:cNvPr id="7" name="Down Arrow 6"/>
          <p:cNvSpPr/>
          <p:nvPr/>
        </p:nvSpPr>
        <p:spPr>
          <a:xfrm rot="16200000">
            <a:off x="1631830" y="4419082"/>
            <a:ext cx="297256" cy="337601"/>
          </a:xfrm>
          <a:prstGeom prst="downArrow">
            <a:avLst/>
          </a:prstGeom>
          <a:solidFill>
            <a:srgbClr val="919191"/>
          </a:solidFill>
          <a:ln>
            <a:solidFill>
              <a:srgbClr val="91919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E1D"/>
              </a:solidFill>
            </a:endParaRPr>
          </a:p>
        </p:txBody>
      </p:sp>
      <p:sp>
        <p:nvSpPr>
          <p:cNvPr id="3" name="Rectangle 2"/>
          <p:cNvSpPr/>
          <p:nvPr/>
        </p:nvSpPr>
        <p:spPr>
          <a:xfrm>
            <a:off x="126052" y="3429000"/>
            <a:ext cx="1823207" cy="1477328"/>
          </a:xfrm>
          <a:prstGeom prst="rect">
            <a:avLst/>
          </a:prstGeom>
        </p:spPr>
        <p:txBody>
          <a:bodyPr wrap="square">
            <a:spAutoFit/>
          </a:bodyPr>
          <a:lstStyle/>
          <a:p>
            <a:r>
              <a:rPr lang="ru-RU" dirty="0" smtClean="0">
                <a:latin typeface="Helvetica Neue"/>
                <a:cs typeface="Helvetica Neue"/>
              </a:rPr>
              <a:t>Фильтрация по тегам, автору, названию или ключевым словам</a:t>
            </a:r>
            <a:r>
              <a:rPr lang="en-US" dirty="0" smtClean="0">
                <a:latin typeface="Helvetica Neue"/>
                <a:cs typeface="Helvetica Neue"/>
              </a:rPr>
              <a:t> </a:t>
            </a:r>
          </a:p>
        </p:txBody>
      </p:sp>
    </p:spTree>
    <p:extLst>
      <p:ext uri="{BB962C8B-B14F-4D97-AF65-F5344CB8AC3E}">
        <p14:creationId xmlns:p14="http://schemas.microsoft.com/office/powerpoint/2010/main" val="65865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solidFill>
                  <a:srgbClr val="0070C0"/>
                </a:solidFill>
              </a:rPr>
              <a:t>Тэги</a:t>
            </a:r>
            <a:endParaRPr lang="en-US" dirty="0">
              <a:solidFill>
                <a:srgbClr val="0070C0"/>
              </a:solidFill>
            </a:endParaRPr>
          </a:p>
        </p:txBody>
      </p:sp>
      <p:pic>
        <p:nvPicPr>
          <p:cNvPr id="3" name="Picture 2" descr="Screenshot 2014-04-22 12.52.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06081"/>
            <a:ext cx="3121763" cy="4336309"/>
          </a:xfrm>
          <a:prstGeom prst="rect">
            <a:avLst/>
          </a:prstGeom>
        </p:spPr>
      </p:pic>
      <p:pic>
        <p:nvPicPr>
          <p:cNvPr id="5" name="Picture 4" descr="Screenshot 2014-04-22 12.53.3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4720" y="1706081"/>
            <a:ext cx="4979974" cy="4356602"/>
          </a:xfrm>
          <a:prstGeom prst="rect">
            <a:avLst/>
          </a:prstGeom>
        </p:spPr>
      </p:pic>
      <p:sp>
        <p:nvSpPr>
          <p:cNvPr id="6" name="Up Arrow 5"/>
          <p:cNvSpPr/>
          <p:nvPr/>
        </p:nvSpPr>
        <p:spPr>
          <a:xfrm>
            <a:off x="1000676" y="6042390"/>
            <a:ext cx="320730" cy="358624"/>
          </a:xfrm>
          <a:prstGeom prst="upArrow">
            <a:avLst/>
          </a:prstGeom>
          <a:solidFill>
            <a:srgbClr val="919191"/>
          </a:solidFill>
          <a:ln>
            <a:solidFill>
              <a:srgbClr val="91919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769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yakshonakg\Desktop\08-08-2017 19-18-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7480"/>
            <a:ext cx="9144000" cy="5459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0113" name="Title 1"/>
          <p:cNvSpPr>
            <a:spLocks noGrp="1"/>
          </p:cNvSpPr>
          <p:nvPr>
            <p:ph type="title"/>
          </p:nvPr>
        </p:nvSpPr>
        <p:spPr>
          <a:xfrm>
            <a:off x="609600" y="228600"/>
            <a:ext cx="8229600" cy="697556"/>
          </a:xfrm>
        </p:spPr>
        <p:txBody>
          <a:bodyPr rtlCol="0">
            <a:normAutofit/>
          </a:bodyPr>
          <a:lstStyle/>
          <a:p>
            <a:pPr eaLnBrk="1" fontAlgn="auto" hangingPunct="1">
              <a:spcAft>
                <a:spcPts val="0"/>
              </a:spcAft>
              <a:defRPr/>
            </a:pPr>
            <a:r>
              <a:rPr lang="ru-RU" sz="2800" kern="1200" dirty="0">
                <a:latin typeface="Arial" pitchFamily="34" charset="0"/>
                <a:cs typeface="Arial" pitchFamily="34" charset="0"/>
              </a:rPr>
              <a:t>Расширенный поиск</a:t>
            </a:r>
            <a:endParaRPr lang="en-US" sz="2800" kern="1200" dirty="0">
              <a:latin typeface="Arial" pitchFamily="34" charset="0"/>
              <a:cs typeface="Arial" pitchFamily="34" charset="0"/>
            </a:endParaRPr>
          </a:p>
        </p:txBody>
      </p:sp>
      <p:sp>
        <p:nvSpPr>
          <p:cNvPr id="5" name="Rectangle 4"/>
          <p:cNvSpPr/>
          <p:nvPr/>
        </p:nvSpPr>
        <p:spPr>
          <a:xfrm>
            <a:off x="2563234" y="1611956"/>
            <a:ext cx="1399166" cy="3020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400" dirty="0">
              <a:solidFill>
                <a:schemeClr val="tx1"/>
              </a:solidFill>
            </a:endParaRPr>
          </a:p>
        </p:txBody>
      </p:sp>
      <p:sp>
        <p:nvSpPr>
          <p:cNvPr id="6" name="Rectangle 5"/>
          <p:cNvSpPr/>
          <p:nvPr/>
        </p:nvSpPr>
        <p:spPr>
          <a:xfrm>
            <a:off x="6172200" y="2286000"/>
            <a:ext cx="2743200" cy="419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400" dirty="0">
              <a:solidFill>
                <a:schemeClr val="tx1"/>
              </a:solidFill>
            </a:endParaRPr>
          </a:p>
        </p:txBody>
      </p:sp>
      <p:sp>
        <p:nvSpPr>
          <p:cNvPr id="7" name="Rectangular Callout 6"/>
          <p:cNvSpPr/>
          <p:nvPr/>
        </p:nvSpPr>
        <p:spPr>
          <a:xfrm>
            <a:off x="4876800" y="657911"/>
            <a:ext cx="3168650" cy="719138"/>
          </a:xfrm>
          <a:prstGeom prst="wedgeRectCallout">
            <a:avLst>
              <a:gd name="adj1" fmla="val 20572"/>
              <a:gd name="adj2" fmla="val 153596"/>
            </a:avLst>
          </a:prstGeom>
          <a:solidFill>
            <a:schemeClr val="bg1"/>
          </a:solid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1400" u="sng" dirty="0">
                <a:solidFill>
                  <a:schemeClr val="tx1"/>
                </a:solidFill>
                <a:ea typeface="MS PGothic" pitchFamily="34" charset="-128"/>
              </a:rPr>
              <a:t>более 40 полей поиска, включая </a:t>
            </a:r>
            <a:r>
              <a:rPr lang="ru-RU" sz="1400" u="sng" dirty="0" smtClean="0">
                <a:solidFill>
                  <a:schemeClr val="tx1"/>
                </a:solidFill>
                <a:ea typeface="MS PGothic" pitchFamily="34" charset="-128"/>
              </a:rPr>
              <a:t>предметные области и </a:t>
            </a:r>
            <a:r>
              <a:rPr lang="ru-RU" sz="1400" u="sng" dirty="0">
                <a:solidFill>
                  <a:schemeClr val="tx1"/>
                </a:solidFill>
                <a:ea typeface="MS PGothic" pitchFamily="34" charset="-128"/>
              </a:rPr>
              <a:t>финансирующие фонды</a:t>
            </a:r>
            <a:endParaRPr lang="en-US" sz="1400" u="sng" dirty="0">
              <a:solidFill>
                <a:srgbClr val="FFFFFF"/>
              </a:solidFill>
              <a:ea typeface="MS PGothic" pitchFamily="34" charset="-128"/>
            </a:endParaRPr>
          </a:p>
        </p:txBody>
      </p:sp>
      <p:cxnSp>
        <p:nvCxnSpPr>
          <p:cNvPr id="3" name="Straight Connector 2"/>
          <p:cNvCxnSpPr/>
          <p:nvPr/>
        </p:nvCxnSpPr>
        <p:spPr>
          <a:xfrm>
            <a:off x="203139" y="2667000"/>
            <a:ext cx="3835461"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03471" y="3940965"/>
            <a:ext cx="570315"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248400" y="5791200"/>
            <a:ext cx="900454"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845717" y="5448196"/>
            <a:ext cx="402683" cy="343004"/>
          </a:xfrm>
          <a:prstGeom prst="straightConnector1">
            <a:avLst/>
          </a:prstGeom>
          <a:ln w="571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63683" y="4876800"/>
            <a:ext cx="58203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6210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Организатор хранения файлов</a:t>
            </a:r>
            <a:endParaRPr lang="en-US" dirty="0"/>
          </a:p>
        </p:txBody>
      </p:sp>
      <p:pic>
        <p:nvPicPr>
          <p:cNvPr id="4" name="Picture 3" descr="mendeley-preferences-ma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572859"/>
            <a:ext cx="5820146" cy="4684105"/>
          </a:xfrm>
          <a:prstGeom prst="rect">
            <a:avLst/>
          </a:prstGeom>
        </p:spPr>
      </p:pic>
    </p:spTree>
    <p:extLst>
      <p:ext uri="{BB962C8B-B14F-4D97-AF65-F5344CB8AC3E}">
        <p14:creationId xmlns:p14="http://schemas.microsoft.com/office/powerpoint/2010/main" val="29926576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Хранение документов на уровне файловой системы</a:t>
            </a:r>
            <a:endParaRPr lang="en-US" dirty="0"/>
          </a:p>
        </p:txBody>
      </p:sp>
      <p:sp>
        <p:nvSpPr>
          <p:cNvPr id="3" name="Content Placeholder 2"/>
          <p:cNvSpPr>
            <a:spLocks noGrp="1"/>
          </p:cNvSpPr>
          <p:nvPr>
            <p:ph idx="1"/>
          </p:nvPr>
        </p:nvSpPr>
        <p:spPr/>
        <p:txBody>
          <a:bodyPr/>
          <a:lstStyle/>
          <a:p>
            <a:endParaRPr lang="en-US"/>
          </a:p>
        </p:txBody>
      </p:sp>
      <p:pic>
        <p:nvPicPr>
          <p:cNvPr id="6" name="Picture 5" descr="messy.png"/>
          <p:cNvPicPr>
            <a:picLocks noChangeAspect="1"/>
          </p:cNvPicPr>
          <p:nvPr/>
        </p:nvPicPr>
        <p:blipFill rotWithShape="1">
          <a:blip r:embed="rId3">
            <a:extLst>
              <a:ext uri="{28A0092B-C50C-407E-A947-70E740481C1C}">
                <a14:useLocalDpi xmlns:a14="http://schemas.microsoft.com/office/drawing/2010/main" val="0"/>
              </a:ext>
            </a:extLst>
          </a:blip>
          <a:srcRect l="3878" t="2383" r="3878" b="7933"/>
          <a:stretch/>
        </p:blipFill>
        <p:spPr bwMode="auto">
          <a:xfrm>
            <a:off x="457200" y="1530526"/>
            <a:ext cx="6970888" cy="481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94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a:t>Хранение документов на уровне файловой системы</a:t>
            </a:r>
            <a:endParaRPr lang="en-US" dirty="0"/>
          </a:p>
        </p:txBody>
      </p:sp>
      <p:sp>
        <p:nvSpPr>
          <p:cNvPr id="3" name="Content Placeholder 2"/>
          <p:cNvSpPr>
            <a:spLocks noGrp="1"/>
          </p:cNvSpPr>
          <p:nvPr>
            <p:ph idx="1"/>
          </p:nvPr>
        </p:nvSpPr>
        <p:spPr/>
        <p:txBody>
          <a:bodyPr/>
          <a:lstStyle/>
          <a:p>
            <a:endParaRPr lang="en-US"/>
          </a:p>
        </p:txBody>
      </p:sp>
      <p:pic>
        <p:nvPicPr>
          <p:cNvPr id="4" name="Picture 5" descr="clean.png"/>
          <p:cNvPicPr>
            <a:picLocks noChangeAspect="1"/>
          </p:cNvPicPr>
          <p:nvPr/>
        </p:nvPicPr>
        <p:blipFill rotWithShape="1">
          <a:blip r:embed="rId3">
            <a:extLst>
              <a:ext uri="{28A0092B-C50C-407E-A947-70E740481C1C}">
                <a14:useLocalDpi xmlns:a14="http://schemas.microsoft.com/office/drawing/2010/main" val="0"/>
              </a:ext>
            </a:extLst>
          </a:blip>
          <a:srcRect l="3691" t="3114" r="3878" b="7518"/>
          <a:stretch/>
        </p:blipFill>
        <p:spPr bwMode="auto">
          <a:xfrm>
            <a:off x="474132" y="1566333"/>
            <a:ext cx="6985000" cy="479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lean.png"/>
          <p:cNvPicPr>
            <a:picLocks noChangeAspect="1"/>
          </p:cNvPicPr>
          <p:nvPr/>
        </p:nvPicPr>
        <p:blipFill rotWithShape="1">
          <a:blip r:embed="rId3">
            <a:extLst>
              <a:ext uri="{28A0092B-C50C-407E-A947-70E740481C1C}">
                <a14:useLocalDpi xmlns:a14="http://schemas.microsoft.com/office/drawing/2010/main" val="0"/>
              </a:ext>
            </a:extLst>
          </a:blip>
          <a:srcRect l="3691" t="3114" r="45481" b="39533"/>
          <a:stretch/>
        </p:blipFill>
        <p:spPr bwMode="auto">
          <a:xfrm>
            <a:off x="474132" y="1566333"/>
            <a:ext cx="3841044" cy="307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5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par>
                                <p:cTn id="7" presetID="42" presetClass="path" presetSubtype="0" accel="50000" decel="50000" fill="hold" nodeType="withEffect">
                                  <p:stCondLst>
                                    <p:cond delay="0"/>
                                  </p:stCondLst>
                                  <p:childTnLst>
                                    <p:animMotion origin="layout" path="M 4.44444E-6 2.22222E-6 L 0.14965 0.07199 " pathEditMode="relative" rAng="0" ptsTypes="AA">
                                      <p:cBhvr>
                                        <p:cTn id="8" dur="2000" fill="hold"/>
                                        <p:tgtEl>
                                          <p:spTgt spid="5"/>
                                        </p:tgtEl>
                                        <p:attrNameLst>
                                          <p:attrName>ppt_x</p:attrName>
                                          <p:attrName>ppt_y</p:attrName>
                                        </p:attrNameLst>
                                      </p:cBhvr>
                                      <p:rCtr x="7483" y="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353704" y="4495800"/>
            <a:ext cx="4356101" cy="1026696"/>
          </a:xfrm>
        </p:spPr>
        <p:txBody>
          <a:bodyPr>
            <a:normAutofit fontScale="90000"/>
          </a:bodyPr>
          <a:lstStyle/>
          <a:p>
            <a:r>
              <a:rPr lang="ru-RU" sz="3600" dirty="0" smtClean="0"/>
              <a:t>Работа со ссылками и библиографией</a:t>
            </a:r>
            <a:endParaRPr lang="en-US" sz="3600" dirty="0"/>
          </a:p>
        </p:txBody>
      </p:sp>
      <p:pic>
        <p:nvPicPr>
          <p:cNvPr id="5" name="Picture 4"/>
          <p:cNvPicPr>
            <a:picLocks noChangeAspect="1"/>
          </p:cNvPicPr>
          <p:nvPr/>
        </p:nvPicPr>
        <p:blipFill>
          <a:blip r:embed="rId3"/>
          <a:stretch>
            <a:fillRect/>
          </a:stretch>
        </p:blipFill>
        <p:spPr>
          <a:xfrm>
            <a:off x="381000" y="1371600"/>
            <a:ext cx="2241888" cy="3132584"/>
          </a:xfrm>
          <a:prstGeom prst="rect">
            <a:avLst/>
          </a:prstGeom>
        </p:spPr>
      </p:pic>
    </p:spTree>
    <p:extLst>
      <p:ext uri="{BB962C8B-B14F-4D97-AF65-F5344CB8AC3E}">
        <p14:creationId xmlns:p14="http://schemas.microsoft.com/office/powerpoint/2010/main" val="163306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solidFill>
                  <a:srgbClr val="0070C0"/>
                </a:solidFill>
              </a:rPr>
              <a:t>Установка </a:t>
            </a:r>
            <a:r>
              <a:rPr lang="en-US" dirty="0" smtClean="0">
                <a:solidFill>
                  <a:srgbClr val="0070C0"/>
                </a:solidFill>
              </a:rPr>
              <a:t>Citation Plug-in</a:t>
            </a:r>
            <a:endParaRPr lang="en-US" dirty="0">
              <a:solidFill>
                <a:srgbClr val="0070C0"/>
              </a:solidFill>
            </a:endParaRPr>
          </a:p>
        </p:txBody>
      </p:sp>
      <p:pic>
        <p:nvPicPr>
          <p:cNvPr id="3" name="Picture 2" descr="Screenshot 2014-04-02 10.33.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96215"/>
            <a:ext cx="8134756" cy="3025904"/>
          </a:xfrm>
          <a:prstGeom prst="rect">
            <a:avLst/>
          </a:prstGeom>
        </p:spPr>
      </p:pic>
      <p:pic>
        <p:nvPicPr>
          <p:cNvPr id="5" name="Picture 4" descr="Screenshot 2014-04-03 18.01.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017498"/>
            <a:ext cx="2603500" cy="1270000"/>
          </a:xfrm>
          <a:prstGeom prst="rect">
            <a:avLst/>
          </a:prstGeom>
        </p:spPr>
      </p:pic>
      <p:pic>
        <p:nvPicPr>
          <p:cNvPr id="6" name="Picture 5" descr="Screenshot 2014-04-03 18.02.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2800" y="5184000"/>
            <a:ext cx="2592288" cy="869365"/>
          </a:xfrm>
          <a:prstGeom prst="rect">
            <a:avLst/>
          </a:prstGeom>
        </p:spPr>
      </p:pic>
    </p:spTree>
    <p:extLst>
      <p:ext uri="{BB962C8B-B14F-4D97-AF65-F5344CB8AC3E}">
        <p14:creationId xmlns:p14="http://schemas.microsoft.com/office/powerpoint/2010/main" val="571258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70C0"/>
                </a:solidFill>
              </a:rPr>
              <a:t>Citation </a:t>
            </a:r>
            <a:r>
              <a:rPr lang="en-US" dirty="0" smtClean="0">
                <a:solidFill>
                  <a:srgbClr val="0070C0"/>
                </a:solidFill>
              </a:rPr>
              <a:t>Plug-in</a:t>
            </a:r>
            <a:r>
              <a:rPr lang="ru-RU" dirty="0" smtClean="0">
                <a:solidFill>
                  <a:srgbClr val="0070C0"/>
                </a:solidFill>
              </a:rPr>
              <a:t> появляется автоматически в текстовом редакторе</a:t>
            </a:r>
            <a:endParaRPr lang="en-US" dirty="0">
              <a:solidFill>
                <a:srgbClr val="0070C0"/>
              </a:solidFill>
            </a:endParaRPr>
          </a:p>
        </p:txBody>
      </p:sp>
      <p:pic>
        <p:nvPicPr>
          <p:cNvPr id="3" name="Picture 11" descr="Screenshot 2014-03-12 16.38.3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8000" y="1556792"/>
            <a:ext cx="7242047" cy="236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p:cNvSpPr/>
          <p:nvPr/>
        </p:nvSpPr>
        <p:spPr>
          <a:xfrm rot="16200000">
            <a:off x="308573" y="2608726"/>
            <a:ext cx="297256" cy="337601"/>
          </a:xfrm>
          <a:prstGeom prst="downArrow">
            <a:avLst/>
          </a:prstGeom>
          <a:solidFill>
            <a:srgbClr val="919191"/>
          </a:solidFill>
          <a:ln>
            <a:solidFill>
              <a:srgbClr val="91919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E1D"/>
              </a:solidFill>
            </a:endParaRPr>
          </a:p>
        </p:txBody>
      </p:sp>
      <p:pic>
        <p:nvPicPr>
          <p:cNvPr id="6" name="Picture 5"/>
          <p:cNvPicPr>
            <a:picLocks noChangeAspect="1"/>
          </p:cNvPicPr>
          <p:nvPr/>
        </p:nvPicPr>
        <p:blipFill>
          <a:blip r:embed="rId4"/>
          <a:stretch>
            <a:fillRect/>
          </a:stretch>
        </p:blipFill>
        <p:spPr>
          <a:xfrm>
            <a:off x="743329" y="4036832"/>
            <a:ext cx="6235940" cy="2219789"/>
          </a:xfrm>
          <a:prstGeom prst="rect">
            <a:avLst/>
          </a:prstGeom>
        </p:spPr>
      </p:pic>
      <p:sp>
        <p:nvSpPr>
          <p:cNvPr id="2" name="Rectangle 1"/>
          <p:cNvSpPr/>
          <p:nvPr/>
        </p:nvSpPr>
        <p:spPr>
          <a:xfrm>
            <a:off x="7316870" y="4130401"/>
            <a:ext cx="1137762" cy="923330"/>
          </a:xfrm>
          <a:prstGeom prst="rect">
            <a:avLst/>
          </a:prstGeom>
        </p:spPr>
        <p:txBody>
          <a:bodyPr wrap="none">
            <a:spAutoFit/>
          </a:bodyPr>
          <a:lstStyle/>
          <a:p>
            <a:r>
              <a:rPr lang="en-US" dirty="0" smtClean="0">
                <a:latin typeface="Helvetica Neue"/>
                <a:cs typeface="Helvetica Neue"/>
              </a:rPr>
              <a:t>Mac</a:t>
            </a:r>
          </a:p>
          <a:p>
            <a:endParaRPr lang="en-US" dirty="0">
              <a:latin typeface="Helvetica Neue"/>
              <a:cs typeface="Helvetica Neue"/>
            </a:endParaRPr>
          </a:p>
          <a:p>
            <a:r>
              <a:rPr lang="en-US" dirty="0" smtClean="0">
                <a:latin typeface="Helvetica Neue"/>
                <a:cs typeface="Helvetica Neue"/>
              </a:rPr>
              <a:t>Windows</a:t>
            </a:r>
            <a:endParaRPr lang="en-US" dirty="0"/>
          </a:p>
        </p:txBody>
      </p:sp>
      <p:sp>
        <p:nvSpPr>
          <p:cNvPr id="7" name="Down Arrow 6"/>
          <p:cNvSpPr/>
          <p:nvPr/>
        </p:nvSpPr>
        <p:spPr>
          <a:xfrm rot="5400000" flipH="1">
            <a:off x="6999441" y="4704353"/>
            <a:ext cx="297256" cy="337601"/>
          </a:xfrm>
          <a:prstGeom prst="downArrow">
            <a:avLst/>
          </a:prstGeom>
          <a:solidFill>
            <a:srgbClr val="919191"/>
          </a:solidFill>
          <a:ln>
            <a:solidFill>
              <a:srgbClr val="91919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E1D"/>
              </a:solidFill>
            </a:endParaRPr>
          </a:p>
        </p:txBody>
      </p:sp>
      <p:sp>
        <p:nvSpPr>
          <p:cNvPr id="8" name="Down Arrow 7"/>
          <p:cNvSpPr/>
          <p:nvPr/>
        </p:nvSpPr>
        <p:spPr>
          <a:xfrm rot="10800000" flipH="1">
            <a:off x="6983039" y="4130401"/>
            <a:ext cx="297256" cy="337601"/>
          </a:xfrm>
          <a:prstGeom prst="downArrow">
            <a:avLst/>
          </a:prstGeom>
          <a:solidFill>
            <a:srgbClr val="919191"/>
          </a:solidFill>
          <a:ln>
            <a:solidFill>
              <a:srgbClr val="91919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E1D"/>
              </a:solidFill>
            </a:endParaRPr>
          </a:p>
        </p:txBody>
      </p:sp>
    </p:spTree>
    <p:extLst>
      <p:ext uri="{BB962C8B-B14F-4D97-AF65-F5344CB8AC3E}">
        <p14:creationId xmlns:p14="http://schemas.microsoft.com/office/powerpoint/2010/main" val="147687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ru-RU" dirty="0" smtClean="0">
                <a:solidFill>
                  <a:srgbClr val="0070C0"/>
                </a:solidFill>
              </a:rPr>
              <a:t>Пример создания ссылок в </a:t>
            </a:r>
            <a:r>
              <a:rPr lang="en-US" dirty="0" smtClean="0">
                <a:solidFill>
                  <a:srgbClr val="0070C0"/>
                </a:solidFill>
              </a:rPr>
              <a:t>Word</a:t>
            </a:r>
            <a:endParaRPr lang="en-US" dirty="0">
              <a:solidFill>
                <a:srgbClr val="0070C0"/>
              </a:solidFill>
            </a:endParaRPr>
          </a:p>
        </p:txBody>
      </p:sp>
      <p:pic>
        <p:nvPicPr>
          <p:cNvPr id="3" name="Picture 7" descr="Screenshot 2014-03-12 16.41.4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26216"/>
            <a:ext cx="3447663" cy="167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57201" y="3619782"/>
            <a:ext cx="6649919" cy="1040034"/>
          </a:xfrm>
          <a:prstGeom prst="rect">
            <a:avLst/>
          </a:prstGeom>
        </p:spPr>
      </p:pic>
      <p:pic>
        <p:nvPicPr>
          <p:cNvPr id="6" name="Picture 13" descr="Screenshot 2014-03-12 16.47.2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823060"/>
            <a:ext cx="3646882" cy="160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p:cNvSpPr/>
          <p:nvPr/>
        </p:nvSpPr>
        <p:spPr>
          <a:xfrm rot="5400000" flipH="1">
            <a:off x="4499789" y="1678119"/>
            <a:ext cx="297256" cy="337601"/>
          </a:xfrm>
          <a:prstGeom prst="downArrow">
            <a:avLst/>
          </a:prstGeom>
          <a:solidFill>
            <a:srgbClr val="919191"/>
          </a:solidFill>
          <a:ln>
            <a:solidFill>
              <a:srgbClr val="91919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E1D"/>
              </a:solidFill>
            </a:endParaRPr>
          </a:p>
        </p:txBody>
      </p:sp>
      <p:sp>
        <p:nvSpPr>
          <p:cNvPr id="9" name="Rectangle 8"/>
          <p:cNvSpPr/>
          <p:nvPr/>
        </p:nvSpPr>
        <p:spPr>
          <a:xfrm>
            <a:off x="5055886" y="1626216"/>
            <a:ext cx="3740189" cy="2031325"/>
          </a:xfrm>
          <a:prstGeom prst="rect">
            <a:avLst/>
          </a:prstGeom>
        </p:spPr>
        <p:txBody>
          <a:bodyPr wrap="square">
            <a:spAutoFit/>
          </a:bodyPr>
          <a:lstStyle/>
          <a:p>
            <a:pPr marL="342900" indent="-342900">
              <a:buAutoNum type="arabicPeriod"/>
            </a:pPr>
            <a:r>
              <a:rPr lang="ru-RU" dirty="0" smtClean="0">
                <a:latin typeface="Helvetica Neue"/>
                <a:cs typeface="Helvetica Neue"/>
              </a:rPr>
              <a:t>Кликните</a:t>
            </a:r>
            <a:r>
              <a:rPr lang="en-US" dirty="0" smtClean="0">
                <a:latin typeface="Helvetica Neue"/>
                <a:cs typeface="Helvetica Neue"/>
              </a:rPr>
              <a:t> ‘Insert or Edit Citation’</a:t>
            </a:r>
          </a:p>
          <a:p>
            <a:pPr marL="342900" indent="-342900">
              <a:buAutoNum type="arabicPeriod"/>
            </a:pPr>
            <a:endParaRPr lang="en-US" dirty="0" smtClean="0">
              <a:latin typeface="Helvetica Neue"/>
              <a:cs typeface="Helvetica Neue"/>
            </a:endParaRPr>
          </a:p>
          <a:p>
            <a:pPr marL="342900" indent="-342900">
              <a:buAutoNum type="arabicPeriod"/>
            </a:pPr>
            <a:r>
              <a:rPr lang="ru-RU" dirty="0" smtClean="0">
                <a:latin typeface="Helvetica Neue"/>
                <a:cs typeface="Helvetica Neue"/>
              </a:rPr>
              <a:t>Найдите документ по автору, названию или году или выберите его из библиотеки</a:t>
            </a:r>
            <a:r>
              <a:rPr lang="en-US" dirty="0" smtClean="0">
                <a:latin typeface="Helvetica Neue"/>
                <a:cs typeface="Helvetica Neue"/>
              </a:rPr>
              <a:t> </a:t>
            </a:r>
            <a:r>
              <a:rPr lang="en-US" dirty="0" err="1" smtClean="0">
                <a:latin typeface="Helvetica Neue"/>
                <a:cs typeface="Helvetica Neue"/>
              </a:rPr>
              <a:t>Mendeley</a:t>
            </a:r>
            <a:endParaRPr lang="en-US" dirty="0">
              <a:latin typeface="Helvetica Neue"/>
              <a:cs typeface="Helvetica Neue"/>
            </a:endParaRPr>
          </a:p>
        </p:txBody>
      </p:sp>
      <p:sp>
        <p:nvSpPr>
          <p:cNvPr id="10" name="Down Arrow 9"/>
          <p:cNvSpPr/>
          <p:nvPr/>
        </p:nvSpPr>
        <p:spPr>
          <a:xfrm flipH="1">
            <a:off x="4519962" y="2727417"/>
            <a:ext cx="297256" cy="337601"/>
          </a:xfrm>
          <a:prstGeom prst="downArrow">
            <a:avLst/>
          </a:prstGeom>
          <a:solidFill>
            <a:srgbClr val="919191"/>
          </a:solidFill>
          <a:ln>
            <a:solidFill>
              <a:srgbClr val="91919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E1D"/>
              </a:solidFill>
            </a:endParaRPr>
          </a:p>
        </p:txBody>
      </p:sp>
      <p:sp>
        <p:nvSpPr>
          <p:cNvPr id="11" name="Rectangle 10"/>
          <p:cNvSpPr/>
          <p:nvPr/>
        </p:nvSpPr>
        <p:spPr>
          <a:xfrm>
            <a:off x="4479616" y="5054670"/>
            <a:ext cx="2627504" cy="1477328"/>
          </a:xfrm>
          <a:prstGeom prst="rect">
            <a:avLst/>
          </a:prstGeom>
        </p:spPr>
        <p:txBody>
          <a:bodyPr wrap="square">
            <a:spAutoFit/>
          </a:bodyPr>
          <a:lstStyle/>
          <a:p>
            <a:r>
              <a:rPr lang="en-US" dirty="0" smtClean="0">
                <a:latin typeface="Helvetica Neue"/>
                <a:cs typeface="Helvetica Neue"/>
              </a:rPr>
              <a:t>3. </a:t>
            </a:r>
            <a:r>
              <a:rPr lang="ru-RU" dirty="0" smtClean="0">
                <a:latin typeface="Helvetica Neue"/>
                <a:cs typeface="Helvetica Neue"/>
              </a:rPr>
              <a:t>Выбранная статья или книга будет автоматически преобразована в ссылку</a:t>
            </a:r>
            <a:endParaRPr lang="en-US" dirty="0">
              <a:latin typeface="Helvetica Neue"/>
              <a:cs typeface="Helvetica Neue"/>
            </a:endParaRPr>
          </a:p>
        </p:txBody>
      </p:sp>
    </p:spTree>
    <p:extLst>
      <p:ext uri="{BB962C8B-B14F-4D97-AF65-F5344CB8AC3E}">
        <p14:creationId xmlns:p14="http://schemas.microsoft.com/office/powerpoint/2010/main" val="122436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580654"/>
            <a:ext cx="8186737" cy="6353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95400" y="733424"/>
            <a:ext cx="2438400" cy="1066800"/>
          </a:xfrm>
          <a:prstGeom prst="rect">
            <a:avLst/>
          </a:prstGeom>
          <a:noFill/>
          <a:ln w="28575" cmpd="sng">
            <a:solidFill>
              <a:srgbClr val="1E1E1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8551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7" y="609600"/>
            <a:ext cx="8300088"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371600" y="914400"/>
            <a:ext cx="4876800" cy="2209800"/>
          </a:xfrm>
          <a:prstGeom prst="rect">
            <a:avLst/>
          </a:prstGeom>
          <a:noFill/>
          <a:ln w="28575" cmpd="sng">
            <a:solidFill>
              <a:srgbClr val="1E1E1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8992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solidFill>
                  <a:srgbClr val="0070C0"/>
                </a:solidFill>
              </a:rPr>
              <a:t>Поиск </a:t>
            </a:r>
            <a:r>
              <a:rPr lang="en-US" dirty="0" smtClean="0">
                <a:solidFill>
                  <a:srgbClr val="0070C0"/>
                </a:solidFill>
              </a:rPr>
              <a:t>CSL Style</a:t>
            </a:r>
            <a:endParaRPr lang="en-US" dirty="0">
              <a:solidFill>
                <a:srgbClr val="0070C0"/>
              </a:solidFill>
            </a:endParaRPr>
          </a:p>
        </p:txBody>
      </p:sp>
      <p:pic>
        <p:nvPicPr>
          <p:cNvPr id="2" name="Picture 1" descr="Screenshot 2014-04-22 12.16.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89641"/>
            <a:ext cx="4512937" cy="4373649"/>
          </a:xfrm>
          <a:prstGeom prst="rect">
            <a:avLst/>
          </a:prstGeom>
        </p:spPr>
      </p:pic>
      <p:pic>
        <p:nvPicPr>
          <p:cNvPr id="3" name="Picture 2" descr="Screenshot 2014-04-22 12.16.4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0625" y="3278297"/>
            <a:ext cx="3842692" cy="2884993"/>
          </a:xfrm>
          <a:prstGeom prst="rect">
            <a:avLst/>
          </a:prstGeom>
        </p:spPr>
      </p:pic>
      <p:sp>
        <p:nvSpPr>
          <p:cNvPr id="5" name="Rectangle 4"/>
          <p:cNvSpPr/>
          <p:nvPr/>
        </p:nvSpPr>
        <p:spPr>
          <a:xfrm>
            <a:off x="5190625" y="1789641"/>
            <a:ext cx="3712827" cy="646331"/>
          </a:xfrm>
          <a:prstGeom prst="rect">
            <a:avLst/>
          </a:prstGeom>
        </p:spPr>
        <p:txBody>
          <a:bodyPr wrap="square">
            <a:spAutoFit/>
          </a:bodyPr>
          <a:lstStyle/>
          <a:p>
            <a:r>
              <a:rPr lang="ru-RU" dirty="0" smtClean="0">
                <a:latin typeface="Helvetica Neue"/>
                <a:cs typeface="Helvetica Neue"/>
              </a:rPr>
              <a:t>База данных </a:t>
            </a:r>
            <a:r>
              <a:rPr lang="en-GB" dirty="0" err="1" smtClean="0">
                <a:latin typeface="Helvetica Neue"/>
                <a:cs typeface="Helvetica Neue"/>
              </a:rPr>
              <a:t>Mendeley</a:t>
            </a:r>
            <a:r>
              <a:rPr lang="en-GB" dirty="0" smtClean="0">
                <a:latin typeface="Helvetica Neue"/>
                <a:cs typeface="Helvetica Neue"/>
              </a:rPr>
              <a:t> </a:t>
            </a:r>
            <a:r>
              <a:rPr lang="ru-RU" dirty="0" smtClean="0">
                <a:latin typeface="Helvetica Neue"/>
                <a:cs typeface="Helvetica Neue"/>
              </a:rPr>
              <a:t>содежит более 6700 стилей</a:t>
            </a:r>
            <a:endParaRPr lang="en-US" dirty="0"/>
          </a:p>
        </p:txBody>
      </p:sp>
    </p:spTree>
    <p:extLst>
      <p:ext uri="{BB962C8B-B14F-4D97-AF65-F5344CB8AC3E}">
        <p14:creationId xmlns:p14="http://schemas.microsoft.com/office/powerpoint/2010/main" val="112532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458200" cy="685800"/>
          </a:xfrm>
        </p:spPr>
        <p:txBody>
          <a:bodyPr>
            <a:normAutofit fontScale="90000"/>
          </a:bodyPr>
          <a:lstStyle/>
          <a:p>
            <a:r>
              <a:rPr lang="ru-RU" sz="2000" dirty="0" smtClean="0"/>
              <a:t>Использование групповых символов, операторов при поиске и другое </a:t>
            </a:r>
            <a:endParaRPr lang="en-US" sz="2000" dirty="0"/>
          </a:p>
        </p:txBody>
      </p:sp>
      <p:sp>
        <p:nvSpPr>
          <p:cNvPr id="3" name="Content Placeholder 2"/>
          <p:cNvSpPr>
            <a:spLocks noGrp="1"/>
          </p:cNvSpPr>
          <p:nvPr>
            <p:ph idx="1"/>
          </p:nvPr>
        </p:nvSpPr>
        <p:spPr>
          <a:xfrm>
            <a:off x="304800" y="1143000"/>
            <a:ext cx="8763000" cy="5410200"/>
          </a:xfrm>
        </p:spPr>
        <p:txBody>
          <a:bodyPr>
            <a:normAutofit/>
          </a:bodyPr>
          <a:lstStyle/>
          <a:p>
            <a:pPr marL="86868" indent="0">
              <a:buNone/>
            </a:pPr>
            <a:r>
              <a:rPr lang="en-GB" sz="1400" b="1" dirty="0" smtClean="0"/>
              <a:t>1. </a:t>
            </a:r>
            <a:r>
              <a:rPr lang="ru-RU" sz="1400" b="1" dirty="0" smtClean="0"/>
              <a:t>? – замена одного символа</a:t>
            </a:r>
          </a:p>
          <a:p>
            <a:pPr marL="86868" indent="0">
              <a:buNone/>
            </a:pPr>
            <a:r>
              <a:rPr lang="ru-RU" sz="1400" i="1" dirty="0" smtClean="0"/>
              <a:t>Пример: </a:t>
            </a:r>
            <a:r>
              <a:rPr lang="en-US" sz="1400" i="1" dirty="0"/>
              <a:t>AFFIL(</a:t>
            </a:r>
            <a:r>
              <a:rPr lang="en-US" sz="1400" i="1" dirty="0" err="1"/>
              <a:t>nure?berg</a:t>
            </a:r>
            <a:r>
              <a:rPr lang="en-US" sz="1400" i="1" dirty="0"/>
              <a:t>) </a:t>
            </a:r>
            <a:r>
              <a:rPr lang="ru-RU" sz="1400" i="1" dirty="0" smtClean="0"/>
              <a:t>находит</a:t>
            </a:r>
            <a:r>
              <a:rPr lang="en-US" sz="1400" i="1" dirty="0"/>
              <a:t> Nuremberg, </a:t>
            </a:r>
            <a:r>
              <a:rPr lang="en-US" sz="1400" i="1" dirty="0" err="1" smtClean="0"/>
              <a:t>Nurenberg</a:t>
            </a:r>
            <a:endParaRPr lang="ru-RU" sz="1400" i="1" dirty="0" smtClean="0"/>
          </a:p>
          <a:p>
            <a:pPr marL="86868" indent="0">
              <a:buNone/>
            </a:pPr>
            <a:r>
              <a:rPr lang="en-GB" sz="1400" b="1" dirty="0" smtClean="0"/>
              <a:t>2. </a:t>
            </a:r>
            <a:r>
              <a:rPr lang="ru-RU" sz="1400" b="1" dirty="0" smtClean="0"/>
              <a:t>* - замена 0 и более символов в любой части слова</a:t>
            </a:r>
          </a:p>
          <a:p>
            <a:pPr marL="86868" indent="0">
              <a:buNone/>
            </a:pPr>
            <a:r>
              <a:rPr lang="ru-RU" sz="1400" i="1" dirty="0" smtClean="0"/>
              <a:t>Пример: </a:t>
            </a:r>
            <a:r>
              <a:rPr lang="en-US" sz="1400" i="1" dirty="0" err="1"/>
              <a:t>behav</a:t>
            </a:r>
            <a:r>
              <a:rPr lang="en-US" sz="1400" i="1" dirty="0"/>
              <a:t>* </a:t>
            </a:r>
            <a:r>
              <a:rPr lang="ru-RU" sz="1400" i="1" dirty="0" smtClean="0"/>
              <a:t>находит</a:t>
            </a:r>
            <a:r>
              <a:rPr lang="en-US" sz="1400" i="1" dirty="0"/>
              <a:t> behave, behavior, </a:t>
            </a:r>
            <a:r>
              <a:rPr lang="en-US" sz="1400" i="1" dirty="0" err="1"/>
              <a:t>behaviour</a:t>
            </a:r>
            <a:r>
              <a:rPr lang="en-US" sz="1400" i="1" dirty="0"/>
              <a:t>, </a:t>
            </a:r>
            <a:r>
              <a:rPr lang="en-US" sz="1400" i="1" dirty="0" err="1"/>
              <a:t>behavioural</a:t>
            </a:r>
            <a:r>
              <a:rPr lang="en-US" sz="1400" i="1" dirty="0"/>
              <a:t>, </a:t>
            </a:r>
            <a:r>
              <a:rPr lang="en-US" sz="1400" i="1" dirty="0" err="1"/>
              <a:t>behaviourism</a:t>
            </a:r>
            <a:r>
              <a:rPr lang="en-US" sz="1400" i="1" dirty="0"/>
              <a:t>, </a:t>
            </a:r>
            <a:r>
              <a:rPr lang="ru-RU" sz="1400" i="1" dirty="0" smtClean="0"/>
              <a:t>и т.д.</a:t>
            </a:r>
          </a:p>
          <a:p>
            <a:pPr marL="86868" indent="0">
              <a:buNone/>
            </a:pPr>
            <a:r>
              <a:rPr lang="ru-RU" sz="1400" i="1" dirty="0"/>
              <a:t>и</a:t>
            </a:r>
            <a:r>
              <a:rPr lang="ru-RU" sz="1400" i="1" dirty="0" smtClean="0"/>
              <a:t>ли </a:t>
            </a:r>
            <a:r>
              <a:rPr lang="en-US" sz="1400" i="1" dirty="0"/>
              <a:t>*</a:t>
            </a:r>
            <a:r>
              <a:rPr lang="en-US" sz="1400" i="1" dirty="0" err="1"/>
              <a:t>tocopherol</a:t>
            </a:r>
            <a:r>
              <a:rPr lang="en-US" sz="1400" i="1" dirty="0"/>
              <a:t> </a:t>
            </a:r>
            <a:r>
              <a:rPr lang="ru-RU" sz="1400" i="1" dirty="0" smtClean="0"/>
              <a:t>находит</a:t>
            </a:r>
            <a:r>
              <a:rPr lang="en-US" sz="1400" i="1" dirty="0"/>
              <a:t> </a:t>
            </a:r>
            <a:r>
              <a:rPr lang="el-GR" sz="1400" i="1" dirty="0"/>
              <a:t>α-</a:t>
            </a:r>
            <a:r>
              <a:rPr lang="en-US" sz="1400" i="1" dirty="0" err="1"/>
              <a:t>tocopherol</a:t>
            </a:r>
            <a:r>
              <a:rPr lang="en-US" sz="1400" i="1" dirty="0"/>
              <a:t>, </a:t>
            </a:r>
            <a:r>
              <a:rPr lang="el-GR" sz="1400" i="1" dirty="0"/>
              <a:t>γ-</a:t>
            </a:r>
            <a:r>
              <a:rPr lang="en-US" sz="1400" i="1" dirty="0" err="1"/>
              <a:t>tocopherol</a:t>
            </a:r>
            <a:r>
              <a:rPr lang="en-US" sz="1400" i="1" dirty="0"/>
              <a:t> , </a:t>
            </a:r>
            <a:r>
              <a:rPr lang="el-GR" sz="1400" i="1" dirty="0"/>
              <a:t>δ-</a:t>
            </a:r>
            <a:r>
              <a:rPr lang="en-US" sz="1400" i="1" dirty="0" err="1"/>
              <a:t>tocopherol</a:t>
            </a:r>
            <a:r>
              <a:rPr lang="en-US" sz="1400" i="1" dirty="0"/>
              <a:t>, </a:t>
            </a:r>
            <a:r>
              <a:rPr lang="en-US" sz="1400" i="1" dirty="0" err="1"/>
              <a:t>tocopherol</a:t>
            </a:r>
            <a:r>
              <a:rPr lang="en-US" sz="1400" i="1" dirty="0"/>
              <a:t>, </a:t>
            </a:r>
            <a:r>
              <a:rPr lang="en-US" sz="1400" i="1" dirty="0" err="1"/>
              <a:t>tocopherols</a:t>
            </a:r>
            <a:r>
              <a:rPr lang="en-US" sz="1400" i="1" dirty="0"/>
              <a:t>, </a:t>
            </a:r>
            <a:r>
              <a:rPr lang="ru-RU" sz="1400" i="1" dirty="0" smtClean="0"/>
              <a:t>и т.д.</a:t>
            </a:r>
          </a:p>
          <a:p>
            <a:pPr marL="86868" indent="0">
              <a:buNone/>
            </a:pPr>
            <a:r>
              <a:rPr lang="en-GB" sz="1400" b="1" dirty="0" smtClean="0"/>
              <a:t>3. </a:t>
            </a:r>
            <a:r>
              <a:rPr lang="ru-RU" sz="1400" b="1" dirty="0" smtClean="0"/>
              <a:t>Оператор </a:t>
            </a:r>
            <a:r>
              <a:rPr lang="en-GB" sz="1400" b="1" dirty="0" smtClean="0"/>
              <a:t>AND – </a:t>
            </a:r>
            <a:r>
              <a:rPr lang="ru-RU" sz="1400" b="1" dirty="0" smtClean="0"/>
              <a:t>находит варианты со всеми указанными терминами, но расположенными на разном расстоянии друг от друга</a:t>
            </a:r>
            <a:endParaRPr lang="ru-RU" sz="1800" b="1" dirty="0" smtClean="0"/>
          </a:p>
          <a:p>
            <a:pPr marL="86868" indent="0">
              <a:buNone/>
            </a:pPr>
            <a:r>
              <a:rPr lang="ru-RU" sz="1400" i="1" dirty="0" smtClean="0"/>
              <a:t>Пример: </a:t>
            </a:r>
            <a:r>
              <a:rPr lang="en-US" sz="1400" i="1" dirty="0"/>
              <a:t>lesion </a:t>
            </a:r>
            <a:r>
              <a:rPr lang="en-US" sz="1400" i="1" dirty="0" smtClean="0"/>
              <a:t>AND</a:t>
            </a:r>
            <a:r>
              <a:rPr lang="en-US" sz="1400" i="1" dirty="0"/>
              <a:t> </a:t>
            </a:r>
            <a:r>
              <a:rPr lang="en-US" sz="1400" i="1" dirty="0" smtClean="0"/>
              <a:t>pancreatic</a:t>
            </a:r>
            <a:endParaRPr lang="ru-RU" sz="1400" i="1" dirty="0" smtClean="0"/>
          </a:p>
          <a:p>
            <a:pPr marL="86868" indent="0">
              <a:buNone/>
            </a:pPr>
            <a:r>
              <a:rPr lang="en-GB" sz="1400" b="1" dirty="0" smtClean="0"/>
              <a:t>4. </a:t>
            </a:r>
            <a:r>
              <a:rPr lang="ru-RU" sz="1400" b="1" dirty="0" smtClean="0"/>
              <a:t>Оператор </a:t>
            </a:r>
            <a:r>
              <a:rPr lang="en-GB" sz="1400" b="1" dirty="0" smtClean="0"/>
              <a:t>OR </a:t>
            </a:r>
            <a:r>
              <a:rPr lang="en-GB" sz="1400" b="1" dirty="0"/>
              <a:t>– </a:t>
            </a:r>
            <a:r>
              <a:rPr lang="ru-RU" sz="1400" b="1" dirty="0"/>
              <a:t>находит варианты </a:t>
            </a:r>
            <a:r>
              <a:rPr lang="ru-RU" sz="1400" b="1" dirty="0" smtClean="0"/>
              <a:t>с</a:t>
            </a:r>
            <a:r>
              <a:rPr lang="en-GB" sz="1400" b="1" dirty="0"/>
              <a:t> </a:t>
            </a:r>
            <a:r>
              <a:rPr lang="ru-RU" sz="1400" b="1" dirty="0" smtClean="0"/>
              <a:t>одним из указанных терминов</a:t>
            </a:r>
            <a:endParaRPr lang="ru-RU" sz="1400" b="1" dirty="0"/>
          </a:p>
          <a:p>
            <a:pPr marL="86868" indent="0">
              <a:buNone/>
            </a:pPr>
            <a:r>
              <a:rPr lang="ru-RU" sz="1400" i="1" dirty="0"/>
              <a:t>Пример: </a:t>
            </a:r>
            <a:r>
              <a:rPr lang="en-US" sz="1400" i="1" dirty="0"/>
              <a:t>kidney OR </a:t>
            </a:r>
            <a:r>
              <a:rPr lang="en-US" sz="1400" i="1" dirty="0" smtClean="0"/>
              <a:t>renal</a:t>
            </a:r>
            <a:r>
              <a:rPr lang="ru-RU" sz="1400" i="1" dirty="0" smtClean="0"/>
              <a:t> найдет записи или с термином </a:t>
            </a:r>
            <a:r>
              <a:rPr lang="en-US" sz="1400" i="1" dirty="0" smtClean="0"/>
              <a:t>kidney</a:t>
            </a:r>
            <a:r>
              <a:rPr lang="ru-RU" sz="1400" i="1" dirty="0" smtClean="0"/>
              <a:t> или с термином</a:t>
            </a:r>
            <a:r>
              <a:rPr lang="en-US" sz="1400" i="1" dirty="0" smtClean="0"/>
              <a:t> </a:t>
            </a:r>
            <a:r>
              <a:rPr lang="en-US" sz="1400" i="1" dirty="0"/>
              <a:t>renal</a:t>
            </a:r>
            <a:r>
              <a:rPr lang="ru-RU" sz="1400" i="1" dirty="0"/>
              <a:t> </a:t>
            </a:r>
          </a:p>
          <a:p>
            <a:pPr marL="86868" indent="0">
              <a:buNone/>
            </a:pPr>
            <a:r>
              <a:rPr lang="en-GB" sz="1400" b="1" dirty="0" smtClean="0"/>
              <a:t>5. </a:t>
            </a:r>
            <a:r>
              <a:rPr lang="ru-RU" sz="1400" b="1" dirty="0" smtClean="0"/>
              <a:t>Оператор </a:t>
            </a:r>
            <a:r>
              <a:rPr lang="en-GB" sz="1400" b="1" dirty="0" smtClean="0"/>
              <a:t>AND NOT – </a:t>
            </a:r>
            <a:r>
              <a:rPr lang="ru-RU" sz="1400" b="1" dirty="0" smtClean="0"/>
              <a:t>исключает указанный термин. Этот оператор используется в конце поискового запроса</a:t>
            </a:r>
          </a:p>
          <a:p>
            <a:pPr marL="86868" indent="0">
              <a:buNone/>
            </a:pPr>
            <a:r>
              <a:rPr lang="ru-RU" sz="1400" i="1" dirty="0" smtClean="0"/>
              <a:t>Пример: </a:t>
            </a:r>
            <a:r>
              <a:rPr lang="en-US" sz="1400" i="1" dirty="0"/>
              <a:t>ganglia OR tumor AND NOT </a:t>
            </a:r>
            <a:r>
              <a:rPr lang="en-US" sz="1400" i="1" dirty="0" smtClean="0"/>
              <a:t>malignant</a:t>
            </a:r>
            <a:endParaRPr lang="ru-RU" sz="1400" i="1" dirty="0" smtClean="0"/>
          </a:p>
          <a:p>
            <a:pPr marL="86868" indent="0">
              <a:buNone/>
            </a:pPr>
            <a:r>
              <a:rPr lang="en-GB" sz="1400" b="1" dirty="0" smtClean="0"/>
              <a:t>6. </a:t>
            </a:r>
            <a:r>
              <a:rPr lang="ru-RU" sz="1400" b="1" dirty="0" smtClean="0"/>
              <a:t>При поиске точной фразы (без вариантов написания терминов) используйте </a:t>
            </a:r>
            <a:r>
              <a:rPr lang="en-GB" sz="1400" b="1" dirty="0" smtClean="0"/>
              <a:t>{}</a:t>
            </a:r>
          </a:p>
          <a:p>
            <a:pPr marL="86868" indent="0">
              <a:buNone/>
            </a:pPr>
            <a:r>
              <a:rPr lang="ru-RU" sz="1400" i="1" dirty="0" smtClean="0"/>
              <a:t>Пример:</a:t>
            </a:r>
            <a:r>
              <a:rPr lang="en-US" sz="1400" i="1" dirty="0"/>
              <a:t> {oyster </a:t>
            </a:r>
            <a:r>
              <a:rPr lang="en-US" sz="1400" i="1" dirty="0" smtClean="0"/>
              <a:t>toadfish}</a:t>
            </a:r>
            <a:r>
              <a:rPr lang="ru-RU" sz="1400" i="1" dirty="0" smtClean="0"/>
              <a:t> результаты поиска будут содержать документы именно с этой фразой.</a:t>
            </a:r>
            <a:r>
              <a:rPr lang="en-US" sz="1400" i="1" dirty="0" smtClean="0"/>
              <a:t> </a:t>
            </a:r>
            <a:endParaRPr lang="ru-RU" sz="1400" i="1" dirty="0" smtClean="0"/>
          </a:p>
          <a:p>
            <a:pPr marL="86868" indent="0">
              <a:buNone/>
            </a:pPr>
            <a:r>
              <a:rPr lang="en-GB" sz="1400" b="1" dirty="0" smtClean="0"/>
              <a:t>7. “ </a:t>
            </a:r>
            <a:r>
              <a:rPr lang="en-GB" sz="1400" b="1" dirty="0"/>
              <a:t>” – </a:t>
            </a:r>
            <a:r>
              <a:rPr lang="ru-RU" sz="1400" b="1" dirty="0"/>
              <a:t>поиск фразы в двойных кавычках возвращает такие же результаты как и при поиске с оператором </a:t>
            </a:r>
            <a:r>
              <a:rPr lang="en-GB" sz="1400" b="1" dirty="0"/>
              <a:t>AND</a:t>
            </a:r>
            <a:endParaRPr lang="ru-RU" sz="1400" b="1" dirty="0"/>
          </a:p>
          <a:p>
            <a:pPr marL="86868" indent="0">
              <a:buNone/>
            </a:pPr>
            <a:r>
              <a:rPr lang="ru-RU" sz="1400" i="1" dirty="0" smtClean="0"/>
              <a:t>Пример: поиск </a:t>
            </a:r>
            <a:r>
              <a:rPr lang="en-US" sz="1400" i="1" dirty="0" smtClean="0"/>
              <a:t>"</a:t>
            </a:r>
            <a:r>
              <a:rPr lang="en-US" sz="1400" i="1" dirty="0"/>
              <a:t>criminal* </a:t>
            </a:r>
            <a:r>
              <a:rPr lang="en-US" sz="1400" i="1" dirty="0" err="1"/>
              <a:t>insan</a:t>
            </a:r>
            <a:r>
              <a:rPr lang="en-US" sz="1400" i="1" dirty="0"/>
              <a:t>*" </a:t>
            </a:r>
            <a:r>
              <a:rPr lang="ru-RU" sz="1400" i="1" dirty="0" smtClean="0"/>
              <a:t>найдет результаты </a:t>
            </a:r>
            <a:r>
              <a:rPr lang="en-US" sz="1400" i="1" dirty="0" smtClean="0"/>
              <a:t> </a:t>
            </a:r>
            <a:r>
              <a:rPr lang="en-US" sz="1400" i="1" dirty="0"/>
              <a:t>criminally insane </a:t>
            </a:r>
            <a:r>
              <a:rPr lang="ru-RU" sz="1400" i="1" dirty="0"/>
              <a:t>и</a:t>
            </a:r>
            <a:r>
              <a:rPr lang="en-US" sz="1400" i="1" dirty="0" smtClean="0"/>
              <a:t> </a:t>
            </a:r>
            <a:r>
              <a:rPr lang="en-US" sz="1400" i="1" dirty="0"/>
              <a:t>criminal </a:t>
            </a:r>
            <a:r>
              <a:rPr lang="en-US" sz="1400" i="1" dirty="0" smtClean="0"/>
              <a:t>insanity</a:t>
            </a:r>
            <a:r>
              <a:rPr lang="ru-RU" sz="1400" i="1" dirty="0" smtClean="0"/>
              <a:t>, с разным размещением терминов по отношению друг к другу и с разным окончанием</a:t>
            </a:r>
          </a:p>
          <a:p>
            <a:pPr marL="86868" indent="0">
              <a:buNone/>
            </a:pPr>
            <a:endParaRPr lang="ru-RU" sz="1400" i="1" dirty="0"/>
          </a:p>
          <a:p>
            <a:pPr marL="86868" indent="0">
              <a:buNone/>
            </a:pPr>
            <a:r>
              <a:rPr lang="ru-RU" sz="1400" i="1" dirty="0" smtClean="0"/>
              <a:t>Дополнительно о правилах поиска см.: </a:t>
            </a:r>
            <a:r>
              <a:rPr lang="en-US" sz="1400" i="1" dirty="0">
                <a:hlinkClick r:id="rId2"/>
              </a:rPr>
              <a:t>http://</a:t>
            </a:r>
            <a:r>
              <a:rPr lang="en-US" sz="1400" i="1" dirty="0" smtClean="0">
                <a:hlinkClick r:id="rId2"/>
              </a:rPr>
              <a:t>help.elsevier.com/app/answers/list/p/8150/c/7956,8735</a:t>
            </a:r>
            <a:r>
              <a:rPr lang="ru-RU" sz="1400" i="1" dirty="0" smtClean="0"/>
              <a:t> </a:t>
            </a:r>
            <a:endParaRPr lang="ru-RU" sz="1400" i="1" dirty="0"/>
          </a:p>
        </p:txBody>
      </p:sp>
      <p:sp>
        <p:nvSpPr>
          <p:cNvPr id="4" name="Slide Number Placeholder 3"/>
          <p:cNvSpPr>
            <a:spLocks noGrp="1"/>
          </p:cNvSpPr>
          <p:nvPr>
            <p:ph type="sldNum" sz="quarter" idx="12"/>
          </p:nvPr>
        </p:nvSpPr>
        <p:spPr/>
        <p:txBody>
          <a:bodyPr/>
          <a:lstStyle/>
          <a:p>
            <a:pPr>
              <a:defRPr/>
            </a:pPr>
            <a:fld id="{B475C23E-1427-4651-8D2C-9DE5C77431A0}" type="slidenum">
              <a:rPr lang="en-US" smtClean="0">
                <a:solidFill>
                  <a:srgbClr val="FFFFFF"/>
                </a:solidFill>
              </a:rPr>
              <a:pPr>
                <a:defRPr/>
              </a:pPr>
              <a:t>8</a:t>
            </a:fld>
            <a:endParaRPr lang="en-US">
              <a:solidFill>
                <a:srgbClr val="FFFFFF"/>
              </a:solidFill>
            </a:endParaRPr>
          </a:p>
        </p:txBody>
      </p:sp>
      <p:sp>
        <p:nvSpPr>
          <p:cNvPr id="6" name="Rectangle 1"/>
          <p:cNvSpPr>
            <a:spLocks noChangeArrowheads="1"/>
          </p:cNvSpPr>
          <p:nvPr/>
        </p:nvSpPr>
        <p:spPr bwMode="auto">
          <a:xfrm>
            <a:off x="457200" y="3851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charset="0"/>
                <a:cs typeface="Arial" charset="0"/>
              </a:rPr>
              <a:t/>
            </a:r>
            <a:br>
              <a:rPr kumimoji="0" lang="en-US" altLang="en-US" sz="1800" b="0" i="0" u="none" strike="noStrike" cap="none" normalizeH="0" baseline="0" smtClean="0">
                <a:ln>
                  <a:noFill/>
                </a:ln>
                <a:solidFill>
                  <a:schemeClr val="tx1"/>
                </a:solidFill>
                <a:effectLst/>
                <a:latin typeface="Arial" charset="0"/>
                <a:cs typeface="Arial" charset="0"/>
              </a:rPr>
            </a:br>
            <a:endParaRPr kumimoji="0" lang="en-US" altLang="en-US"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95336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Z:\Documents\(2) Mendeley\Teaching material\Presentation\Screenshots\pics\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5105400" cy="60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043" y="3352800"/>
            <a:ext cx="5405126" cy="3245432"/>
          </a:xfrm>
          <a:prstGeom prst="rect">
            <a:avLst/>
          </a:prstGeom>
          <a:noFill/>
          <a:ln>
            <a:noFill/>
          </a:ln>
          <a:effectLst>
            <a:outerShdw dist="35921" dir="2700000" algn="ctr" rotWithShape="0">
              <a:schemeClr val="bg2"/>
            </a:outerShdw>
            <a:reflection blurRad="6350" stA="50000" endA="300" endPos="5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data:image/jpeg;base64,/9j/4AAQSkZJRgABAQAAAQABAAD/2wCEAAkGBxQTEhUUExQVFBUUFR0UFRcWFhUYHhgYHRYYHRwUGBcbHyggGxomGxgVITEhKCkrLi4uGB8zODMsNygtLiwBCgoKDg0OGxAQGywmICQsLC8sLywsLCw0LDQsNCwsLywsLCwsLCwsLCwsLCwsLCwsLCwsLCwsLCwsLCwsLCwsLP/AABEIAGcB6wMBEQACEQEDEQH/xAAcAAEAAgIDAQAAAAAAAAAAAAAABgcDBQECBAj/xABKEAACAQMBBAUIBggDBgcBAAABAgMABBESBQYhMQcTQVFhFCIyUnGBkaEjQnKSsbIVJDNic4LB0VOiwyY0Q2OzwiU1dKPT4fAW/8QAGgEBAAIDAQAAAAAAAAAAAAAAAAMEAQIFBv/EADYRAAIBAgQDBgUDBAIDAAAAAAABAgMRBBIhMQVBURMyYXGRwSKBobHRFOHwIyRCUjNiFXLx/9oADAMBAAIRAxEAPwC8aAUAoBQCgFAKAUAoBQCgFAKAUAoBQCgFAKAUAoBQCgFAKAUAoBQCgFAKAUAoBQCgFAKAUAoBQCgFAKAUAoBQCgFAKAUAoBQCgFAKAUAoBQCgFAKAUAoBQCgFAdJpVRSzEKqjLEkAADmSTyFAVnvB0qcSllGrgcOul1aT4pGMMw8SV94qN1Ohajh/9iKTb87SY58rK+CRQAf5kJ+daZ2SKjDobHZfSZexEdaI7lO0FRE/udfN92n3isqbNXh4vYs/djeaC+jLQsQy8JI24Oh7mHd3EZB76lUkytOnKD1N1WTQUAoDW7e25DZxdbO+lc4UDizt6qKOLH/9yrDaRtCDk7Iq7a/SfdyEi3RLdOwsOskPieOhT4Yb21G6j5FqOHS3NOm++0gc+VsfAxW+PgIwfnWudm3Yw6Ek2F0qyKQt5ErL2ywAgr4tEScjxU5/dNbKp1I5Yf8A1LQsbyOaNZInV0cZVlOQRUpWaadmZ6GBQCgFAKAUAoBQCgFAKAUAoBQCgFAKAUAoBQCgFAKAUAoBQCgFAKAUAoBQCgFAKAUAoBQCgFAKAUAoBQCgFAKAUAoCoelXeNpZjZocRRYM2PryEZEZ/dUFSR2k/u1DUlyL+GpWjnfPYgtRlnKKXGUUuMp6dlbRktpknhOJEPLOA6/Wib90/I4PZROzuaygpLKy+93NuxXkCzRHgeDKfSRhzRh2EfPgRwNWYyTV0cypTcJWZtKyaHk2rtKO3ieaZgkaDJP4ADtYnAA7SRWG7G0YuTsihN5Ntve3DTyZUejFGTnq07u7UebHv4cgKryldnThSUI2RrcVi5vlFLjKKXGUlXRvvEbW5WJj+r3DaSDySU8FkHcGOFPtB7K3hKzsQV6WaN+aLuqc5woBQCgFAKAUBimuUQqGZVLtoQMQNTYJ0rnmcAnA7jQzYy0MCgFAY5J1UqrMqlzpQEgFiASQo7TgE8OwGgsZKAxS3KKcM6qTxwWA/GgOPKk9dfvChmwN2nrp94UFjvFKGAZSGUjIIIII7wRzoYOs1yiFQ7qpdtCBiBqbBOlc8zgE4HcaGbMy0MCgOskgUZYgAcyTgfGgMXlsfPrEx9pf70M2ZkWVSuoEFcZzkYx35oYOguk9dfvCgsceVx+un3hQzYyRyq3okH2EGhg70AoDFLcIpAZlUnlkgZ+NBY48qT11+8KGbA3Seuv3hQWO8MqsAysGU8ipBB9hFDB1a5QHBdQe4sM/CgsBdJnGtcnkNQoLGWgOGOOJ4AUBhW8jPKRD7GX+9DNmdvKk9dfvCgscLdIW0h1LEZChhnA5nFBY58pTlrXI5+cKGLHaOVW9Fgcc8EGgO9AdJJlX0mAzyyQKA4S4QnAZSe4EZ+FAZKAUAoBQCgPmuecyPJIeckjyH2s5P9cVUbO6o2SR1xWBYYoLDFBYYoLGw2Btqazl62AjjgSI2dMgHY2ORHYw4jxHCsxk07o0qUo1FaRYKdLEWnzrWcP3AxFc+DFgce73VL2y6FP9DK/eX1IPvRvJNfOGlwkaHMcSkkKeWtj9Z8ZGccAeHaTHKeYt0qEaast+ppsVqSWGKCwxQWGKCxiuQdDY4EDIPcRxB+IFLmUlc+kdl3HWQxSevGr/ABUH+tW1scOStJo9VZNRQCgFAKAUBWnTVeMiWmg6WExlUjsZAMH3Fqiqu1i5hIZmybbsbZW7to514a184eq44MvuOfdit4u6uV6tNwk4s2tbEYoCpdvby9bty1VT9HbTCEdxkfzHb4kL/Ke+oXK80X4UGqLb5q5bVTFA1O8uy4p7eYSxo/0TAFlBI804IJ4gg8aw1dG8JNSVipOiTdy1u2uBcQrIEWMrnIxkvnkR3D4VBSSZexTlTSs+pPNpdGGz3jYR24jfSdDK78Gxw4EkHjjnUrpxKscRNPVko2JadTbwxEAGOJEIHeqgH8K2SsiKTvJsg3TYCba305z5SNOM5z1b4xjjnOMYqOrsizg1eT8jN0b78+UgW9w36wo81jw60D/UA5jt59+EJ30YxGGcPijt9iwKlKh0liVgVYBgeYIBB9oNAVVtnYVuN4LZBDGEeMSMgRdJYLNxK4x9RT7qhaWdIvQb/Tt3/mhaggXTo0roxjTgYx3Y5YqYo3KQ6YtlQxXkZjjRNcIZgqqoLB2GrA7cY+FV6qSZ0cLeUSzF6Pdm4x5HF7wSfjnNTZEU+2qdTXX/AEW2LcYVe2fsaJ24H2MT8sVq6a5GyxE+epFLja20tjzKkzm5t2PmlySGHaFc5ZHHqkke3nWjlKD1LEadOsrx0ZaewtsRXcKzQnKt2HmpHNGHYRUyd1dFOcHCWVnO2NmRTxussaSAoR56hsZHZnlRoxGTT0KY6Jt3ra6lmW4hWQLErKDkYJYgngRUFJJ7nQxTlTSsyxLzox2a6kLbiNscGV3yD2HBJB94qV04lNYiouZvt17BoLO3hcANHCiOBy1BBqwe3jmtoqysaVJKU211I/0qbKhfZ88hiQyLoZX0rqB6xB6WM+jkeytKiWUkw7faJGp6FtmQ+SySmNDJ15AcqpIARMAHGRxJPvrFJKxJirqVvAsqpSocMoIweIPAg0BSXTXsyKKeJo40QvC2rSqjJVuBIA58ar1rI6ODTkn5lgQ9HWzCqk2iZKgnzpB2faqXJHoVHXqdRsHciGzvTNbpoja3aMgsWw5kQ8M8cEKfhRQSd0J1nOFn1Me/e4kN5EzxxolyoLI4UDWeehz2g955H35TgmjNKs4uz2NF0MbXQJJZsoSRGLjgFLDOGVu3UrfI+Fa0pciXFUmrT5Fn1KUyuek+MXk1ts+JVaZn613IB6qMAgknsznOO3SB2ioqmrUS1QWWLqPb7ku3e3ZtrNFWGJFIGDJpXWx7WZsZ4/CpFFLYgnUlN3ZuKyaCgFAKAUB82zW5jeSM845HjP8AK5H9M++qT0Z6FfEk+qR1rBmwoLCgscMQBk8hxNLjKTXdDo9e5RZrlnhibikacHdexmY+gp7hxx2ipoU76spV8Wqbyw1fUmq9HGzcY8nz4mWbP3teak7KPQp/rK3X6Iiu9HRoY1MtkzuF4tA51Ej/AJT88/utnPeOVaSpc0WqONUnlqev5K/RsjIqC50MpzQxYUFhQWMVznQ2OJIwB3k8APiRQzFan0fsu36uGKP1I1T4KB/Srq2PPSd5NnqrJqKAUAoBQCgK33/slutp2Nq2dLRylsdmUchvaDGD7qgqazSOjhXkoTqdLfz6mp6LtpPaXctjPw1sQB2CVe7wZRw9i99a0pWllZNjaSnTVWP8X7FvVZOQaDffbnklpJIv7Rvo4RzzI3AcO3HFsfu1pUlljcsYaj2tRR5c/IqTePYnkEtgW/aaVmlOc5kE2puPbjIHuqvJZbHUoz7ZTttsvQvqrZwzy7U/Yy/w2/Kaw9jaHeRVvQZwe6+xF+MlV8O9zqcSjZR837FrzXKIpZmVVAySSAAO8mrNzlKLbsjujggEcQRkHwoYIJ0snCWR7r1D8AahrcvMv4FXc/8A1Zqukfcchje2YIYHXKiZByDnro8cmzxIHtHHOcVIf5IkwmJT/p1Pk/Zm56O99xdqIZiBcKOB4ASqPrD97vHvHaBtTqZtHuRYvCOk80dvsTmpSiV7txP9oLI/8g/hcVDL/kR0KS/tJ+f4LCqY55TfTWP1uH+B/qNVau9Tr8OjeD8y5KsnIFAarefYy3dtJA31lyh9Vx6Lj2H4jI7a1lHMrElGo6c1IrHoa2i0d1JbNkCRC2n1ZEIB95UkH7IqCjLWx0+IUlkU1y9y4J/Rb2H8KsnJW5UPQfwnuP4KfmNVqD1Z1uJRtFebLdknVQSzKAOJJIAHvqzc5KTZzDKGUMpBVgGUjtBGQR7qBpp2ZG+kv/y25+yv/UStKndZYwivWiajoYH6i/8A6hvyJWtHukvEFaqvIn1SlEUBT3TqPpYP4Mn5lqtX3R1+GRun5otq1caF4j0R2+FWEclrU5S6QuUDKXA1FQQSBnGSOwZpcZXa5mrJgqnpJ2O9pcx7StuHnjrAOQfkGP7rjzT4+JqvVTi8yOpg5qrF0Z/L+eBN/wD+rh8g8uz9Ho1acjOvl1X2tfm1LnWXMU/00+27Ln/NTw7hbHdVe7uP95uz1j/uJ9SIdwAx8h2Vimnu92bYqcW+zh3Y/XxJbUhVFAKAUAoBQFAdKDGDac4AGJNEozntjVT81NUq2kj0WBSnQj4XRFf0m3cvz/vUeYt9kh+k27l+f96Zh2SH6TbuX5/3pmHZI3e5cPll9bwOBoZ9bjvVFLlT4HSAfbW9P4pJEGK/pUpTW/50Po0Crx5k5oBQFB9KNt5LtBxGBpnUT47mYkNjHeylv5jVOt8Mj0OAfa0VfloRL9Jt3L8/71FmLnZIfpNu5fn/AHpmHZIfpNu5fn/emYdkjcbmuZ7+1jIGDOrHGfqHX/21vTd5JEGJioUZS8PvofSNXjzIoBQCgFAKAUBXzt1m8Sj/AAbX4ZU//LUG9X5HTSy4C/WX8+xqel7ZBilivovNJIV2H1ZF4xyfAY/lWtK8bPMifhlRTi6Mvl5c0WDuttpby1jnXGWGHA+q44MvxzjwwasQlmjc5mJoujUcGRmT/wAQ2sF52+zuLdzXB5D+XHuKHvqLvz8EW0v0+Fv/AJT+37mm6c4Ri2flwkT46D/Q1pieTLHCHrJeT+5ZeyrjrIIpBxDxq/xUH+tWU7q5yKkcs3Ho2NqfsZf4bflNHsYh3l5lN9FGwbe8M4nTWI0jK4d1wW159EjPIVToRUr3O/xKrOiouDtdv2Jltroxs2hfqY2WXSSn0rsC3YCHJGDyqaVCNtDn0uJVlJZnp5L2J2owAO6pznFf9Mb4htSey6U/5GqCvsvM6fC43lNf9fwWDU5zCqekPctoWN7ZgrpPWSInAow49dHjs7SOznyzirVp2+KJ2cDi1NdlV+Xj4MkXR9vul6nVSFRcoOIHKRfXXx7x2eypKVXNo9ytjsE6DzR7r+ngebbuP09Y+ML/ACWb+9Yl/wAqNqK/sqnmvYntTnNKb6a2AuockD6D/UaqmIeqO7wmN6cvMuSrZwhQCgKX6O117ZlZeIVp34dxcqPzCqlLWo/md/HLLhFf/r9i5Z/Rb2H8KtnBW5SHRVsS3vJJlnXWEjVlAd1wSxB9EiqVCKk3c9DxKpOjFOGl2yb7a6MbNoZBDG6y6G6s9a5GvB0gh2IxnFTSoRtoc6lxKsprM9Oei9ib20elFX1VA+AxU5z27u5Heko/+G3P2V/6iVHV7jLWBV8RH+cjUdDJHkL4/wAdvyJWlDuk/FFasvL8k9qc5ooCoOnJ8S2/HH0UmPvLVTEbo7vCI3jLzRL4+jvZ7KpMLcVB4TTd326m7GBQePrp7/Rfg9G6u6aWNxcGEERSpFp1NqIZTLrGeeMFDx7/AArMKai3Y1xGKdanFS3Tftb3JRUhTPPtGySaJ4pBqSRSrDwP9aw1dWZtCbhJSW6KU3Nsy9+LCR9UMVw8rJ2M8QZQSPHAyKp01eWVnoMU8tDtktWkvUvOrp50UAoBQCgFAKAobpqIO0Rjst0B9uqQ/gRVLEd49Hwpf0Pm/YimyNgXN0f1eCSXsJA80eBc4UH31HGEpbIu1a1Ol35JfzoSSLor2iRkxxr4GVc/LIqTsJlR8Tw65v0PDtHo92jCCTbs4HbEyyf5QdXyrV0prkSU8fh57St56fsYuj+/FttK3eTzQHMb54adasnHPLDMM+ysUnaaubY2m6mHko9L+mp9J10DygoBQHz/ANL+0lm2iwU5EMawn7WSzD3Fse6qNeV5HpuGUnGhd83c1uy9xL+cBktnCn60hWP34Ygke6tVSm+RJUxuHp6OXpqbN+iraIGdER8BKP6jFb9hMhXE8P4+hH9sbsXdqMz28ka+tgMv31JUfGo5QlHdFuliKVXSEkzZdGBA2pa59Z/j1T4raj30RcQX9tP5fdH0bV88qKAUAoBQCgFAVtut9Jt+/k7Ej6v35iH/AGGq8NarOxifhwFKPV3+/wCSc7e2Ul1byQSejIuM9x5qw8QQD7qmlHMrM5lGq6VRTjyKU3T3ll2U15bSKdWGCLgnFwPNB+ywwc9ule+qVOo6d4s9JisJDFqFSO3Py/YtncPYZtLRFfjLITLMTzMjcTk+AwPdVunHLE4ONr9tVbWy0XkiM9OUObSFvVnx7ij/ANQKixPdLvBX/WkvD8Eo6P7jXs60PdCqfc83/tqWk7wRSx0cuImvH76m12scQSnuif8AKa3lsV6ffXmirOgX0rv7MX4yVVwvM7vHFpD5+xb1Wzz5it7hX1aTnSxRvBhzFYTNpRcdyuunM4tYD3XGf/beq+J7qOvwVXqy8vdFlVZOMKAqLpB3He2fy6wymg9Y6JzjP+Ig9XvXs49mcVKtJxeaJ38Bjo1V2Ffnom+fg/Ywbv7z+X7U2e7LpljjkSTHok9W5DL4EHl2ViFTPOJvXwn6fDVUtm1b1RclXDzpSXTqf1uHwt/9RqpYnvI9LwRf0pPx9i7AaunmjmgI5v1vMljau5YdaylYV7S5GA2PVXOT7McyKjqzUIlzBYWWIqpcuZpOiPddrWBppQRLcYOk81jHIHuJJJI9ndWlCGVXfMscUxSq1Mkdo/cnVwcI32T+FTs5kdynugj9tc/wk/Map4bdnoeNr4IebLlq4edMMF0rlwpyY20Pz4NpVsePBl+NYTubSi4pN89fYjfSi2Nl3P2UHxlQVHW7jLnDVfFQ+f2ZpehB/wBRkHdcN+RDWmG7pZ4yrV15L3LEqwcgwW90rlwpyY36t+fBtKtjx4MtYTubSg42vz1Kh6eD9NbD/lP+Yf2qpid0d/gi+Cfmi4bb0F+yPwq4jz8t2cT3Kpp1HGpgi8+LHkKxczGLlsZayaigKU3JP+0E38W5/M1Uqf8Ayv5npMav7CPlEuurp5sUAoBQCgPPdX0Uf7SRI88tbKv4msNpbm0YSl3Vc1G1987K3Qs9xGxA4JGwdj4BVP48K1lUiuZYpYOvUdoxfz0K03S2R+mb+e7uR9CrA6M+lwwkRPcFUFscyfGq0I9pJyZ18VV/RUI0ob9fu/XYua3gVFCIqqqjCqoAAHcAOAFXErHn5Scnd7mShgUBCukjc2O8geVFC3MallYcC4Az1bd+QOBPI+Gcw1aakr8zoYDGSozUW/hf08SLbidKKpGsF8W80AJOAWyOwSAccj1hnPb3mOnX5SL2N4W3LPR9PwWAu+lgV1eVwY8ZFB+6eNT9pDqcr9FiL2yP0Ibvl0qRLG0didcjcOtKkKnioPFm7uGPbyqGpXVrROhhOFTcs1bRdOv4PV0VboRpCl5MOsnm+kQtx0KTwYZ+u3Mtz44785o07LM9zTiWLk5ulDSK08/2LGqwckUBwygggjIPAg9vhQFO9I+7I2fNDf2ahFEo1Rj0VfmCo7EbBBHIdnOqlWGRqUTv4DEvERlQq66b/wA6E92Bv3Z3KAiZInx50cjBGU9oGeDDxFTxqxlzOZXwNak7ON11RvLbaMMhxHLG57kdW/A1ummVpU5x7yaPVWTQUAoBQHnvTJp+iCFs/wDELAY7/NBNYd+RtDLf4r28CF7t7p3lpcz3HWW8rXBJkUiRMEsW808eHEjBHdUMKcotvqdPE4yhWpxp2ay7bP8ABPKnOURPa+5EU9/DeEgdXxkTH7Rl/ZsT4cM94VRUUqSc1Iv0sfOnh5Ueu3hfcllSlAju/W7rX1t1CusZ1h8spbkDwGCMc6jqwzxsXMFiVh6udq+hr90Ng31jF1HWW80YYlM9YjLk5IBAIIzk8u08e7WnCUFYlxeIoYieezT+TN5vHazywvFAY161GRnct5oYYyoUcTgnmR2VJNNqyKuHnThNSnfRp6EF3e6Pb+ycvb3cILDSytGxVh2Ajw7xg1XhRnB3TOriOJYfERy1IP1N9PZbaIIFzZrn6wjfI8RkEfKpGqvVFSM8Cndxl6o3m6uymtrZIpH6yTLPI/rO7s7H4tW8I5VZlbFVlVquUVZaWXglYj2/O6t1tEKhkgijjcsv7RmbhgFuAA4Z4DPOtKtOU9C3gsXSwzcrNtrwRJNjJcqoW46ltKga4y+WIxxKsOHxqSObmUqrpN3hf5mzrYhFAQuLcGOLaMV5bkIgLmSLHAFkYao8chk+jy7u6oexSnmR0nxGU8M6NTV6Wf5JmfCpjmlab37gXd/P1zywR4QRqi9YwABJ9IgZOSeyq1SjKbvc7WE4jRw1PIot635G3sLXbUKKnWWU4UYDSdcrEDlkqAD8K3SqroV5zwM23aS8rGeSLbMnDXYwA/WRZZGHiA/m/EVn+q+hqngY62nLzsvsNj7iRJMLi6ke8uBxDy+ipHLRHyGOzOcdmKxGkk7y1YrcQnKHZ0kox6L3ZLqmOea7bkU7xMkHVhnUqWkLebkYyAo4n3itZXtoS0XBSvO+nQr3YHRzfWUnW293CrFdJBjYhl4HBHtA8arwoSg7pnYr8ToV45akHbzJFNZ7ZIIFxZDxEcmR48cipLVeqKangecZeqNxunsmS2twk0gllZ2klcZ85mYnPHwwPdW8IuK1K2KrRq1LwVlokvI8W++xbi8ha3jaKON9JZ2LlvNbVpCgYxkLxz38K1qRclZEuCr06E1Ukm2rkb3d3I2jY6hb3cGlzlkeNiCe/vBx3Go4Upw2ZdxGPw2It2kHddGbmW020QQJ7JfERyZHjxBHyre1Xqisp4FPuy9UbfdLZD2tuElk62VneSVxnznZic8ePLA91bwi4qzK+KrRq1M0FZaJLyInvluJdbQmWV5YIgiaFVRI3DJJJJA48e7sqKpRlN3uX8HxClhoOKi3fyRsbHZW14o1jF1ayBAFUyRvqwOAyRz4dvOtlGola6IZ1sFOTk4SV+jR3sthbQe6hmvLiF4oCzrFErAFyjKGOR2BjzJ+ZooTck5MxPEYaNKUKUXd8300fsTKpjnGC9Mmn6IIX7NbMo9uVBPurDvyNoZb/Fe3gVxsjo/vILzywT27SF3dlKyBTr1ahnmPSOPdzqvGjJSzXOzW4lQqUexcXay6cix7MyFfpQiv2hGZh4cSoPyqwr8zjTy3+HbxM9ZNRQCgIB0nb8tZgQQft5F1FiMiNSSAccixwcDsxk9lQVquXRbnV4dgFX+OfdX1KQu7l5XLyO0jtxLMSxPvNUW29WelhCMFaKsjCBWDYuPoKu16m4i+ssiye1WXT8ih+Iq7hno0ee41BqcZcrW/nqWjVk4goBQGt3j2ktvazTOcBIyfa2MKo8SxA99azlli2TYek6tSMFzZ8ugVzD21jnFYFhigsfR3RxtBZtnW5U8Y4xCw7mQaSD7gD7xXSpO8EeP4hTcMRJPm7+pJakKYoBQEB6abtV2foPpSyqFH2csT8vnUGIdoHU4RByxF+iZROKoHqDtGxUgqSpHEEHBB7wRyrNzDSasy5OijfeSdvJLltcgXVFIebAc0bvYDiD2gHNXKFVy+FnnuJ4CNNdrTWnNFnVZOKKAUAoBQCgFAKAUAoBQCgFAKAUAoBQCgFAKAUAoBQCgFAKAUAoBQCgFAKAUAoBQCgFAKAUAoBQCgFAfO3Si5O1LnPYUA8B1SVzq/fZ6/hithYW8fuyK1EX7CgsTPojuym04lHKVHjb2aCw+aCpsO7TOdxWmpYZvpZ+3ufQFdA8kKAUBXHTjcMLSFBwDz+d46UYgH38fdVbEv4TscFinWk+iKTqkemsKCwoLFs9BFw361H9UdW48CdYPxAHwq3hXujgccgvglz1Laq2cAUAoCkunC6ZryKP6scGoe13bJ+CL8KpYl/Ekem4LBKjKXV/b/AOlc1WOxYUFje7jSldoWpXn16r7mOk/ImpKT+NFXHRTw879D6WrpHixQCgFAV3s/eC4zA4uOuea8aBrYpH5sQldTIugB10qoJLEjjVdTemvPY688NT+JZbJRTzXe9k7a6a+Bt989qNFPaR+VeSRS9b1kmIvqqpUZkBA4nHvrepKzSvYr4OkpwnLJmatZa8/I2G0L6SOweW3fyqRYi0b4U9YfWwmAeHHA54rZtqF1qQ04RliFGayq+vh6nO6s3WRdaLw3avjB0xKEPHKgIoI5jg3EYpDVXvcYlZZZXDK156+vsaPYe1mluplkv9DJdvFHbYtxrRTwHFdZzxGQeytIyvJ3fPYtV6KhSi409HFNy13fzsbjfW/mjgVLZgtxPKsURwDg8WZsEEcEVq2qNpablfB04Sm3UXwpXf2+7PdsDaPlFrDN2yRBj4Njzh7myK2jK8UyKvS7OrKHRkO3b2/cN5CxuRcNdZ6+EpFmJQrHrVKAFVBCjzs5zUMJvTW9zoYjD012iy5cuz118Nd/kb/a1/NJeLZwP1OIevml0qzBS2lUQN5uSQSSQeFSSbcsqKtKnCNF1pq+tkvrdje27mtdnSukpaWML9Kypk5kUElQNPIkcqTbjC4wsIVsQotaPlr09TCu8qS39tFb3EcsbRStKsbI/nLo0EkZI5tWM6ckkzb9K4UJyqRad1a9/G5KqlKJCrfeOUXt5BIfM84WpwvmukCO8Z4cSQ4YZ9VqhU3mafyOjLDQdCnOO/8Al5NtJ/S3zRlvtszLsUXQf6fyaOTXpX0iFydOMdp7KOT7O/OxiFCDxvZNfDmasbPde5Vw+m+8sxpz+w+j5/4Sjn491bwd+dyHExcbXp5fXX1ZqrRLr9INbm9laOOFJ8GO3GrMjAxkiP0cL2cePOtFmz2v9iebpfp1NU1dtreXTfc2e0tovFf26FvoJ4pV04GBKmHDasZ9DWMZxwrZyamuhBTpRnQk0viTXo9PvYi9jvZcy2Ux1abh7iNIDpXzY7go0RxjBwjNzz6NRqpJxfX8l6eDpQrR5xUXfzje/wBfuSXeTaEomtbWF+re5Zy0mlWKRxqCxUHhqJKgEgjnwqSbd1Fcylh6cHCdWauo206t+w3a2hKZ7m1nfrGt2QrJpCl45FJXUF4agQwJAHZwpBu7i+QxFOGSFWCspX06NexHI94bgFnFyHfy9rZbUpEdUQl05XSA4IXJ1EkcONR53vfnsXHh6VlFwssiebXe3pvyN9vlt/yOS1Zn0Qs8nXcAdSrCzBRkZzqAxjmcCt6k8rRVwmH7aM0ld2VvVHv3aa4aEy3B8+UmRYxpxEh9GPUB5xxgknPEnsraF7XZFiOzU8tPZaX6vm/wanc3aEtwS8tyRKhYTWeiNeqOSFByOs5YOrODWtNt6t/InxdOFJZYx05Su9fb5W0JdUpQFAKAUAoBQCgFAKAUAoBQCgFAKApTpo2EyXK3SrmOZQrnukUYGfaoXH2TVLEws8x6Xg2IUqfZPdbeRXFVjtCgLJ6Fdhs9w10wxHEpRD3yMMHHsXOftCrOGhrmOLxnEKNNUlu9X5F01dPNCgFARbpI3fa8smRBmWMiWMd7KCCvvUsB44qKtDNGyL3DsSqFZOWz0Z87spBIIwRwIPYe4iucexWuqOKAUBe/RHu81tatJINMlwQ+CMFUA8wHx4sf5hV/Dwyxu+Z5Ti2JVWrljtH78yd1OcsUAoCqem7YbMIrtBkIOql8BnKN7Mlh7xVTEw/yO9wXEJN0Xz1XuVHVQ9CKAm3RLsRp75ZcHq7fz2bs1YIRfbk5/lqfDwvK/Q5nFq6p0HDnL+Mvyr55MUAoBQEFtd15Y47eRERbmK8eRyCoLwPNJqQv25RlOD3VAqbST53OnLFwlKUZP4XFJeDSVn6m23lsZmubSeKITCHrdal1T00UDGr2Gt5p5k0QYepBUpwk7XtbTobUXEvUahABL/g9Yo+tjGsDHo8flW13bYr5YZ7ZtOtvY1W72y5Vubi5kjSATKi9UjBssurMrkALqOccM8q1jF5m2WK9WLpxpp3tfXz5I8+wbS4glnDWwZJrt5hKJY/NRyOOk8cgAnFYimm9OZtXnTqQi1LVRStZ7o9O29iNc3cBfUsEMbtqSVo2MzFVABQhhhA3HP1sVmUc0l0NKNdUqUku82t1fReem5k3S2VJbRSwsPo1ncwHVqJic6gCTxyGLDjSEXFWMYqtGrJTW9lfzWhpNi7rS26bPdI0WaEmO50lRriYNnUR6eltDAVpGm1lfqWa2LjUdWLbyvWPg19uhttrbNnS8W8t1WQmHqJombRldWpXRiCNQJPA8xW8otSzIgpVacqLo1HbW6e/hZnbeqxmutnyRrGFmkC+YXBAIkU418uQpNOULGMLUhRxCk3oufyMl3spzfWsyqojiilVzwHF9Gnh2+iay4/EmYjWSoTg921b5XN9W5VIbtDdmWRb4jCyPOtxatkekkKKM9wOHU+DGoXBu/0OhTxUIunfZJqXzbf7+ZlvthTNscWgA67ydIsahjUunI1cuw1lwfZ5fAxDEQWM7X/HM2bvZE0pyJLcQYAwRIj6vu8sf1reN+aK1VQXdlf5Hlg2dINoyTkDq2tkiByM6lkckY58iONYyvPfwN5VYvDqHPM39EeXf7YstzAotyBMkmVJOMKyNG/H7Lk+6sVYuS0JMDXhSqPtNmv3X1R5LjdVv0hbSx4FvHGocZHpwrIsXDt4Sf5RWHT+NNbG8cWv084y7zbt87X+xsd5NmStNbXMADyWzODGzadcci6WAbHBhhSM1mcXdNciHD1YKE6c9pW16NbHO7mzJVmubmcBJLlkARW1aI410qC2MFjlicd9IRd23zGIqxcIU4bRvr1b3NEN1JVjeRI0F0l+1zEwKgtE0uShfuZC2VNadm7X53LX6uLkotvK4JPztvbz5m83k2Mbia0JRXiikdpQ2PRaJlHA8+JFbzjdoq4euqcJq9m0reqZk3UspreFoJPOWFisD6gS0PNA3cVHm+4VmCaVmYxVSFSeeO738+frueBNnXE95b3EkCW3UBw7CUSNLqXAi80DzATqy3dyFa2bkm1YldSnToypxk5XtbS1vHz5aepK6lKIoBQCgFAKAUAoBQCgFAKAUAoBQGC9s0mRo5VDo4wysMgisNJqzNoTlCSlF2aKy2v0OoWJtrgop+pIurHgHBBx7QT41WlhlyZ3KXG5JWqRv4rT6HXZPQ6oYG5uNajmkS6c+Bck8PYPeKxHDdWKvHG1anG3i/wWdYWUcMaxRIERBhVXkP8A78e2rSSSsjiTqSnJyk7tnorJoKAUAoCH72dHdtesZOMMx5ugGGPe6HgT4jB8ahqUYz1OjheJ1aCy7x6P2ZDz0MyZ/wB7TH8Jvw1VD+lfU6P/AJ2P+n1/Yk27HRhbWzLJKxuJFOV1AKinvEfHJ9pNSww8Y6vUpYni1WsnGPwr6+pOqnOUKAUAoDHPCrqUdQysNLKRkEHmCO0UauZjJxd1uVptzogjdy1tMYQf+G66wPstkEDwOfbVWWGT2Z26HGpxVqkb+Ox5Nm9DfnAz3OV7ViTBP87Hh901hYXqySpxzT4Ia+L/AJ9yzdkbKitohFAgRF7B2n1ieZPiasxioqyOHVrTqyzzd2e2tiMUAoBQCgFAKAUAoBQCgFAKAUAoBQCgFAKAUAoBQCgFAKAUAoBQCgFAKAUAoBQCgFAKAUAoBQCgFAKAUAoBQCgFAKAUAoBQCgFAKAUAoBQCgFAKAUAoBQCgFAKAUAoBQCgFAKAUAoBQCgFAKAUAoBQCgFAKAUAoBQCgFAKAUAoBQCgFAKAUAoBQCgFAKAU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67" y="397934"/>
            <a:ext cx="4267200" cy="895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25"/>
          <p:cNvSpPr txBox="1">
            <a:spLocks noChangeArrowheads="1"/>
          </p:cNvSpPr>
          <p:nvPr/>
        </p:nvSpPr>
        <p:spPr bwMode="auto">
          <a:xfrm>
            <a:off x="76200" y="4659240"/>
            <a:ext cx="38385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sz="2000" b="0" dirty="0" smtClean="0">
                <a:solidFill>
                  <a:schemeClr val="tx1">
                    <a:lumMod val="50000"/>
                  </a:schemeClr>
                </a:solidFill>
                <a:latin typeface="Georgia" pitchFamily="18" charset="0"/>
                <a:cs typeface="Arial" charset="0"/>
              </a:rPr>
              <a:t> </a:t>
            </a:r>
            <a:r>
              <a:rPr lang="en-US" sz="2000" b="0" dirty="0" smtClean="0">
                <a:solidFill>
                  <a:schemeClr val="tx1">
                    <a:lumMod val="50000"/>
                  </a:schemeClr>
                </a:solidFill>
                <a:latin typeface="Georgia" pitchFamily="18" charset="0"/>
                <a:cs typeface="Arial" charset="0"/>
              </a:rPr>
              <a:t>...</a:t>
            </a:r>
            <a:r>
              <a:rPr lang="ru-RU" sz="2000" dirty="0" smtClean="0">
                <a:solidFill>
                  <a:schemeClr val="tx1">
                    <a:lumMod val="50000"/>
                  </a:schemeClr>
                </a:solidFill>
                <a:latin typeface="Georgia" pitchFamily="18" charset="0"/>
                <a:cs typeface="Arial" charset="0"/>
              </a:rPr>
              <a:t>и </a:t>
            </a:r>
            <a:r>
              <a:rPr lang="ru-RU" sz="2000" b="1" i="1" dirty="0" smtClean="0">
                <a:solidFill>
                  <a:schemeClr val="tx1">
                    <a:lumMod val="50000"/>
                  </a:schemeClr>
                </a:solidFill>
                <a:latin typeface="Georgia" pitchFamily="18" charset="0"/>
                <a:cs typeface="Arial" charset="0"/>
              </a:rPr>
              <a:t>научная социальная сеть</a:t>
            </a:r>
            <a:r>
              <a:rPr lang="en-US" sz="2000" b="1" i="1" dirty="0" smtClean="0">
                <a:solidFill>
                  <a:schemeClr val="tx1">
                    <a:lumMod val="50000"/>
                  </a:schemeClr>
                </a:solidFill>
                <a:latin typeface="Georgia" pitchFamily="18" charset="0"/>
                <a:cs typeface="Arial" charset="0"/>
              </a:rPr>
              <a:t> </a:t>
            </a:r>
            <a:r>
              <a:rPr lang="ru-RU" sz="2000" dirty="0" smtClean="0">
                <a:solidFill>
                  <a:schemeClr val="tx1">
                    <a:lumMod val="50000"/>
                  </a:schemeClr>
                </a:solidFill>
                <a:latin typeface="Georgia" pitchFamily="18" charset="0"/>
                <a:cs typeface="Arial" charset="0"/>
              </a:rPr>
              <a:t>с 5 миллионами</a:t>
            </a:r>
            <a:r>
              <a:rPr lang="en-US" sz="2000" dirty="0" smtClean="0">
                <a:solidFill>
                  <a:schemeClr val="tx1">
                    <a:lumMod val="50000"/>
                  </a:schemeClr>
                </a:solidFill>
                <a:latin typeface="Georgia" pitchFamily="18" charset="0"/>
                <a:cs typeface="Arial" charset="0"/>
              </a:rPr>
              <a:t> </a:t>
            </a:r>
            <a:r>
              <a:rPr lang="ru-RU" sz="2000" dirty="0" smtClean="0">
                <a:solidFill>
                  <a:schemeClr val="tx1">
                    <a:lumMod val="50000"/>
                  </a:schemeClr>
                </a:solidFill>
                <a:latin typeface="Georgia" pitchFamily="18" charset="0"/>
                <a:cs typeface="Arial" charset="0"/>
              </a:rPr>
              <a:t>пользователей, позволяющая находить единомышленников и изучать тренды современных исследований</a:t>
            </a:r>
            <a:r>
              <a:rPr lang="en-US" sz="2000" b="0" dirty="0" smtClean="0">
                <a:solidFill>
                  <a:schemeClr val="tx1">
                    <a:lumMod val="50000"/>
                  </a:schemeClr>
                </a:solidFill>
                <a:latin typeface="Georgia" pitchFamily="18" charset="0"/>
                <a:cs typeface="Arial" charset="0"/>
              </a:rPr>
              <a:t>.</a:t>
            </a:r>
            <a:endParaRPr lang="en-GB" sz="2000" b="0" dirty="0">
              <a:solidFill>
                <a:schemeClr val="tx1">
                  <a:lumMod val="50000"/>
                </a:schemeClr>
              </a:solidFill>
              <a:latin typeface="Georgia" pitchFamily="18" charset="0"/>
              <a:cs typeface="Arial" charset="0"/>
            </a:endParaRPr>
          </a:p>
        </p:txBody>
      </p:sp>
      <p:sp>
        <p:nvSpPr>
          <p:cNvPr id="8" name="TextBox 25"/>
          <p:cNvSpPr txBox="1">
            <a:spLocks noChangeArrowheads="1"/>
          </p:cNvSpPr>
          <p:nvPr/>
        </p:nvSpPr>
        <p:spPr bwMode="auto">
          <a:xfrm>
            <a:off x="4800600" y="1295400"/>
            <a:ext cx="3886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sz="2000" dirty="0" err="1" smtClean="0">
                <a:solidFill>
                  <a:schemeClr val="tx1">
                    <a:lumMod val="50000"/>
                  </a:schemeClr>
                </a:solidFill>
                <a:latin typeface="Georgia" pitchFamily="18" charset="0"/>
                <a:cs typeface="Arial" charset="0"/>
              </a:rPr>
              <a:t>Mendeley</a:t>
            </a:r>
            <a:r>
              <a:rPr lang="ru-RU" sz="2000" dirty="0" smtClean="0">
                <a:solidFill>
                  <a:schemeClr val="tx1">
                    <a:lumMod val="50000"/>
                  </a:schemeClr>
                </a:solidFill>
                <a:latin typeface="Georgia" pitchFamily="18" charset="0"/>
                <a:cs typeface="Arial" charset="0"/>
              </a:rPr>
              <a:t> - это </a:t>
            </a:r>
            <a:r>
              <a:rPr lang="en-US" sz="2000" b="1" i="1" dirty="0" smtClean="0">
                <a:solidFill>
                  <a:schemeClr val="tx1">
                    <a:lumMod val="50000"/>
                  </a:schemeClr>
                </a:solidFill>
                <a:latin typeface="Georgia" pitchFamily="18" charset="0"/>
                <a:cs typeface="Arial" charset="0"/>
              </a:rPr>
              <a:t>reference manager</a:t>
            </a:r>
            <a:r>
              <a:rPr lang="en-US" sz="2000" b="1" i="1" dirty="0">
                <a:solidFill>
                  <a:schemeClr val="tx1">
                    <a:lumMod val="50000"/>
                  </a:schemeClr>
                </a:solidFill>
                <a:latin typeface="Georgia" pitchFamily="18" charset="0"/>
                <a:cs typeface="Arial" charset="0"/>
              </a:rPr>
              <a:t> </a:t>
            </a:r>
            <a:r>
              <a:rPr lang="ru-RU" sz="2000" dirty="0" smtClean="0">
                <a:solidFill>
                  <a:schemeClr val="tx1">
                    <a:lumMod val="50000"/>
                  </a:schemeClr>
                </a:solidFill>
                <a:latin typeface="Georgia" pitchFamily="18" charset="0"/>
                <a:cs typeface="Arial" charset="0"/>
              </a:rPr>
              <a:t>позволяющий читать, комментировать, распространять, управлять хранением и цитировать на</a:t>
            </a:r>
            <a:r>
              <a:rPr lang="ru-RU" sz="2000" b="0" dirty="0" smtClean="0">
                <a:solidFill>
                  <a:schemeClr val="tx1">
                    <a:lumMod val="50000"/>
                  </a:schemeClr>
                </a:solidFill>
                <a:latin typeface="Georgia" pitchFamily="18" charset="0"/>
                <a:cs typeface="Arial" charset="0"/>
              </a:rPr>
              <a:t>учные статьи...</a:t>
            </a:r>
            <a:endParaRPr lang="en-GB" sz="2000" b="0" dirty="0">
              <a:solidFill>
                <a:schemeClr val="tx1">
                  <a:lumMod val="50000"/>
                </a:schemeClr>
              </a:solidFill>
              <a:latin typeface="Georgia" pitchFamily="18" charset="0"/>
              <a:cs typeface="Arial" charset="0"/>
            </a:endParaRPr>
          </a:p>
        </p:txBody>
      </p:sp>
    </p:spTree>
    <p:extLst>
      <p:ext uri="{BB962C8B-B14F-4D97-AF65-F5344CB8AC3E}">
        <p14:creationId xmlns:p14="http://schemas.microsoft.com/office/powerpoint/2010/main" val="29291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07975" y="765175"/>
            <a:ext cx="7793038" cy="409575"/>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C00000"/>
              </a:solidFill>
            </a:endParaRPr>
          </a:p>
        </p:txBody>
      </p:sp>
      <p:sp>
        <p:nvSpPr>
          <p:cNvPr id="8" name="Rectangle 7"/>
          <p:cNvSpPr/>
          <p:nvPr/>
        </p:nvSpPr>
        <p:spPr bwMode="auto">
          <a:xfrm>
            <a:off x="309563" y="1074738"/>
            <a:ext cx="3902075" cy="409575"/>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C00000"/>
              </a:solidFill>
            </a:endParaRPr>
          </a:p>
        </p:txBody>
      </p:sp>
      <p:sp>
        <p:nvSpPr>
          <p:cNvPr id="24580" name="TextBox 4"/>
          <p:cNvSpPr txBox="1">
            <a:spLocks noChangeArrowheads="1"/>
          </p:cNvSpPr>
          <p:nvPr/>
        </p:nvSpPr>
        <p:spPr bwMode="auto">
          <a:xfrm>
            <a:off x="268288" y="609600"/>
            <a:ext cx="7904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sz="2800" b="1" dirty="0" smtClean="0">
                <a:solidFill>
                  <a:srgbClr val="0070C0"/>
                </a:solidFill>
                <a:latin typeface="Arial Bold" panose="020B0704020202020204" pitchFamily="34" charset="0"/>
                <a:cs typeface="Arial Bold" panose="020B0704020202020204" pitchFamily="34" charset="0"/>
              </a:rPr>
              <a:t>Более </a:t>
            </a:r>
            <a:r>
              <a:rPr lang="en-GB" sz="2800" b="1" dirty="0" smtClean="0">
                <a:solidFill>
                  <a:srgbClr val="0070C0"/>
                </a:solidFill>
                <a:latin typeface="Arial Bold" panose="020B0704020202020204" pitchFamily="34" charset="0"/>
                <a:cs typeface="Arial Bold" panose="020B0704020202020204" pitchFamily="34" charset="0"/>
              </a:rPr>
              <a:t>5</a:t>
            </a:r>
            <a:r>
              <a:rPr lang="ru-RU" sz="2800" b="1" dirty="0" smtClean="0">
                <a:solidFill>
                  <a:srgbClr val="0070C0"/>
                </a:solidFill>
                <a:latin typeface="Arial Bold" panose="020B0704020202020204" pitchFamily="34" charset="0"/>
                <a:cs typeface="Arial Bold" panose="020B0704020202020204" pitchFamily="34" charset="0"/>
              </a:rPr>
              <a:t> млн пользователей</a:t>
            </a:r>
            <a:endParaRPr lang="en-GB" sz="2800" b="1" dirty="0">
              <a:solidFill>
                <a:srgbClr val="0070C0"/>
              </a:solidFill>
              <a:latin typeface="Arial Bold" panose="020B0704020202020204" pitchFamily="34" charset="0"/>
              <a:cs typeface="Arial Bold" panose="020B0704020202020204" pitchFamily="34" charset="0"/>
            </a:endParaRPr>
          </a:p>
        </p:txBody>
      </p:sp>
      <p:pic>
        <p:nvPicPr>
          <p:cNvPr id="2" name="Picture 1"/>
          <p:cNvPicPr>
            <a:picLocks noChangeAspect="1"/>
          </p:cNvPicPr>
          <p:nvPr/>
        </p:nvPicPr>
        <p:blipFill>
          <a:blip r:embed="rId3"/>
          <a:stretch>
            <a:fillRect/>
          </a:stretch>
        </p:blipFill>
        <p:spPr>
          <a:xfrm>
            <a:off x="1143000" y="1260281"/>
            <a:ext cx="6781800" cy="5355425"/>
          </a:xfrm>
          <a:prstGeom prst="rect">
            <a:avLst/>
          </a:prstGeom>
        </p:spPr>
      </p:pic>
    </p:spTree>
    <p:extLst>
      <p:ext uri="{BB962C8B-B14F-4D97-AF65-F5344CB8AC3E}">
        <p14:creationId xmlns:p14="http://schemas.microsoft.com/office/powerpoint/2010/main" val="4144484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ru-RU" dirty="0" smtClean="0">
                <a:solidFill>
                  <a:srgbClr val="0070C0"/>
                </a:solidFill>
              </a:rPr>
              <a:t>Восстановить контакт с коллегами</a:t>
            </a:r>
            <a:endParaRPr lang="en-US" dirty="0">
              <a:solidFill>
                <a:srgbClr val="0070C0"/>
              </a:solidFill>
            </a:endParaRPr>
          </a:p>
        </p:txBody>
      </p:sp>
      <p:sp>
        <p:nvSpPr>
          <p:cNvPr id="5" name="Rectangle 4"/>
          <p:cNvSpPr/>
          <p:nvPr/>
        </p:nvSpPr>
        <p:spPr>
          <a:xfrm>
            <a:off x="457200" y="2237182"/>
            <a:ext cx="2865558" cy="1200329"/>
          </a:xfrm>
          <a:prstGeom prst="rect">
            <a:avLst/>
          </a:prstGeom>
        </p:spPr>
        <p:txBody>
          <a:bodyPr wrap="square">
            <a:spAutoFit/>
          </a:bodyPr>
          <a:lstStyle/>
          <a:p>
            <a:r>
              <a:rPr lang="ru-RU" dirty="0" smtClean="0">
                <a:latin typeface="Helvetica Neue"/>
                <a:cs typeface="Helvetica Neue"/>
              </a:rPr>
              <a:t>Найдите коллег на закладке</a:t>
            </a:r>
            <a:r>
              <a:rPr lang="en-US" dirty="0" smtClean="0">
                <a:latin typeface="Helvetica Neue"/>
                <a:cs typeface="Helvetica Neue"/>
              </a:rPr>
              <a:t> ‘Follow’ </a:t>
            </a:r>
            <a:r>
              <a:rPr lang="ru-RU" dirty="0" smtClean="0">
                <a:latin typeface="Helvetica Neue"/>
                <a:cs typeface="Helvetica Neue"/>
              </a:rPr>
              <a:t>для получения регулярных обновлений</a:t>
            </a:r>
            <a:r>
              <a:rPr lang="en-US" dirty="0" smtClean="0">
                <a:latin typeface="Helvetica Neue"/>
                <a:cs typeface="Helvetica Neue"/>
              </a:rPr>
              <a:t>.</a:t>
            </a:r>
            <a:endParaRPr lang="en-US" dirty="0"/>
          </a:p>
        </p:txBody>
      </p:sp>
      <p:pic>
        <p:nvPicPr>
          <p:cNvPr id="6" name="Picture 5" descr="Screenshot 2014-04-22 10.42.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012" y="1691472"/>
            <a:ext cx="4416573" cy="4401677"/>
          </a:xfrm>
          <a:prstGeom prst="rect">
            <a:avLst/>
          </a:prstGeom>
        </p:spPr>
      </p:pic>
      <p:pic>
        <p:nvPicPr>
          <p:cNvPr id="10" name="Picture 9" descr="Screenshot 2014-04-22 10.47.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807068"/>
            <a:ext cx="1905000" cy="533400"/>
          </a:xfrm>
          <a:prstGeom prst="rect">
            <a:avLst/>
          </a:prstGeom>
        </p:spPr>
      </p:pic>
      <p:pic>
        <p:nvPicPr>
          <p:cNvPr id="11" name="Picture 10" descr="Screenshot 2014-04-22 10.47.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700" y="4781717"/>
            <a:ext cx="1841500" cy="482600"/>
          </a:xfrm>
          <a:prstGeom prst="rect">
            <a:avLst/>
          </a:prstGeom>
        </p:spPr>
      </p:pic>
      <p:sp>
        <p:nvSpPr>
          <p:cNvPr id="12" name="Left Arrow 11"/>
          <p:cNvSpPr/>
          <p:nvPr/>
        </p:nvSpPr>
        <p:spPr>
          <a:xfrm rot="16200000" flipV="1">
            <a:off x="1050075" y="4391449"/>
            <a:ext cx="264414" cy="320728"/>
          </a:xfrm>
          <a:prstGeom prst="leftArrow">
            <a:avLst/>
          </a:prstGeom>
          <a:solidFill>
            <a:srgbClr val="777877"/>
          </a:solidFill>
          <a:ln>
            <a:solidFill>
              <a:srgbClr val="91919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2294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95276"/>
            <a:ext cx="8229600" cy="1143000"/>
          </a:xfrm>
        </p:spPr>
        <p:txBody>
          <a:bodyPr/>
          <a:lstStyle/>
          <a:p>
            <a:r>
              <a:rPr lang="ru-RU" dirty="0" smtClean="0">
                <a:solidFill>
                  <a:srgbClr val="0070C0"/>
                </a:solidFill>
              </a:rPr>
              <a:t>Создание групп</a:t>
            </a:r>
            <a:endParaRPr lang="en-US" dirty="0">
              <a:solidFill>
                <a:srgbClr val="0070C0"/>
              </a:solidFill>
            </a:endParaRPr>
          </a:p>
        </p:txBody>
      </p:sp>
      <p:sp>
        <p:nvSpPr>
          <p:cNvPr id="3" name="TextBox 2"/>
          <p:cNvSpPr txBox="1"/>
          <p:nvPr/>
        </p:nvSpPr>
        <p:spPr>
          <a:xfrm>
            <a:off x="457200" y="1820326"/>
            <a:ext cx="4368800" cy="3693319"/>
          </a:xfrm>
          <a:prstGeom prst="rect">
            <a:avLst/>
          </a:prstGeom>
          <a:noFill/>
        </p:spPr>
        <p:txBody>
          <a:bodyPr wrap="square" rtlCol="0">
            <a:spAutoFit/>
          </a:bodyPr>
          <a:lstStyle/>
          <a:p>
            <a:r>
              <a:rPr lang="ru-RU" dirty="0" smtClean="0">
                <a:latin typeface="Helvetica Neue"/>
                <a:cs typeface="Helvetica Neue"/>
              </a:rPr>
              <a:t>Три возможных типа групп</a:t>
            </a:r>
            <a:r>
              <a:rPr lang="en-US" dirty="0" smtClean="0">
                <a:latin typeface="Helvetica Neue"/>
                <a:cs typeface="Helvetica Neue"/>
              </a:rPr>
              <a:t>:</a:t>
            </a:r>
          </a:p>
          <a:p>
            <a:endParaRPr lang="en-US" dirty="0" smtClean="0">
              <a:latin typeface="Helvetica Neue"/>
              <a:cs typeface="Helvetica Neue"/>
            </a:endParaRPr>
          </a:p>
          <a:p>
            <a:pPr marL="285750" indent="-285750">
              <a:buFont typeface="Arial"/>
              <a:buChar char="•"/>
            </a:pPr>
            <a:r>
              <a:rPr lang="en-US" b="1" dirty="0" smtClean="0">
                <a:latin typeface="Helvetica Neue"/>
                <a:cs typeface="Helvetica Neue"/>
              </a:rPr>
              <a:t>Open Public Groups</a:t>
            </a:r>
            <a:r>
              <a:rPr lang="en-US" dirty="0" smtClean="0">
                <a:latin typeface="Helvetica Neue"/>
                <a:cs typeface="Helvetica Neue"/>
              </a:rPr>
              <a:t> – </a:t>
            </a:r>
            <a:r>
              <a:rPr lang="ru-RU" dirty="0" smtClean="0">
                <a:latin typeface="Helvetica Neue"/>
                <a:cs typeface="Helvetica Neue"/>
              </a:rPr>
              <a:t>Каждый может подписаться на обновления группы и выкладывать ссылки.</a:t>
            </a:r>
          </a:p>
          <a:p>
            <a:endParaRPr lang="en-US" dirty="0" smtClean="0">
              <a:latin typeface="Helvetica Neue"/>
              <a:cs typeface="Helvetica Neue"/>
            </a:endParaRPr>
          </a:p>
          <a:p>
            <a:pPr marL="285750" indent="-285750">
              <a:buFont typeface="Arial"/>
              <a:buChar char="•"/>
            </a:pPr>
            <a:r>
              <a:rPr lang="en-US" b="1" dirty="0" smtClean="0">
                <a:latin typeface="Helvetica Neue"/>
                <a:cs typeface="Helvetica Neue"/>
              </a:rPr>
              <a:t>Invite-only Public Groups</a:t>
            </a:r>
            <a:r>
              <a:rPr lang="en-US" dirty="0" smtClean="0">
                <a:latin typeface="Helvetica Neue"/>
                <a:cs typeface="Helvetica Neue"/>
              </a:rPr>
              <a:t> – </a:t>
            </a:r>
            <a:r>
              <a:rPr lang="ru-RU" dirty="0" smtClean="0">
                <a:latin typeface="Helvetica Neue"/>
                <a:cs typeface="Helvetica Neue"/>
              </a:rPr>
              <a:t>Только приглашенные члены групп могут публиковать в ней, сотальные могут подписаться на обновления</a:t>
            </a:r>
            <a:r>
              <a:rPr lang="en-US" dirty="0" smtClean="0">
                <a:latin typeface="Helvetica Neue"/>
                <a:cs typeface="Helvetica Neue"/>
              </a:rPr>
              <a:t>.</a:t>
            </a:r>
          </a:p>
          <a:p>
            <a:pPr marL="285750" indent="-285750">
              <a:buFont typeface="Arial"/>
              <a:buChar char="•"/>
            </a:pPr>
            <a:endParaRPr lang="en-US" dirty="0" smtClean="0">
              <a:latin typeface="Helvetica Neue"/>
              <a:cs typeface="Helvetica Neue"/>
            </a:endParaRPr>
          </a:p>
          <a:p>
            <a:pPr marL="285750" indent="-285750">
              <a:buFont typeface="Arial"/>
              <a:buChar char="•"/>
            </a:pPr>
            <a:r>
              <a:rPr lang="en-US" b="1" dirty="0" smtClean="0">
                <a:latin typeface="Helvetica Neue"/>
                <a:cs typeface="Helvetica Neue"/>
              </a:rPr>
              <a:t>Private Groups</a:t>
            </a:r>
            <a:r>
              <a:rPr lang="en-US" dirty="0" smtClean="0">
                <a:latin typeface="Helvetica Neue"/>
                <a:cs typeface="Helvetica Neue"/>
              </a:rPr>
              <a:t> – </a:t>
            </a:r>
            <a:r>
              <a:rPr lang="ru-RU" dirty="0" smtClean="0">
                <a:latin typeface="Helvetica Neue"/>
                <a:cs typeface="Helvetica Neue"/>
              </a:rPr>
              <a:t>Полностью закрытая от внешнего мира группа</a:t>
            </a:r>
            <a:r>
              <a:rPr lang="en-US" dirty="0" smtClean="0">
                <a:latin typeface="Helvetica Neue"/>
                <a:cs typeface="Helvetica Neue"/>
              </a:rPr>
              <a:t>.</a:t>
            </a:r>
            <a:endParaRPr lang="en-US" dirty="0">
              <a:latin typeface="Helvetica Neue"/>
              <a:cs typeface="Helvetica Neue"/>
            </a:endParaRPr>
          </a:p>
        </p:txBody>
      </p:sp>
      <p:pic>
        <p:nvPicPr>
          <p:cNvPr id="6" name="Picture 5" descr="Screen Shot 2014-06-17 at 12.04.25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145" y="2052320"/>
            <a:ext cx="3574045" cy="3479800"/>
          </a:xfrm>
          <a:prstGeom prst="rect">
            <a:avLst/>
          </a:prstGeom>
        </p:spPr>
      </p:pic>
    </p:spTree>
    <p:extLst>
      <p:ext uri="{BB962C8B-B14F-4D97-AF65-F5344CB8AC3E}">
        <p14:creationId xmlns:p14="http://schemas.microsoft.com/office/powerpoint/2010/main" val="18275941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solidFill>
                  <a:srgbClr val="0070C0"/>
                </a:solidFill>
              </a:rPr>
              <a:t>Поиск открытых групп</a:t>
            </a:r>
            <a:endParaRPr lang="en-US" dirty="0">
              <a:solidFill>
                <a:srgbClr val="0070C0"/>
              </a:solidFill>
            </a:endParaRPr>
          </a:p>
        </p:txBody>
      </p:sp>
      <p:pic>
        <p:nvPicPr>
          <p:cNvPr id="3" name="Picture 2" descr="Screenshot 2014-03-13 12.19.13.png">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371600"/>
            <a:ext cx="5623859" cy="434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24200" y="5276671"/>
            <a:ext cx="5791200"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ru-RU" dirty="0"/>
              <a:t>Группы в </a:t>
            </a:r>
            <a:r>
              <a:rPr lang="ru-RU" dirty="0" smtClean="0"/>
              <a:t>Mendeley с советами по написанию статей</a:t>
            </a:r>
            <a:endParaRPr lang="ru-RU" dirty="0"/>
          </a:p>
          <a:p>
            <a:r>
              <a:rPr lang="ru-RU" dirty="0"/>
              <a:t>https://www.mendeley.com/groups/827921/how-to-write-papers/</a:t>
            </a:r>
          </a:p>
          <a:p>
            <a:endParaRPr lang="en-US" dirty="0"/>
          </a:p>
        </p:txBody>
      </p:sp>
    </p:spTree>
    <p:extLst>
      <p:ext uri="{BB962C8B-B14F-4D97-AF65-F5344CB8AC3E}">
        <p14:creationId xmlns:p14="http://schemas.microsoft.com/office/powerpoint/2010/main" val="396167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4766"/>
            <a:ext cx="8229600" cy="1143000"/>
          </a:xfrm>
        </p:spPr>
        <p:txBody>
          <a:bodyPr>
            <a:normAutofit/>
          </a:bodyPr>
          <a:lstStyle/>
          <a:p>
            <a:r>
              <a:rPr lang="ru-RU" dirty="0" smtClean="0">
                <a:solidFill>
                  <a:srgbClr val="0070C0"/>
                </a:solidFill>
              </a:rPr>
              <a:t>Выбор среди популярных групп по научным направлениям</a:t>
            </a:r>
            <a:endParaRPr lang="en-US" dirty="0">
              <a:solidFill>
                <a:srgbClr val="0070C0"/>
              </a:solidFill>
            </a:endParaRPr>
          </a:p>
        </p:txBody>
      </p:sp>
      <p:pic>
        <p:nvPicPr>
          <p:cNvPr id="6" name="Picture 6">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11314"/>
            <a:ext cx="5265271" cy="476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7710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solidFill>
                  <a:srgbClr val="0070C0"/>
                </a:solidFill>
              </a:rPr>
              <a:t>Отслеживание активности группы</a:t>
            </a:r>
            <a:endParaRPr lang="en-US" dirty="0">
              <a:solidFill>
                <a:srgbClr val="0070C0"/>
              </a:solidFill>
            </a:endParaRPr>
          </a:p>
        </p:txBody>
      </p:sp>
      <p:pic>
        <p:nvPicPr>
          <p:cNvPr id="2" name="Picture 1" descr="Screenshot 2014-04-22 10.59.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48402"/>
            <a:ext cx="6239633" cy="4649726"/>
          </a:xfrm>
          <a:prstGeom prst="rect">
            <a:avLst/>
          </a:prstGeom>
        </p:spPr>
      </p:pic>
    </p:spTree>
    <p:extLst>
      <p:ext uri="{BB962C8B-B14F-4D97-AF65-F5344CB8AC3E}">
        <p14:creationId xmlns:p14="http://schemas.microsoft.com/office/powerpoint/2010/main" val="40105208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3747"/>
            <a:ext cx="8229600" cy="840253"/>
          </a:xfrm>
        </p:spPr>
        <p:txBody>
          <a:bodyPr>
            <a:normAutofit/>
          </a:bodyPr>
          <a:lstStyle/>
          <a:p>
            <a:r>
              <a:rPr lang="ru-RU" sz="3000" b="0" dirty="0" smtClean="0">
                <a:solidFill>
                  <a:srgbClr val="0070C0"/>
                </a:solidFill>
              </a:rPr>
              <a:t>Взаимодействуйте с вашими коллегами</a:t>
            </a:r>
            <a:endParaRPr lang="en-US" sz="3000" b="0" dirty="0">
              <a:solidFill>
                <a:srgbClr val="0070C0"/>
              </a:solidFill>
            </a:endParaRPr>
          </a:p>
        </p:txBody>
      </p:sp>
      <p:pic>
        <p:nvPicPr>
          <p:cNvPr id="3" name="Picture 1" descr="Picture 20.png"/>
          <p:cNvPicPr>
            <a:picLocks noChangeAspect="1"/>
          </p:cNvPicPr>
          <p:nvPr/>
        </p:nvPicPr>
        <p:blipFill>
          <a:blip r:embed="rId3">
            <a:extLst>
              <a:ext uri="{28A0092B-C50C-407E-A947-70E740481C1C}">
                <a14:useLocalDpi xmlns:a14="http://schemas.microsoft.com/office/drawing/2010/main" val="0"/>
              </a:ext>
            </a:extLst>
          </a:blip>
          <a:srcRect l="11110" t="17746" r="18471" b="13344"/>
          <a:stretch>
            <a:fillRect/>
          </a:stretch>
        </p:blipFill>
        <p:spPr bwMode="auto">
          <a:xfrm>
            <a:off x="457200" y="2200276"/>
            <a:ext cx="6415741" cy="3396337"/>
          </a:xfrm>
          <a:prstGeom prst="rect">
            <a:avLst/>
          </a:prstGeom>
          <a:noFill/>
          <a:ln>
            <a:noFill/>
          </a:ln>
          <a:effectLst>
            <a:outerShdw blurRad="635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
        <p:nvSpPr>
          <p:cNvPr id="2" name="Rectangle 1"/>
          <p:cNvSpPr/>
          <p:nvPr/>
        </p:nvSpPr>
        <p:spPr>
          <a:xfrm>
            <a:off x="7126941" y="2192911"/>
            <a:ext cx="2017059" cy="2308324"/>
          </a:xfrm>
          <a:prstGeom prst="rect">
            <a:avLst/>
          </a:prstGeom>
        </p:spPr>
        <p:txBody>
          <a:bodyPr wrap="square">
            <a:spAutoFit/>
          </a:bodyPr>
          <a:lstStyle/>
          <a:p>
            <a:r>
              <a:rPr lang="ru-RU" dirty="0" smtClean="0">
                <a:latin typeface="Helvetica Neue"/>
                <a:cs typeface="Helvetica Neue"/>
              </a:rPr>
              <a:t>Делитесь полнотекстовыми документами, аннотациями и комментариями к ним.</a:t>
            </a:r>
            <a:endParaRPr lang="en-US" dirty="0" smtClean="0">
              <a:latin typeface="Helvetica Neue"/>
              <a:cs typeface="Helvetica Neue"/>
            </a:endParaRPr>
          </a:p>
          <a:p>
            <a:endParaRPr lang="en-US" dirty="0" smtClean="0">
              <a:latin typeface="Helvetica Neue"/>
              <a:cs typeface="Helvetica Neue"/>
            </a:endParaRPr>
          </a:p>
          <a:p>
            <a:endParaRPr lang="en-US" dirty="0">
              <a:latin typeface="Helvetica Neue"/>
              <a:cs typeface="Helvetica Neue"/>
            </a:endParaRPr>
          </a:p>
        </p:txBody>
      </p:sp>
    </p:spTree>
    <p:extLst>
      <p:ext uri="{BB962C8B-B14F-4D97-AF65-F5344CB8AC3E}">
        <p14:creationId xmlns:p14="http://schemas.microsoft.com/office/powerpoint/2010/main" val="27224080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Устанавливайте контакты онлайн</a:t>
            </a:r>
            <a:endParaRPr lang="en-US" dirty="0"/>
          </a:p>
        </p:txBody>
      </p:sp>
      <p:sp>
        <p:nvSpPr>
          <p:cNvPr id="4" name="Content Placeholder 5"/>
          <p:cNvSpPr txBox="1">
            <a:spLocks/>
          </p:cNvSpPr>
          <p:nvPr/>
        </p:nvSpPr>
        <p:spPr>
          <a:xfrm>
            <a:off x="337465" y="1618673"/>
            <a:ext cx="8916893" cy="3417455"/>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342900" indent="-342900">
              <a:buClr>
                <a:schemeClr val="tx2"/>
              </a:buClr>
              <a:buSzPct val="150000"/>
              <a:buFont typeface="Wingdings" panose="05000000000000000000" pitchFamily="2" charset="2"/>
              <a:buChar char="§"/>
            </a:pPr>
            <a:r>
              <a:rPr lang="ru-RU" dirty="0" smtClean="0"/>
              <a:t>Ваш профиль в </a:t>
            </a:r>
            <a:r>
              <a:rPr lang="en-GB" dirty="0" smtClean="0"/>
              <a:t>Scopus</a:t>
            </a:r>
          </a:p>
          <a:p>
            <a:pPr marL="342900" indent="-342900">
              <a:buClr>
                <a:schemeClr val="tx2"/>
              </a:buClr>
              <a:buSzPct val="150000"/>
              <a:buFont typeface="Wingdings" panose="05000000000000000000" pitchFamily="2" charset="2"/>
              <a:buChar char="§"/>
            </a:pPr>
            <a:endParaRPr lang="en-GB" dirty="0" smtClean="0"/>
          </a:p>
          <a:p>
            <a:pPr marL="342900" indent="-342900">
              <a:buClr>
                <a:schemeClr val="tx2"/>
              </a:buClr>
              <a:buSzPct val="150000"/>
              <a:buFont typeface="Wingdings" panose="05000000000000000000" pitchFamily="2" charset="2"/>
              <a:buChar char="§"/>
            </a:pPr>
            <a:r>
              <a:rPr lang="ru-RU" dirty="0" smtClean="0"/>
              <a:t>Ссылка на ваш профиль в </a:t>
            </a:r>
            <a:r>
              <a:rPr lang="en-GB" dirty="0" err="1" smtClean="0"/>
              <a:t>Mendeley</a:t>
            </a:r>
            <a:endParaRPr lang="en-GB" dirty="0" smtClean="0"/>
          </a:p>
          <a:p>
            <a:pPr>
              <a:buClr>
                <a:schemeClr val="tx2"/>
              </a:buClr>
              <a:buSzPct val="150000"/>
            </a:pPr>
            <a:r>
              <a:rPr lang="en-GB" dirty="0" smtClean="0"/>
              <a:t>	</a:t>
            </a:r>
            <a:r>
              <a:rPr lang="en-GB" dirty="0" smtClean="0">
                <a:hlinkClick r:id="rId2"/>
              </a:rPr>
              <a:t>https</a:t>
            </a:r>
            <a:r>
              <a:rPr lang="en-GB" dirty="0">
                <a:hlinkClick r:id="rId2"/>
              </a:rPr>
              <a:t>://www.mendeley.com/profiles/aleksandr-yakimov</a:t>
            </a:r>
            <a:r>
              <a:rPr lang="en-GB" dirty="0" smtClean="0">
                <a:hlinkClick r:id="rId2"/>
              </a:rPr>
              <a:t>/</a:t>
            </a:r>
            <a:endParaRPr lang="en-GB" dirty="0" smtClean="0"/>
          </a:p>
          <a:p>
            <a:pPr>
              <a:buClr>
                <a:schemeClr val="tx2"/>
              </a:buClr>
              <a:buSzPct val="150000"/>
            </a:pPr>
            <a:endParaRPr lang="en-GB" dirty="0" smtClean="0"/>
          </a:p>
          <a:p>
            <a:pPr marL="342900" indent="-342900">
              <a:buClr>
                <a:schemeClr val="tx2"/>
              </a:buClr>
              <a:buSzPct val="150000"/>
              <a:buFont typeface="Wingdings" panose="05000000000000000000" pitchFamily="2" charset="2"/>
              <a:buChar char="§"/>
            </a:pPr>
            <a:r>
              <a:rPr lang="ru-RU" dirty="0" smtClean="0"/>
              <a:t>Ссылка на ваш профиль в </a:t>
            </a:r>
            <a:r>
              <a:rPr lang="en-GB" dirty="0" smtClean="0"/>
              <a:t>ORCID</a:t>
            </a:r>
          </a:p>
          <a:p>
            <a:pPr>
              <a:buClr>
                <a:schemeClr val="tx2"/>
              </a:buClr>
              <a:buSzPct val="150000"/>
            </a:pPr>
            <a:r>
              <a:rPr lang="en-US" dirty="0" smtClean="0"/>
              <a:t>	</a:t>
            </a:r>
            <a:r>
              <a:rPr lang="en-US" dirty="0" smtClean="0">
                <a:hlinkClick r:id="rId3"/>
              </a:rPr>
              <a:t>http</a:t>
            </a:r>
            <a:r>
              <a:rPr lang="en-US" dirty="0">
                <a:hlinkClick r:id="rId3"/>
              </a:rPr>
              <a:t>://</a:t>
            </a:r>
            <a:r>
              <a:rPr lang="en-US" dirty="0" smtClean="0">
                <a:hlinkClick r:id="rId3"/>
              </a:rPr>
              <a:t>orcid.org/0000-0001-6048-2169</a:t>
            </a:r>
            <a:endParaRPr lang="en-US" dirty="0" smtClean="0"/>
          </a:p>
          <a:p>
            <a:pPr>
              <a:buClr>
                <a:schemeClr val="tx2"/>
              </a:buClr>
              <a:buSzPct val="150000"/>
            </a:pPr>
            <a:r>
              <a:rPr lang="en-GB" dirty="0" smtClean="0"/>
              <a:t/>
            </a:r>
            <a:br>
              <a:rPr lang="en-GB" dirty="0" smtClean="0"/>
            </a:br>
            <a:endParaRPr lang="en-GB" dirty="0" smtClean="0"/>
          </a:p>
          <a:p>
            <a:pPr marL="342900" indent="-342900">
              <a:buClr>
                <a:schemeClr val="tx2"/>
              </a:buClr>
              <a:buSzPct val="150000"/>
              <a:buFont typeface="Wingdings" panose="05000000000000000000" pitchFamily="2" charset="2"/>
              <a:buChar char="§"/>
            </a:pPr>
            <a:endParaRPr lang="en-GB" dirty="0"/>
          </a:p>
        </p:txBody>
      </p:sp>
      <p:sp>
        <p:nvSpPr>
          <p:cNvPr id="5" name="AutoShape 2" descr="Image result for orci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orci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17387" y="4494106"/>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Image result for mendeley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8"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68193" y="3124200"/>
            <a:ext cx="3899607" cy="904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X:\elsevier\rachel\campus\WORDMARK\ELSPublishingCampus_WMK_151_RGB.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810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06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41" y="933450"/>
            <a:ext cx="7608887"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457200" y="274638"/>
            <a:ext cx="8229600" cy="1020762"/>
          </a:xfrm>
        </p:spPr>
        <p:txBody>
          <a:bodyPr/>
          <a:lstStyle/>
          <a:p>
            <a:r>
              <a:rPr lang="ru-RU" dirty="0" smtClean="0">
                <a:solidFill>
                  <a:srgbClr val="0070C0"/>
                </a:solidFill>
              </a:rPr>
              <a:t>Создайте свой научный профиль </a:t>
            </a:r>
            <a:endParaRPr lang="en-US" dirty="0">
              <a:solidFill>
                <a:srgbClr val="0070C0"/>
              </a:solidFill>
            </a:endParaRPr>
          </a:p>
        </p:txBody>
      </p:sp>
      <p:sp>
        <p:nvSpPr>
          <p:cNvPr id="2" name="Rectangle 1"/>
          <p:cNvSpPr/>
          <p:nvPr/>
        </p:nvSpPr>
        <p:spPr>
          <a:xfrm>
            <a:off x="4217239" y="6087355"/>
            <a:ext cx="4572000" cy="369332"/>
          </a:xfrm>
          <a:prstGeom prst="rect">
            <a:avLst/>
          </a:prstGeom>
        </p:spPr>
        <p:txBody>
          <a:bodyPr>
            <a:spAutoFit/>
          </a:bodyPr>
          <a:lstStyle/>
          <a:p>
            <a:r>
              <a:rPr lang="ru-RU" b="1" dirty="0" smtClean="0">
                <a:latin typeface="Helvetica Neue"/>
                <a:cs typeface="Helvetica Neue"/>
              </a:rPr>
              <a:t>Поделитесь своими публикациями</a:t>
            </a:r>
            <a:endParaRPr lang="en-US" b="1" dirty="0">
              <a:latin typeface="Helvetica Neue"/>
              <a:cs typeface="Helvetica Neue"/>
            </a:endParaRPr>
          </a:p>
        </p:txBody>
      </p:sp>
      <p:sp>
        <p:nvSpPr>
          <p:cNvPr id="6" name="Rectangle 5"/>
          <p:cNvSpPr/>
          <p:nvPr/>
        </p:nvSpPr>
        <p:spPr>
          <a:xfrm>
            <a:off x="6934200" y="3752671"/>
            <a:ext cx="2055905" cy="1200329"/>
          </a:xfrm>
          <a:prstGeom prst="rect">
            <a:avLst/>
          </a:prstGeom>
        </p:spPr>
        <p:txBody>
          <a:bodyPr wrap="square">
            <a:spAutoFit/>
          </a:bodyPr>
          <a:lstStyle/>
          <a:p>
            <a:r>
              <a:rPr lang="ru-RU" b="1" dirty="0" smtClean="0">
                <a:latin typeface="Helvetica Neue"/>
                <a:cs typeface="Helvetica Neue"/>
              </a:rPr>
              <a:t>Найдите ваших коллег и тематически близкие группы</a:t>
            </a:r>
            <a:endParaRPr lang="en-US" b="1" dirty="0">
              <a:latin typeface="Helvetica Neue"/>
              <a:cs typeface="Helvetica Neue"/>
            </a:endParaRPr>
          </a:p>
        </p:txBody>
      </p:sp>
    </p:spTree>
    <p:extLst>
      <p:ext uri="{BB962C8B-B14F-4D97-AF65-F5344CB8AC3E}">
        <p14:creationId xmlns:p14="http://schemas.microsoft.com/office/powerpoint/2010/main" val="4113420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yakshonakg\Desktop\08-08-2017 19-28-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371600"/>
            <a:ext cx="8785085" cy="502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ounded Rectangular Callout 12"/>
          <p:cNvSpPr/>
          <p:nvPr/>
        </p:nvSpPr>
        <p:spPr>
          <a:xfrm>
            <a:off x="7164288" y="1732833"/>
            <a:ext cx="1619250" cy="950117"/>
          </a:xfrm>
          <a:prstGeom prst="wedgeRoundRectCallout">
            <a:avLst>
              <a:gd name="adj1" fmla="val 651"/>
              <a:gd name="adj2" fmla="val 89536"/>
              <a:gd name="adj3" fmla="val 16667"/>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ru-RU" sz="1400" dirty="0" smtClean="0">
                <a:solidFill>
                  <a:srgbClr val="FF0000"/>
                </a:solidFill>
              </a:rPr>
              <a:t>Различные варианты сортировки</a:t>
            </a:r>
            <a:endParaRPr lang="en-US" sz="1400" dirty="0">
              <a:solidFill>
                <a:srgbClr val="FF0000"/>
              </a:solidFill>
            </a:endParaRPr>
          </a:p>
        </p:txBody>
      </p:sp>
      <p:sp>
        <p:nvSpPr>
          <p:cNvPr id="14" name="Rounded Rectangular Callout 13"/>
          <p:cNvSpPr/>
          <p:nvPr/>
        </p:nvSpPr>
        <p:spPr>
          <a:xfrm>
            <a:off x="2854801" y="1071241"/>
            <a:ext cx="2447925" cy="1136650"/>
          </a:xfrm>
          <a:prstGeom prst="wedgeRoundRectCallout">
            <a:avLst>
              <a:gd name="adj1" fmla="val -75798"/>
              <a:gd name="adj2" fmla="val 64400"/>
              <a:gd name="adj3" fmla="val 16667"/>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ru-RU" sz="1300" dirty="0" smtClean="0">
                <a:solidFill>
                  <a:srgbClr val="FF0000"/>
                </a:solidFill>
              </a:rPr>
              <a:t>Отображение поискового запроса (в том числе применных фильтров) и возможность его редактирования</a:t>
            </a:r>
            <a:endParaRPr lang="en-US" sz="1300" dirty="0">
              <a:solidFill>
                <a:srgbClr val="FF0000"/>
              </a:solidFill>
            </a:endParaRPr>
          </a:p>
        </p:txBody>
      </p:sp>
      <p:sp>
        <p:nvSpPr>
          <p:cNvPr id="15" name="Rounded Rectangular Callout 14"/>
          <p:cNvSpPr/>
          <p:nvPr/>
        </p:nvSpPr>
        <p:spPr>
          <a:xfrm>
            <a:off x="2915816" y="3645024"/>
            <a:ext cx="2773892" cy="838200"/>
          </a:xfrm>
          <a:prstGeom prst="wedgeRoundRectCallout">
            <a:avLst>
              <a:gd name="adj1" fmla="val -94911"/>
              <a:gd name="adj2" fmla="val -22554"/>
              <a:gd name="adj3" fmla="val 16667"/>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ru-RU" sz="1300" dirty="0" smtClean="0">
                <a:solidFill>
                  <a:srgbClr val="FF0000"/>
                </a:solidFill>
              </a:rPr>
              <a:t>Возможность фильтрации (ограничение/исключение) по нескольким фильтрам сразу</a:t>
            </a:r>
            <a:endParaRPr lang="en-US" sz="1300" dirty="0">
              <a:solidFill>
                <a:srgbClr val="FF0000"/>
              </a:solidFill>
            </a:endParaRPr>
          </a:p>
        </p:txBody>
      </p:sp>
      <p:sp>
        <p:nvSpPr>
          <p:cNvPr id="7" name="Rounded Rectangular Callout 6"/>
          <p:cNvSpPr/>
          <p:nvPr/>
        </p:nvSpPr>
        <p:spPr>
          <a:xfrm>
            <a:off x="143970" y="548680"/>
            <a:ext cx="1524000" cy="1184153"/>
          </a:xfrm>
          <a:prstGeom prst="wedgeRoundRectCallout">
            <a:avLst>
              <a:gd name="adj1" fmla="val 19441"/>
              <a:gd name="adj2" fmla="val 159146"/>
              <a:gd name="adj3" fmla="val 16667"/>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ru-RU" sz="1300" dirty="0" smtClean="0">
                <a:solidFill>
                  <a:srgbClr val="FF0000"/>
                </a:solidFill>
              </a:rPr>
              <a:t>Возможность поиска внутри полученных результатов </a:t>
            </a:r>
            <a:endParaRPr lang="en-US" sz="1300" dirty="0">
              <a:solidFill>
                <a:srgbClr val="FF0000"/>
              </a:solidFill>
            </a:endParaRPr>
          </a:p>
        </p:txBody>
      </p:sp>
      <p:sp>
        <p:nvSpPr>
          <p:cNvPr id="8" name="Rounded Rectangular Callout 7"/>
          <p:cNvSpPr/>
          <p:nvPr/>
        </p:nvSpPr>
        <p:spPr>
          <a:xfrm>
            <a:off x="2598208" y="5085184"/>
            <a:ext cx="2286000" cy="838200"/>
          </a:xfrm>
          <a:prstGeom prst="wedgeRoundRectCallout">
            <a:avLst>
              <a:gd name="adj1" fmla="val -66438"/>
              <a:gd name="adj2" fmla="val -24182"/>
              <a:gd name="adj3" fmla="val 16667"/>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ru-RU" sz="1300" dirty="0" smtClean="0">
                <a:solidFill>
                  <a:srgbClr val="FF0000"/>
                </a:solidFill>
              </a:rPr>
              <a:t>Превью результатов фильтрации без перезагрузки страницы</a:t>
            </a:r>
            <a:endParaRPr lang="en-US" sz="1300" dirty="0">
              <a:solidFill>
                <a:srgbClr val="FF0000"/>
              </a:solidFill>
            </a:endParaRPr>
          </a:p>
        </p:txBody>
      </p:sp>
    </p:spTree>
    <p:extLst>
      <p:ext uri="{BB962C8B-B14F-4D97-AF65-F5344CB8AC3E}">
        <p14:creationId xmlns:p14="http://schemas.microsoft.com/office/powerpoint/2010/main" val="1913306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7" grpId="0" animBg="1"/>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ru-RU" dirty="0" smtClean="0">
                <a:solidFill>
                  <a:srgbClr val="0070C0"/>
                </a:solidFill>
              </a:rPr>
              <a:t>Представьте миру ваши публикации</a:t>
            </a:r>
            <a:endParaRPr lang="en-US" dirty="0">
              <a:solidFill>
                <a:srgbClr val="0070C0"/>
              </a:solidFill>
            </a:endParaRPr>
          </a:p>
        </p:txBody>
      </p:sp>
      <p:pic>
        <p:nvPicPr>
          <p:cNvPr id="2" name="Picture 1" descr="Screenshot 2014-04-22 10.24.48.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571659"/>
            <a:ext cx="3879064" cy="2953129"/>
          </a:xfrm>
          <a:prstGeom prst="rect">
            <a:avLst/>
          </a:prstGeom>
        </p:spPr>
      </p:pic>
      <p:sp>
        <p:nvSpPr>
          <p:cNvPr id="10" name="Bent Arrow 9"/>
          <p:cNvSpPr/>
          <p:nvPr/>
        </p:nvSpPr>
        <p:spPr>
          <a:xfrm rot="5400000">
            <a:off x="4810944" y="3646039"/>
            <a:ext cx="898043" cy="859455"/>
          </a:xfrm>
          <a:prstGeom prst="bentArrow">
            <a:avLst/>
          </a:prstGeom>
          <a:solidFill>
            <a:srgbClr val="777877"/>
          </a:solidFill>
          <a:ln>
            <a:solidFill>
              <a:srgbClr val="91919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4830238" y="1878520"/>
            <a:ext cx="3856562" cy="1477328"/>
          </a:xfrm>
          <a:prstGeom prst="rect">
            <a:avLst/>
          </a:prstGeom>
        </p:spPr>
        <p:txBody>
          <a:bodyPr wrap="square">
            <a:spAutoFit/>
          </a:bodyPr>
          <a:lstStyle/>
          <a:p>
            <a:pPr marL="342900" indent="-342900">
              <a:buAutoNum type="arabicPeriod"/>
            </a:pPr>
            <a:r>
              <a:rPr lang="ru-RU" dirty="0" smtClean="0">
                <a:latin typeface="Helvetica Neue"/>
                <a:cs typeface="Helvetica Neue"/>
              </a:rPr>
              <a:t>Добавьте ваши публикации в библиотеку</a:t>
            </a:r>
            <a:endParaRPr lang="en-US" dirty="0" smtClean="0">
              <a:latin typeface="Helvetica Neue"/>
              <a:cs typeface="Helvetica Neue"/>
            </a:endParaRPr>
          </a:p>
          <a:p>
            <a:pPr marL="342900" indent="-342900">
              <a:buAutoNum type="arabicPeriod"/>
            </a:pPr>
            <a:r>
              <a:rPr lang="en-US" dirty="0" err="1" smtClean="0">
                <a:latin typeface="Helvetica Neue"/>
                <a:cs typeface="Helvetica Neue"/>
              </a:rPr>
              <a:t>Mendeley</a:t>
            </a:r>
            <a:r>
              <a:rPr lang="en-US" dirty="0" smtClean="0">
                <a:latin typeface="Helvetica Neue"/>
                <a:cs typeface="Helvetica Neue"/>
              </a:rPr>
              <a:t> </a:t>
            </a:r>
            <a:r>
              <a:rPr lang="ru-RU" dirty="0" smtClean="0">
                <a:latin typeface="Helvetica Neue"/>
                <a:cs typeface="Helvetica Neue"/>
              </a:rPr>
              <a:t>добавит их в общую открытую библиотеку и размести в вашем профиле</a:t>
            </a:r>
            <a:endParaRPr lang="en-US" dirty="0" smtClean="0">
              <a:latin typeface="Helvetica Neue"/>
              <a:cs typeface="Helvetica Neue"/>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1804" y="4625454"/>
            <a:ext cx="3503995" cy="2660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1850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Инструменты</a:t>
            </a:r>
            <a:endParaRPr lang="en-US" dirty="0"/>
          </a:p>
        </p:txBody>
      </p:sp>
      <p:sp>
        <p:nvSpPr>
          <p:cNvPr id="3" name="Text Placeholder 2"/>
          <p:cNvSpPr>
            <a:spLocks noGrp="1"/>
          </p:cNvSpPr>
          <p:nvPr>
            <p:ph type="body" sz="quarter" idx="18"/>
          </p:nvPr>
        </p:nvSpPr>
        <p:spPr>
          <a:xfrm>
            <a:off x="292100" y="1700808"/>
            <a:ext cx="5939888" cy="5004792"/>
          </a:xfrm>
        </p:spPr>
        <p:txBody>
          <a:bodyPr>
            <a:normAutofit/>
          </a:bodyPr>
          <a:lstStyle/>
          <a:p>
            <a:pPr marL="342900" indent="-342900">
              <a:buFont typeface="Arial" panose="020B0604020202020204" pitchFamily="34" charset="0"/>
              <a:buChar char="•"/>
            </a:pPr>
            <a:endParaRPr lang="en-GB" sz="3200" dirty="0" smtClean="0"/>
          </a:p>
          <a:p>
            <a:pPr marL="342900" indent="-342900">
              <a:buFont typeface="Arial" panose="020B0604020202020204" pitchFamily="34" charset="0"/>
              <a:buChar char="•"/>
            </a:pPr>
            <a:r>
              <a:rPr lang="en-US" sz="3200" b="1" dirty="0" smtClean="0"/>
              <a:t>www.sciencedirect.com</a:t>
            </a:r>
            <a:endParaRPr lang="en-US" sz="3200" b="1" dirty="0"/>
          </a:p>
          <a:p>
            <a:pPr marL="342900" indent="-342900">
              <a:buFont typeface="Arial" panose="020B0604020202020204" pitchFamily="34" charset="0"/>
              <a:buChar char="•"/>
            </a:pPr>
            <a:r>
              <a:rPr lang="en-GB" sz="3200" b="1" dirty="0" smtClean="0"/>
              <a:t>www.scopus.com</a:t>
            </a:r>
          </a:p>
          <a:p>
            <a:pPr marL="342900" indent="-342900">
              <a:buFont typeface="Arial" panose="020B0604020202020204" pitchFamily="34" charset="0"/>
              <a:buChar char="•"/>
            </a:pPr>
            <a:r>
              <a:rPr lang="en-GB" sz="3200" b="1" dirty="0" smtClean="0"/>
              <a:t>www.mendeley.com</a:t>
            </a:r>
          </a:p>
          <a:p>
            <a:pPr marL="342900" indent="-342900">
              <a:buFont typeface="Arial" panose="020B0604020202020204" pitchFamily="34" charset="0"/>
              <a:buChar char="•"/>
            </a:pPr>
            <a:r>
              <a:rPr lang="en-US" sz="3200" b="1" dirty="0"/>
              <a:t>www.elsevierscience.ru</a:t>
            </a:r>
          </a:p>
          <a:p>
            <a:pPr marL="342900" indent="-342900">
              <a:buFont typeface="Arial" panose="020B0604020202020204" pitchFamily="34" charset="0"/>
              <a:buChar char="•"/>
            </a:pPr>
            <a:endParaRPr lang="en-US" b="1" dirty="0" smtClean="0"/>
          </a:p>
          <a:p>
            <a:pPr marL="342900" indent="-34290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3337571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ru-RU" dirty="0" smtClean="0"/>
              <a:t>Спасибо</a:t>
            </a:r>
            <a:endParaRPr lang="nl-NL" dirty="0"/>
          </a:p>
        </p:txBody>
      </p:sp>
      <p:sp>
        <p:nvSpPr>
          <p:cNvPr id="4" name="Subtitle 2"/>
          <p:cNvSpPr txBox="1">
            <a:spLocks/>
          </p:cNvSpPr>
          <p:nvPr/>
        </p:nvSpPr>
        <p:spPr>
          <a:xfrm>
            <a:off x="228600" y="4495800"/>
            <a:ext cx="8886825" cy="1638358"/>
          </a:xfrm>
          <a:prstGeom prst="rect">
            <a:avLst/>
          </a:prstGeom>
        </p:spPr>
        <p:txBody>
          <a:bodyPr>
            <a:noAutofit/>
          </a:bodyPr>
          <a:lst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a:lstStyle>
          <a:p>
            <a:pPr marL="86868" indent="0">
              <a:buFont typeface="Arial"/>
              <a:buNone/>
            </a:pPr>
            <a:r>
              <a:rPr lang="ru-RU" sz="1800" b="1" dirty="0"/>
              <a:t>Андрей Локтев, </a:t>
            </a:r>
          </a:p>
          <a:p>
            <a:pPr marL="86868" indent="0">
              <a:buFont typeface="Arial"/>
              <a:buNone/>
            </a:pPr>
            <a:r>
              <a:rPr lang="ru-RU" sz="1800" b="1" dirty="0"/>
              <a:t>консультант </a:t>
            </a:r>
            <a:r>
              <a:rPr lang="ru-RU" sz="1800" b="1"/>
              <a:t>по </a:t>
            </a:r>
            <a:r>
              <a:rPr lang="ru-RU" sz="1800" b="1" smtClean="0"/>
              <a:t>аналитическим решениям </a:t>
            </a:r>
            <a:r>
              <a:rPr lang="ru-RU" sz="1800" b="1" dirty="0"/>
              <a:t>Elsevier</a:t>
            </a:r>
          </a:p>
          <a:p>
            <a:pPr marL="86868" indent="0">
              <a:buFont typeface="Arial"/>
              <a:buNone/>
            </a:pPr>
            <a:r>
              <a:rPr lang="ru-RU" sz="1800" b="1" dirty="0" smtClean="0"/>
              <a:t>e-mail</a:t>
            </a:r>
            <a:r>
              <a:rPr lang="ru-RU" sz="1800" b="1" dirty="0"/>
              <a:t>: a.loktev@elsevier.com</a:t>
            </a:r>
            <a:endParaRPr lang="ru-RU" sz="1800" b="1" dirty="0">
              <a:hlinkClick r:id="rId2"/>
            </a:endParaRPr>
          </a:p>
          <a:p>
            <a:pPr marL="86868" indent="0">
              <a:buFont typeface="Arial"/>
              <a:buNone/>
            </a:pPr>
            <a:r>
              <a:rPr lang="pt-BR" sz="1800" b="1" dirty="0" smtClean="0">
                <a:hlinkClick r:id=""/>
              </a:rPr>
              <a:t>www.facebook.com/ElsevierRussia</a:t>
            </a:r>
          </a:p>
          <a:p>
            <a:pPr marL="86868" indent="0">
              <a:buFont typeface="Arial"/>
              <a:buNone/>
            </a:pPr>
            <a:r>
              <a:rPr lang="pt-BR" sz="1800" b="1" dirty="0" smtClean="0">
                <a:hlinkClick r:id=""/>
              </a:rPr>
              <a:t>www.elsevierscience.ru</a:t>
            </a:r>
            <a:endParaRPr lang="pt-BR" sz="1800" b="1" dirty="0" smtClean="0"/>
          </a:p>
          <a:p>
            <a:pPr marL="86868" indent="0">
              <a:buFont typeface="Arial"/>
              <a:buNone/>
            </a:pPr>
            <a:r>
              <a:rPr lang="pt-BR" sz="1800" b="1" dirty="0" smtClean="0">
                <a:hlinkClick r:id="rId3"/>
              </a:rPr>
              <a:t>www.elsevier.</a:t>
            </a:r>
            <a:r>
              <a:rPr lang="en-GB" sz="1800" b="1" dirty="0" smtClean="0">
                <a:hlinkClick r:id="rId3"/>
              </a:rPr>
              <a:t>com</a:t>
            </a:r>
            <a:endParaRPr lang="en-GB" sz="1800" b="1" dirty="0" smtClean="0"/>
          </a:p>
          <a:p>
            <a:pPr marL="86868" indent="0">
              <a:buFont typeface="Arial"/>
              <a:buNone/>
            </a:pPr>
            <a:r>
              <a:rPr lang="pt-BR" sz="1800" b="1" dirty="0" smtClean="0"/>
              <a:t> </a:t>
            </a:r>
            <a:endParaRPr lang="en-US" sz="1800" b="1" dirty="0"/>
          </a:p>
        </p:txBody>
      </p:sp>
    </p:spTree>
    <p:extLst>
      <p:ext uri="{BB962C8B-B14F-4D97-AF65-F5344CB8AC3E}">
        <p14:creationId xmlns:p14="http://schemas.microsoft.com/office/powerpoint/2010/main" val="251688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lsevier Content Slides">
  <a:themeElements>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themeOverride>
</file>

<file path=docProps/app.xml><?xml version="1.0" encoding="utf-8"?>
<Properties xmlns="http://schemas.openxmlformats.org/officeDocument/2006/extended-properties" xmlns:vt="http://schemas.openxmlformats.org/officeDocument/2006/docPropsVTypes">
  <TotalTime>0</TotalTime>
  <Words>5037</Words>
  <Application>Microsoft Office PowerPoint</Application>
  <PresentationFormat>On-screen Show (4:3)</PresentationFormat>
  <Paragraphs>454</Paragraphs>
  <Slides>92</Slides>
  <Notes>52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92</vt:i4>
      </vt:variant>
    </vt:vector>
  </HeadingPairs>
  <TitlesOfParts>
    <vt:vector size="107" baseType="lpstr">
      <vt:lpstr>Avenir</vt:lpstr>
      <vt:lpstr>Helvetica Neue</vt:lpstr>
      <vt:lpstr>ＭＳ Ｐゴシック</vt:lpstr>
      <vt:lpstr>ＭＳ Ｐゴシック</vt:lpstr>
      <vt:lpstr>NexusSansOT</vt:lpstr>
      <vt:lpstr>Arial</vt:lpstr>
      <vt:lpstr>Arial Bold</vt:lpstr>
      <vt:lpstr>Arial Narrow</vt:lpstr>
      <vt:lpstr>Calibri</vt:lpstr>
      <vt:lpstr>Calibri Light</vt:lpstr>
      <vt:lpstr>Courier New</vt:lpstr>
      <vt:lpstr>Georgia</vt:lpstr>
      <vt:lpstr>Wingdings</vt:lpstr>
      <vt:lpstr>Office Theme</vt:lpstr>
      <vt:lpstr>Elsevier Content Slides</vt:lpstr>
      <vt:lpstr>Поиск, чтение и организация научной литературы  </vt:lpstr>
      <vt:lpstr>PowerPoint Presentation</vt:lpstr>
      <vt:lpstr>PowerPoint Presentation</vt:lpstr>
      <vt:lpstr>Этапы научного поиска</vt:lpstr>
      <vt:lpstr>PowerPoint Presentation</vt:lpstr>
      <vt:lpstr>PowerPoint Presentation</vt:lpstr>
      <vt:lpstr>Расширенный поиск</vt:lpstr>
      <vt:lpstr>Использование групповых символов, операторов при поиске и другое </vt:lpstr>
      <vt:lpstr>PowerPoint Presentation</vt:lpstr>
      <vt:lpstr>Основные проблемы при поиске</vt:lpstr>
      <vt:lpstr>Слишком много результатов</vt:lpstr>
      <vt:lpstr>Слишком мало результатов</vt:lpstr>
      <vt:lpstr>Результатов  достаточно, но они не по теме</vt:lpstr>
      <vt:lpstr>Как убедиться в качестве проведенного поиска?</vt:lpstr>
      <vt:lpstr>Процесс поиска должен быть документирован</vt:lpstr>
      <vt:lpstr>Пример работы с сохраненными запросами в Scopus</vt:lpstr>
      <vt:lpstr>Больше деталей и подробностей</vt:lpstr>
      <vt:lpstr>PowerPoint Presentation</vt:lpstr>
      <vt:lpstr>Почему это важно</vt:lpstr>
      <vt:lpstr>Временные затраты на чтение</vt:lpstr>
      <vt:lpstr>Как читать научные статьи</vt:lpstr>
      <vt:lpstr>Принятие решения о чтении полного текста</vt:lpstr>
      <vt:lpstr>PowerPoint Presentation</vt:lpstr>
      <vt:lpstr>Работа с результатами поиска</vt:lpstr>
      <vt:lpstr>Articles in Press – статьи появляются раньше</vt:lpstr>
      <vt:lpstr>Принятие решения – ScienceDirect</vt:lpstr>
      <vt:lpstr>Принятие решения – ScienceDirect</vt:lpstr>
      <vt:lpstr>Принятие решения – Scopus</vt:lpstr>
      <vt:lpstr>Чтение основного текста по диагонали</vt:lpstr>
      <vt:lpstr>Повторное (основное) чтение</vt:lpstr>
      <vt:lpstr>Осмысление статьи</vt:lpstr>
      <vt:lpstr>Внешний вид статьи после ее открытия</vt:lpstr>
      <vt:lpstr>Внешний вид статьи после ее открытия</vt:lpstr>
      <vt:lpstr>Дополнительная информация о статье</vt:lpstr>
      <vt:lpstr>Осмысление статьи - инструменты</vt:lpstr>
      <vt:lpstr>Осмысление статьи – работа с изображениями</vt:lpstr>
      <vt:lpstr>Работа с изображениями</vt:lpstr>
      <vt:lpstr>Интерактивные 3D модели</vt:lpstr>
      <vt:lpstr>Article Enrichments</vt:lpstr>
      <vt:lpstr>Pathways в статье</vt:lpstr>
      <vt:lpstr>Аудиослайды</vt:lpstr>
      <vt:lpstr>Topics</vt:lpstr>
      <vt:lpstr>Сохранение ссылок из ScienceDirect в Mendeley</vt:lpstr>
      <vt:lpstr>Подведение итогов</vt:lpstr>
      <vt:lpstr>Подведение итогов – ведение заметок</vt:lpstr>
      <vt:lpstr>Больше деталей и подробностей</vt:lpstr>
      <vt:lpstr>PowerPoint Presentation</vt:lpstr>
      <vt:lpstr>Почему это важно</vt:lpstr>
      <vt:lpstr>Что такое система управления библиографией?</vt:lpstr>
      <vt:lpstr>PowerPoint Presentation</vt:lpstr>
      <vt:lpstr>PowerPoint Presentation</vt:lpstr>
      <vt:lpstr>Организация персональной библиотеки в Mendeley</vt:lpstr>
      <vt:lpstr>Mendeley Desktop</vt:lpstr>
      <vt:lpstr>Структура библиотеки</vt:lpstr>
      <vt:lpstr>Ссылки</vt:lpstr>
      <vt:lpstr>Библиографические данные</vt:lpstr>
      <vt:lpstr>Добавление «Drag and Drop»</vt:lpstr>
      <vt:lpstr>Добавление документов</vt:lpstr>
      <vt:lpstr>Добавление новых ссылок</vt:lpstr>
      <vt:lpstr>Web Importer сохранение данных в процессе работы с веб-страницами</vt:lpstr>
      <vt:lpstr>Пример использования Web Importer</vt:lpstr>
      <vt:lpstr>Сохранение ссылок из ScienceDirect в Mendeley</vt:lpstr>
      <vt:lpstr>Выбор статьи</vt:lpstr>
      <vt:lpstr>Отображение данных в Mendeley Desktop</vt:lpstr>
      <vt:lpstr>Обеспечение полноты библиотеки</vt:lpstr>
      <vt:lpstr>Управление библиотекой</vt:lpstr>
      <vt:lpstr>Синхронизация</vt:lpstr>
      <vt:lpstr>Поиск документов</vt:lpstr>
      <vt:lpstr>Тэги</vt:lpstr>
      <vt:lpstr>Организатор хранения файлов</vt:lpstr>
      <vt:lpstr>Хранение документов на уровне файловой системы</vt:lpstr>
      <vt:lpstr>Хранение документов на уровне файловой системы</vt:lpstr>
      <vt:lpstr>Работа со ссылками и библиографией</vt:lpstr>
      <vt:lpstr>Установка Citation Plug-in</vt:lpstr>
      <vt:lpstr>Citation Plug-in появляется автоматически в текстовом редакторе</vt:lpstr>
      <vt:lpstr>Пример создания ссылок в Word</vt:lpstr>
      <vt:lpstr>PowerPoint Presentation</vt:lpstr>
      <vt:lpstr>PowerPoint Presentation</vt:lpstr>
      <vt:lpstr>Поиск CSL Style</vt:lpstr>
      <vt:lpstr>PowerPoint Presentation</vt:lpstr>
      <vt:lpstr>PowerPoint Presentation</vt:lpstr>
      <vt:lpstr>Восстановить контакт с коллегами</vt:lpstr>
      <vt:lpstr>Создание групп</vt:lpstr>
      <vt:lpstr>Поиск открытых групп</vt:lpstr>
      <vt:lpstr>Выбор среди популярных групп по научным направлениям</vt:lpstr>
      <vt:lpstr>Отслеживание активности группы</vt:lpstr>
      <vt:lpstr>Взаимодействуйте с вашими коллегами</vt:lpstr>
      <vt:lpstr>Устанавливайте контакты онлайн</vt:lpstr>
      <vt:lpstr>Создайте свой научный профиль </vt:lpstr>
      <vt:lpstr>Представьте миру ваши публикации</vt:lpstr>
      <vt:lpstr>Инструменты</vt:lpstr>
      <vt:lpstr>PowerPoint Presentation</vt:lpstr>
    </vt:vector>
  </TitlesOfParts>
  <Company>Reed Elsevier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Как читать научные статьи</dc:title>
  <dc:creator>Reed Elsevier</dc:creator>
  <cp:lastModifiedBy>Loktev, Andrey (ELS)</cp:lastModifiedBy>
  <cp:revision>63</cp:revision>
  <dcterms:created xsi:type="dcterms:W3CDTF">2015-08-18T09:37:39Z</dcterms:created>
  <dcterms:modified xsi:type="dcterms:W3CDTF">2018-11-16T14:54:54Z</dcterms:modified>
</cp:coreProperties>
</file>