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2"/>
  </p:notesMasterIdLst>
  <p:sldIdLst>
    <p:sldId id="256" r:id="rId3"/>
    <p:sldId id="300" r:id="rId4"/>
    <p:sldId id="346" r:id="rId5"/>
    <p:sldId id="348" r:id="rId6"/>
    <p:sldId id="347" r:id="rId7"/>
    <p:sldId id="257" r:id="rId8"/>
    <p:sldId id="301" r:id="rId9"/>
    <p:sldId id="302" r:id="rId10"/>
    <p:sldId id="350" r:id="rId11"/>
    <p:sldId id="262" r:id="rId12"/>
    <p:sldId id="307" r:id="rId13"/>
    <p:sldId id="264" r:id="rId14"/>
    <p:sldId id="265" r:id="rId15"/>
    <p:sldId id="266" r:id="rId16"/>
    <p:sldId id="267" r:id="rId17"/>
    <p:sldId id="305" r:id="rId18"/>
    <p:sldId id="306" r:id="rId19"/>
    <p:sldId id="272" r:id="rId20"/>
    <p:sldId id="273" r:id="rId21"/>
    <p:sldId id="274" r:id="rId22"/>
    <p:sldId id="275" r:id="rId23"/>
    <p:sldId id="276" r:id="rId24"/>
    <p:sldId id="277" r:id="rId25"/>
    <p:sldId id="278" r:id="rId26"/>
    <p:sldId id="279" r:id="rId27"/>
    <p:sldId id="280" r:id="rId28"/>
    <p:sldId id="281" r:id="rId29"/>
    <p:sldId id="308" r:id="rId30"/>
    <p:sldId id="309" r:id="rId31"/>
    <p:sldId id="310" r:id="rId32"/>
    <p:sldId id="345" r:id="rId33"/>
    <p:sldId id="349" r:id="rId34"/>
    <p:sldId id="311" r:id="rId35"/>
    <p:sldId id="282" r:id="rId36"/>
    <p:sldId id="283" r:id="rId37"/>
    <p:sldId id="284" r:id="rId38"/>
    <p:sldId id="285" r:id="rId39"/>
    <p:sldId id="312" r:id="rId40"/>
    <p:sldId id="313" r:id="rId41"/>
    <p:sldId id="314" r:id="rId42"/>
    <p:sldId id="319" r:id="rId43"/>
    <p:sldId id="318" r:id="rId44"/>
    <p:sldId id="316" r:id="rId45"/>
    <p:sldId id="317" r:id="rId46"/>
    <p:sldId id="297" r:id="rId47"/>
    <p:sldId id="298" r:id="rId48"/>
    <p:sldId id="322" r:id="rId49"/>
    <p:sldId id="295" r:id="rId50"/>
    <p:sldId id="296" r:id="rId51"/>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354FEB8-3804-4514-A062-ABD9D04D99D0}" type="datetimeFigureOut">
              <a:rPr lang="en-US" smtClean="0"/>
              <a:t>11/16/2018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B9158A2-2689-4248-8D96-85B227DD0C73}" type="slidenum">
              <a:rPr lang="en-US" smtClean="0"/>
              <a:t>‹#›</a:t>
            </a:fld>
            <a:endParaRPr lang="en-US"/>
          </a:p>
        </p:txBody>
      </p:sp>
    </p:spTree>
    <p:extLst>
      <p:ext uri="{BB962C8B-B14F-4D97-AF65-F5344CB8AC3E}">
        <p14:creationId xmlns:p14="http://schemas.microsoft.com/office/powerpoint/2010/main" val="42727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extLst>
      <p:ext uri="{BB962C8B-B14F-4D97-AF65-F5344CB8AC3E}">
        <p14:creationId xmlns:p14="http://schemas.microsoft.com/office/powerpoint/2010/main" val="29258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a:t>
            </a:r>
            <a:r>
              <a:rPr lang="en-US" baseline="0" dirty="0" smtClean="0"/>
              <a:t> slide shows you </a:t>
            </a:r>
            <a:r>
              <a:rPr lang="en-US" dirty="0" smtClean="0"/>
              <a:t>one</a:t>
            </a:r>
            <a:r>
              <a:rPr lang="en-US" baseline="0" dirty="0" smtClean="0"/>
              <a:t> of our data curation programs, however, we also have 3 content curation programs going on which flag low performing journals to us.</a:t>
            </a:r>
          </a:p>
          <a:p>
            <a:endParaRPr lang="en-US" baseline="0" dirty="0" smtClean="0"/>
          </a:p>
          <a:p>
            <a:pPr marL="228600" indent="-228600">
              <a:buAutoNum type="arabicParenR"/>
            </a:pPr>
            <a:r>
              <a:rPr lang="en-US" baseline="0" dirty="0" smtClean="0"/>
              <a:t>The first way how we identify poor performing journals via direct feedback from you, users, buyers flagging poor performing journals to us</a:t>
            </a:r>
          </a:p>
          <a:p>
            <a:pPr marL="228600" indent="-228600">
              <a:buAutoNum type="arabicParenR"/>
            </a:pPr>
            <a:r>
              <a:rPr lang="en-US" baseline="0" dirty="0" smtClean="0"/>
              <a:t>The second way how we identify poor performing journals is via set metrics and benchmarks.</a:t>
            </a:r>
          </a:p>
          <a:p>
            <a:pPr marL="228600" indent="-228600">
              <a:buAutoNum type="arabicParenR"/>
            </a:pPr>
            <a:r>
              <a:rPr lang="en-US" baseline="0" dirty="0" smtClean="0"/>
              <a:t>And the third option is via a new, to be launched, tool which predicts and identifies outlier journals.</a:t>
            </a:r>
          </a:p>
          <a:p>
            <a:pPr marL="228600" indent="-228600">
              <a:buAutoNum type="arabicParenR"/>
            </a:pPr>
            <a:endParaRPr lang="en-US" baseline="0" dirty="0" smtClean="0"/>
          </a:p>
          <a:p>
            <a:pPr marL="0" indent="0">
              <a:buNone/>
            </a:pPr>
            <a:r>
              <a:rPr lang="en-US" baseline="0" dirty="0" smtClean="0"/>
              <a:t>All journals identified in these 3 initiatives will be send over to the CSAB for a re-evaluation, based on the same Scopus selection criteria which are used when selecting content, with as potential outcome discontinuation of the journal it’s forward flow.</a:t>
            </a:r>
            <a:endParaRPr lang="en-US" dirty="0" smtClean="0"/>
          </a:p>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41</a:t>
            </a:fld>
            <a:endParaRPr lang="en-US"/>
          </a:p>
        </p:txBody>
      </p:sp>
    </p:spTree>
    <p:extLst>
      <p:ext uri="{BB962C8B-B14F-4D97-AF65-F5344CB8AC3E}">
        <p14:creationId xmlns:p14="http://schemas.microsoft.com/office/powerpoint/2010/main" val="157802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1" smtClean="0">
                <a:solidFill>
                  <a:srgbClr val="FF0000"/>
                </a:solidFill>
              </a:rPr>
              <a:t>Not just publication data, patent data, usage data, institutional and author profiles.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smtClean="0">
                <a:solidFill>
                  <a:srgbClr val="FF0000"/>
                </a:solidFill>
              </a:rPr>
              <a:t>These are a </a:t>
            </a:r>
            <a:r>
              <a:rPr lang="en-US" sz="1200" baseline="0" smtClean="0">
                <a:solidFill>
                  <a:srgbClr val="FF0000"/>
                </a:solidFill>
              </a:rPr>
              <a:t>few examples of the kind of data and content that we manage. We have 13M researcher profiles on Scopus that have a full affiliation history for each researcher, and over 3M researcher profiles in Mendeley. We also have 80K institutional profiles in Scopus as well. Putting these data assets together and mashing them up with other public data sets allows us to do some interesting analyses_--I’ll show you just a couple of examples of this.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baseline="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mtClean="0"/>
              <a:t>Scopus is</a:t>
            </a:r>
            <a:r>
              <a:rPr lang="en-US" baseline="0" smtClean="0"/>
              <a:t> the foundation of a lot of the analysis I’ll show you, and has the broadest coverage of any A&amp;I database. </a:t>
            </a:r>
            <a:endParaRPr lang="en-US" smtClean="0"/>
          </a:p>
        </p:txBody>
      </p:sp>
      <p:sp>
        <p:nvSpPr>
          <p:cNvPr id="4" name="Slide Number Placeholder 3"/>
          <p:cNvSpPr>
            <a:spLocks noGrp="1"/>
          </p:cNvSpPr>
          <p:nvPr>
            <p:ph type="sldNum" sz="quarter" idx="10"/>
          </p:nvPr>
        </p:nvSpPr>
        <p:spPr/>
        <p:txBody>
          <a:bodyPr/>
          <a:lstStyle/>
          <a:p>
            <a:fld id="{9CEF28AA-D48F-4DEB-981A-20F509DFAC25}" type="slidenum">
              <a:rPr lang="en-US" smtClean="0"/>
              <a:t>47</a:t>
            </a:fld>
            <a:endParaRPr lang="en-US"/>
          </a:p>
        </p:txBody>
      </p:sp>
    </p:spTree>
    <p:extLst>
      <p:ext uri="{BB962C8B-B14F-4D97-AF65-F5344CB8AC3E}">
        <p14:creationId xmlns:p14="http://schemas.microsoft.com/office/powerpoint/2010/main" val="48162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692777" y="736727"/>
            <a:ext cx="3925570" cy="732155"/>
          </a:xfrm>
          <a:prstGeom prst="rect">
            <a:avLst/>
          </a:prstGeom>
        </p:spPr>
        <p:txBody>
          <a:bodyPr wrap="square" lIns="0" tIns="0" rIns="0" bIns="0">
            <a:spAutoFit/>
          </a:bodyPr>
          <a:lstStyle>
            <a:lvl1pPr>
              <a:defRPr sz="2400" b="0" i="1">
                <a:solidFill>
                  <a:srgbClr val="52555A"/>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7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pic>
        <p:nvPicPr>
          <p:cNvPr id="22" name="Picture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Tree>
    <p:extLst>
      <p:ext uri="{BB962C8B-B14F-4D97-AF65-F5344CB8AC3E}">
        <p14:creationId xmlns:p14="http://schemas.microsoft.com/office/powerpoint/2010/main" val="21933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77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689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39303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3266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49758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168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53275" y="1500110"/>
            <a:ext cx="1990725"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87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4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5789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7018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739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52555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smtClean="0"/>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2871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smtClean="0"/>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7177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4718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47442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hasCustomPrompt="1"/>
          </p:nvPr>
        </p:nvSpPr>
        <p:spPr>
          <a:xfrm>
            <a:off x="393030"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4527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40850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40210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285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1881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1412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7397"/>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7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39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2C21FE4-3D8C-460F-91F0-A425632D4AAC}" type="datetimeFigureOut">
              <a:rPr lang="en-US" smtClean="0">
                <a:solidFill>
                  <a:srgbClr val="53565A"/>
                </a:solidFill>
              </a:rPr>
              <a:pPr/>
              <a:t>11/16/2018</a:t>
            </a:fld>
            <a:endParaRPr lang="en-US">
              <a:solidFill>
                <a:srgbClr val="53565A"/>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E6AD8B-A984-46F6-AB25-3B9C5C654E90}"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2435753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16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419387"/>
      </p:ext>
    </p:extLst>
  </p:cSld>
  <p:clrMapOvr>
    <a:masterClrMapping/>
  </p:clrMapOvr>
  <p:transition>
    <p:cover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426172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B19C37-8DE2-4976-85C3-15CDD1BDF318}" type="datetime1">
              <a:rPr lang="en-US">
                <a:solidFill>
                  <a:srgbClr val="53565A"/>
                </a:solidFill>
              </a:rPr>
              <a:pPr fontAlgn="base">
                <a:spcBef>
                  <a:spcPct val="0"/>
                </a:spcBef>
                <a:spcAft>
                  <a:spcPct val="0"/>
                </a:spcAft>
              </a:pPr>
              <a:t>11/16/2018</a:t>
            </a:fld>
            <a:endParaRPr lang="en-US" dirty="0">
              <a:solidFill>
                <a:srgbClr val="53565A"/>
              </a:solidFill>
            </a:endParaRPr>
          </a:p>
        </p:txBody>
      </p:sp>
      <p:sp>
        <p:nvSpPr>
          <p:cNvPr id="12" name="Footer Placeholder 11"/>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srgbClr val="53565A"/>
              </a:solidFill>
            </a:endParaRPr>
          </a:p>
        </p:txBody>
      </p:sp>
      <p:sp>
        <p:nvSpPr>
          <p:cNvPr id="13" name="Slide Number Placeholder 12"/>
          <p:cNvSpPr>
            <a:spLocks noGrp="1"/>
          </p:cNvSpPr>
          <p:nvPr>
            <p:ph type="sldNum" sz="quarter" idx="12"/>
          </p:nvPr>
        </p:nvSpPr>
        <p:spPr>
          <a:xfrm>
            <a:off x="8548008" y="60333"/>
            <a:ext cx="457200" cy="327933"/>
          </a:xfrm>
          <a:prstGeom prst="rect">
            <a:avLst/>
          </a:prstGeom>
        </p:spPr>
        <p:txBody>
          <a:bodyPr/>
          <a:lstStyle/>
          <a:p>
            <a:pPr fontAlgn="base">
              <a:spcBef>
                <a:spcPct val="0"/>
              </a:spcBef>
              <a:spcAft>
                <a:spcPct val="0"/>
              </a:spcAft>
            </a:pPr>
            <a:fld id="{FCADCB76-81E2-42D3-8EC2-6C52E0F8FC0C}"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381846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Three Pho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smtClean="0"/>
              <a:t>Click to edit Master text styles</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srgbClr val="FFFFFF"/>
                </a:solidFill>
              </a:rPr>
              <a:pPr/>
              <a:t>‹#›</a:t>
            </a:fld>
            <a:endParaRPr lang="en-US" dirty="0">
              <a:solidFill>
                <a:srgbClr val="FFFFFF"/>
              </a:solidFill>
            </a:endParaRPr>
          </a:p>
        </p:txBody>
      </p:sp>
      <p:sp>
        <p:nvSpPr>
          <p:cNvPr id="14" name="Text Placeholder 13"/>
          <p:cNvSpPr>
            <a:spLocks noGrp="1"/>
          </p:cNvSpPr>
          <p:nvPr>
            <p:ph type="body" sz="quarter" idx="10" hasCustomPrompt="1"/>
          </p:nvPr>
        </p:nvSpPr>
        <p:spPr>
          <a:xfrm>
            <a:off x="1093788" y="954767"/>
            <a:ext cx="745422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smtClean="0"/>
              <a:t>Title of Slide</a:t>
            </a:r>
            <a:endParaRPr lang="en-US" dirty="0"/>
          </a:p>
        </p:txBody>
      </p:sp>
      <p:sp>
        <p:nvSpPr>
          <p:cNvPr id="4" name="Picture Placeholder 3"/>
          <p:cNvSpPr>
            <a:spLocks noGrp="1"/>
          </p:cNvSpPr>
          <p:nvPr>
            <p:ph type="pic" sz="quarter" idx="11"/>
          </p:nvPr>
        </p:nvSpPr>
        <p:spPr>
          <a:xfrm>
            <a:off x="1093790" y="1604739"/>
            <a:ext cx="2166479" cy="1799770"/>
          </a:xfrm>
        </p:spPr>
        <p:txBody>
          <a:bodyPr/>
          <a:lstStyle/>
          <a:p>
            <a:endParaRPr lang="en-US"/>
          </a:p>
        </p:txBody>
      </p:sp>
      <p:sp>
        <p:nvSpPr>
          <p:cNvPr id="7" name="Picture Placeholder 3"/>
          <p:cNvSpPr>
            <a:spLocks noGrp="1"/>
          </p:cNvSpPr>
          <p:nvPr>
            <p:ph type="pic" sz="quarter" idx="12"/>
          </p:nvPr>
        </p:nvSpPr>
        <p:spPr>
          <a:xfrm>
            <a:off x="3450546" y="1604739"/>
            <a:ext cx="2166479" cy="1799770"/>
          </a:xfrm>
        </p:spPr>
        <p:txBody>
          <a:bodyPr/>
          <a:lstStyle/>
          <a:p>
            <a:endParaRPr lang="en-US"/>
          </a:p>
        </p:txBody>
      </p:sp>
      <p:sp>
        <p:nvSpPr>
          <p:cNvPr id="8" name="Picture Placeholder 3"/>
          <p:cNvSpPr>
            <a:spLocks noGrp="1"/>
          </p:cNvSpPr>
          <p:nvPr>
            <p:ph type="pic" sz="quarter" idx="13"/>
          </p:nvPr>
        </p:nvSpPr>
        <p:spPr>
          <a:xfrm>
            <a:off x="5793699" y="1604738"/>
            <a:ext cx="2166479" cy="1799770"/>
          </a:xfrm>
        </p:spPr>
        <p:txBody>
          <a:bodyPr/>
          <a:lstStyle/>
          <a:p>
            <a:endParaRPr lang="en-US"/>
          </a:p>
        </p:txBody>
      </p:sp>
      <p:sp>
        <p:nvSpPr>
          <p:cNvPr id="9" name="Content Placeholder 2"/>
          <p:cNvSpPr>
            <a:spLocks noGrp="1"/>
          </p:cNvSpPr>
          <p:nvPr>
            <p:ph idx="14"/>
          </p:nvPr>
        </p:nvSpPr>
        <p:spPr>
          <a:xfrm>
            <a:off x="3450544"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smtClean="0"/>
              <a:t>Click to edit Master text styles</a:t>
            </a:r>
          </a:p>
        </p:txBody>
      </p:sp>
      <p:sp>
        <p:nvSpPr>
          <p:cNvPr id="10" name="Content Placeholder 2"/>
          <p:cNvSpPr>
            <a:spLocks noGrp="1"/>
          </p:cNvSpPr>
          <p:nvPr>
            <p:ph idx="15"/>
          </p:nvPr>
        </p:nvSpPr>
        <p:spPr>
          <a:xfrm>
            <a:off x="5793697"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22120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739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303331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271045816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9595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5068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5"/>
            <a:ext cx="9144000" cy="375640"/>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a:xfrm>
            <a:off x="535940" y="382270"/>
            <a:ext cx="8072119" cy="680719"/>
          </a:xfrm>
          <a:prstGeom prst="rect">
            <a:avLst/>
          </a:prstGeom>
        </p:spPr>
        <p:txBody>
          <a:bodyPr wrap="square" lIns="0" tIns="0" rIns="0" bIns="0">
            <a:spAutoFit/>
          </a:bodyPr>
          <a:lstStyle>
            <a:lvl1pPr>
              <a:defRPr sz="2400" b="1" i="0">
                <a:solidFill>
                  <a:srgbClr val="007397"/>
                </a:solidFill>
                <a:latin typeface="Arial"/>
                <a:cs typeface="Arial"/>
              </a:defRPr>
            </a:lvl1pPr>
          </a:lstStyle>
          <a:p>
            <a:endParaRPr/>
          </a:p>
        </p:txBody>
      </p:sp>
      <p:sp>
        <p:nvSpPr>
          <p:cNvPr id="3" name="Holder 3"/>
          <p:cNvSpPr>
            <a:spLocks noGrp="1"/>
          </p:cNvSpPr>
          <p:nvPr>
            <p:ph type="body" idx="1"/>
          </p:nvPr>
        </p:nvSpPr>
        <p:spPr>
          <a:xfrm>
            <a:off x="2604642" y="1091691"/>
            <a:ext cx="5909945" cy="3364865"/>
          </a:xfrm>
          <a:prstGeom prst="rect">
            <a:avLst/>
          </a:prstGeom>
        </p:spPr>
        <p:txBody>
          <a:bodyPr wrap="square" lIns="0" tIns="0" rIns="0" bIns="0">
            <a:spAutoFit/>
          </a:bodyPr>
          <a:lstStyle>
            <a:lvl1pPr>
              <a:defRPr sz="2000" b="0" i="0">
                <a:solidFill>
                  <a:srgbClr val="52555A"/>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700"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9"/>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
        <p:nvSpPr>
          <p:cNvPr id="7" name="TextBox 6"/>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10" name="Picture 9" descr="header.jpg"/>
          <p:cNvPicPr>
            <a:picLocks noChangeAspect="1"/>
          </p:cNvPicPr>
          <p:nvPr/>
        </p:nvPicPr>
        <p:blipFill>
          <a:blip r:embed="rId29"/>
          <a:stretch>
            <a:fillRect/>
          </a:stretch>
        </p:blipFill>
        <p:spPr>
          <a:xfrm>
            <a:off x="0" y="0"/>
            <a:ext cx="9144000" cy="375646"/>
          </a:xfrm>
          <a:prstGeom prst="rect">
            <a:avLst/>
          </a:prstGeom>
        </p:spPr>
      </p:pic>
      <p:sp>
        <p:nvSpPr>
          <p:cNvPr id="11" name="TextBox 10"/>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12" name="Picture 11"/>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4040870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www.snowballmetric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elsevierscience.ru/"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hyperlink" Target="http://www.scopus.com/"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elsevier.com/" TargetMode="External"/><Relationship Id="rId3" Type="http://schemas.openxmlformats.org/officeDocument/2006/relationships/hyperlink" Target="http://www.elsevier.com/research-intelligence" TargetMode="External"/><Relationship Id="rId7" Type="http://schemas.openxmlformats.org/officeDocument/2006/relationships/hyperlink" Target="http://www.elsevierscience.ru/" TargetMode="External"/><Relationship Id="rId2" Type="http://schemas.openxmlformats.org/officeDocument/2006/relationships/image" Target="../media/image79.jpg"/><Relationship Id="rId1" Type="http://schemas.openxmlformats.org/officeDocument/2006/relationships/slideLayout" Target="../slideLayouts/slideLayout5.xml"/><Relationship Id="rId6" Type="http://schemas.openxmlformats.org/officeDocument/2006/relationships/hyperlink" Target="http://www.facebook.com/ElsevierRussia" TargetMode="External"/><Relationship Id="rId5" Type="http://schemas.openxmlformats.org/officeDocument/2006/relationships/hyperlink" Target="mailto:a.loktev@elsevier.com" TargetMode="Externa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hyperlink" Target="https://www.elsevier.com/__data/assets/pdf_file/0020/53327/scival-metrics-guidebook-v1_01-february2014.pdf"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gif"/><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47.jpe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391160"/>
          </a:xfrm>
          <a:prstGeom prst="rect">
            <a:avLst/>
          </a:prstGeom>
        </p:spPr>
        <p:txBody>
          <a:bodyPr vert="horz" wrap="square" lIns="0" tIns="5080" rIns="0" bIns="0" rtlCol="0">
            <a:spAutoFit/>
          </a:bodyPr>
          <a:lstStyle/>
          <a:p>
            <a:pPr>
              <a:lnSpc>
                <a:spcPct val="100000"/>
              </a:lnSpc>
              <a:spcBef>
                <a:spcPts val="40"/>
              </a:spcBef>
            </a:pPr>
            <a:endParaRPr sz="850">
              <a:latin typeface="Times New Roman"/>
              <a:cs typeface="Times New Roman"/>
            </a:endParaRPr>
          </a:p>
          <a:p>
            <a:pPr marR="316230" algn="r">
              <a:lnSpc>
                <a:spcPct val="100000"/>
              </a:lnSpc>
              <a:tabLst>
                <a:tab pos="152400" algn="l"/>
              </a:tabLst>
            </a:pPr>
            <a:r>
              <a:rPr sz="700" b="1" spc="-5" dirty="0">
                <a:solidFill>
                  <a:srgbClr val="FFFFFF"/>
                </a:solidFill>
                <a:latin typeface="Arial"/>
                <a:cs typeface="Arial"/>
              </a:rPr>
              <a:t>|	1</a:t>
            </a:r>
            <a:endParaRPr sz="700">
              <a:latin typeface="Arial"/>
              <a:cs typeface="Arial"/>
            </a:endParaRPr>
          </a:p>
        </p:txBody>
      </p:sp>
      <p:sp>
        <p:nvSpPr>
          <p:cNvPr id="3" name="object 3"/>
          <p:cNvSpPr/>
          <p:nvPr/>
        </p:nvSpPr>
        <p:spPr>
          <a:xfrm>
            <a:off x="0" y="0"/>
            <a:ext cx="9144000" cy="391160"/>
          </a:xfrm>
          <a:custGeom>
            <a:avLst/>
            <a:gdLst/>
            <a:ahLst/>
            <a:cxnLst/>
            <a:rect l="l" t="t" r="r" b="b"/>
            <a:pathLst>
              <a:path w="9144000" h="391160">
                <a:moveTo>
                  <a:pt x="0" y="390651"/>
                </a:moveTo>
                <a:lnTo>
                  <a:pt x="9144000" y="390651"/>
                </a:lnTo>
                <a:lnTo>
                  <a:pt x="9144000" y="0"/>
                </a:lnTo>
                <a:lnTo>
                  <a:pt x="0" y="0"/>
                </a:lnTo>
                <a:lnTo>
                  <a:pt x="0" y="390651"/>
                </a:lnTo>
                <a:close/>
              </a:path>
            </a:pathLst>
          </a:custGeom>
          <a:solidFill>
            <a:srgbClr val="FFFFFF"/>
          </a:solidFill>
        </p:spPr>
        <p:txBody>
          <a:bodyPr wrap="square" lIns="0" tIns="0" rIns="0" bIns="0" rtlCol="0"/>
          <a:lstStyle/>
          <a:p>
            <a:endParaRPr/>
          </a:p>
        </p:txBody>
      </p:sp>
      <p:sp>
        <p:nvSpPr>
          <p:cNvPr id="5" name="object 5"/>
          <p:cNvSpPr/>
          <p:nvPr/>
        </p:nvSpPr>
        <p:spPr>
          <a:xfrm>
            <a:off x="0" y="2658491"/>
            <a:ext cx="9144000" cy="1714500"/>
          </a:xfrm>
          <a:custGeom>
            <a:avLst/>
            <a:gdLst/>
            <a:ahLst/>
            <a:cxnLst/>
            <a:rect l="l" t="t" r="r" b="b"/>
            <a:pathLst>
              <a:path w="9144000" h="1714500">
                <a:moveTo>
                  <a:pt x="0" y="1714499"/>
                </a:moveTo>
                <a:lnTo>
                  <a:pt x="9144000" y="1714499"/>
                </a:lnTo>
                <a:lnTo>
                  <a:pt x="9144000" y="0"/>
                </a:lnTo>
                <a:lnTo>
                  <a:pt x="0" y="0"/>
                </a:lnTo>
                <a:lnTo>
                  <a:pt x="0" y="1714499"/>
                </a:lnTo>
                <a:close/>
              </a:path>
            </a:pathLst>
          </a:custGeom>
          <a:solidFill>
            <a:srgbClr val="FF8200"/>
          </a:solidFill>
        </p:spPr>
        <p:txBody>
          <a:bodyPr wrap="square" lIns="0" tIns="0" rIns="0" bIns="0" rtlCol="0"/>
          <a:lstStyle/>
          <a:p>
            <a:endParaRPr/>
          </a:p>
        </p:txBody>
      </p:sp>
      <p:sp>
        <p:nvSpPr>
          <p:cNvPr id="6" name="object 6"/>
          <p:cNvSpPr/>
          <p:nvPr/>
        </p:nvSpPr>
        <p:spPr>
          <a:xfrm>
            <a:off x="7432420" y="2658491"/>
            <a:ext cx="1711578" cy="171449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317740" y="6438100"/>
            <a:ext cx="1574800" cy="16033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171306" y="223075"/>
            <a:ext cx="648462" cy="716216"/>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52400" y="3146408"/>
            <a:ext cx="6491605" cy="738664"/>
          </a:xfrm>
          <a:prstGeom prst="rect">
            <a:avLst/>
          </a:prstGeom>
        </p:spPr>
        <p:txBody>
          <a:bodyPr vert="horz" wrap="square" lIns="0" tIns="0" rIns="0" bIns="0" rtlCol="0">
            <a:spAutoFit/>
          </a:bodyPr>
          <a:lstStyle/>
          <a:p>
            <a:pPr marL="12700" marR="5080">
              <a:lnSpc>
                <a:spcPct val="100000"/>
              </a:lnSpc>
            </a:pPr>
            <a:r>
              <a:rPr lang="ru-RU" sz="2400" b="1" spc="-5" dirty="0">
                <a:solidFill>
                  <a:srgbClr val="FFFFFF"/>
                </a:solidFill>
                <a:cs typeface="Arial"/>
              </a:rPr>
              <a:t>Современные библиометрические показатели – как и зачем их использовать</a:t>
            </a:r>
            <a:endParaRPr sz="2400" dirty="0">
              <a:latin typeface="Arial"/>
              <a:cs typeface="Arial"/>
            </a:endParaRPr>
          </a:p>
        </p:txBody>
      </p:sp>
      <p:sp>
        <p:nvSpPr>
          <p:cNvPr id="11" name="Text Placeholder 10"/>
          <p:cNvSpPr>
            <a:spLocks noGrp="1"/>
          </p:cNvSpPr>
          <p:nvPr>
            <p:ph type="body" sz="quarter" idx="17"/>
          </p:nvPr>
        </p:nvSpPr>
        <p:spPr>
          <a:xfrm>
            <a:off x="257175" y="4709826"/>
            <a:ext cx="6524625" cy="593518"/>
          </a:xfrm>
        </p:spPr>
        <p:txBody>
          <a:bodyPr>
            <a:normAutofit fontScale="85000" lnSpcReduction="20000"/>
          </a:bodyPr>
          <a:lstStyle/>
          <a:p>
            <a:r>
              <a:rPr lang="ru-RU" b="1" dirty="0"/>
              <a:t>Андрей Локтев, </a:t>
            </a:r>
            <a:endParaRPr lang="en-GB" b="1" dirty="0"/>
          </a:p>
          <a:p>
            <a:r>
              <a:rPr lang="ru-RU" b="1" dirty="0"/>
              <a:t>консультант по </a:t>
            </a:r>
            <a:r>
              <a:rPr lang="ru-RU" b="1" dirty="0" smtClean="0"/>
              <a:t>анлитическим решениям </a:t>
            </a:r>
            <a:r>
              <a:rPr lang="en-GB" b="1" dirty="0" smtClean="0"/>
              <a:t>Elsevier</a:t>
            </a:r>
            <a:endParaRPr lang="en-US" dirty="0"/>
          </a:p>
        </p:txBody>
      </p:sp>
      <p:sp>
        <p:nvSpPr>
          <p:cNvPr id="12" name="Text Placeholder 11"/>
          <p:cNvSpPr>
            <a:spLocks noGrp="1"/>
          </p:cNvSpPr>
          <p:nvPr>
            <p:ph type="body" sz="quarter" idx="18"/>
          </p:nvPr>
        </p:nvSpPr>
        <p:spPr/>
        <p:txBody>
          <a:bodyPr/>
          <a:lstStyle/>
          <a:p>
            <a:r>
              <a:rPr lang="en-US" dirty="0" smtClean="0"/>
              <a:t>16</a:t>
            </a:r>
            <a:r>
              <a:rPr lang="ru-RU" dirty="0" smtClean="0"/>
              <a:t>.</a:t>
            </a:r>
            <a:r>
              <a:rPr lang="en-US" dirty="0" smtClean="0"/>
              <a:t>11</a:t>
            </a:r>
            <a:r>
              <a:rPr lang="ru-RU" dirty="0" smtClean="0"/>
              <a:t>.2018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05266" y="129667"/>
            <a:ext cx="227329"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7</a:t>
            </a:r>
            <a:endParaRPr sz="700">
              <a:latin typeface="Arial"/>
              <a:cs typeface="Arial"/>
            </a:endParaRPr>
          </a:p>
        </p:txBody>
      </p:sp>
      <p:sp>
        <p:nvSpPr>
          <p:cNvPr id="3" name="object 3"/>
          <p:cNvSpPr txBox="1"/>
          <p:nvPr/>
        </p:nvSpPr>
        <p:spPr>
          <a:xfrm>
            <a:off x="622808" y="1096263"/>
            <a:ext cx="7770495" cy="5161280"/>
          </a:xfrm>
          <a:prstGeom prst="rect">
            <a:avLst/>
          </a:prstGeom>
        </p:spPr>
        <p:txBody>
          <a:bodyPr vert="horz" wrap="square" lIns="0" tIns="0" rIns="0" bIns="0" rtlCol="0">
            <a:spAutoFit/>
          </a:bodyPr>
          <a:lstStyle/>
          <a:p>
            <a:pPr marL="12700" marR="403225">
              <a:lnSpc>
                <a:spcPts val="2050"/>
              </a:lnSpc>
            </a:pPr>
            <a:r>
              <a:rPr sz="1900" spc="-10" dirty="0">
                <a:solidFill>
                  <a:srgbClr val="52555A"/>
                </a:solidFill>
                <a:latin typeface="Arial"/>
                <a:cs typeface="Arial"/>
              </a:rPr>
              <a:t>Field-Weighted Citation </a:t>
            </a:r>
            <a:r>
              <a:rPr sz="1900" spc="-5" dirty="0">
                <a:solidFill>
                  <a:srgbClr val="52555A"/>
                </a:solidFill>
                <a:latin typeface="Arial"/>
                <a:cs typeface="Arial"/>
              </a:rPr>
              <a:t>Impact </a:t>
            </a:r>
            <a:r>
              <a:rPr sz="1900" spc="-10" dirty="0">
                <a:solidFill>
                  <a:srgbClr val="52555A"/>
                </a:solidFill>
                <a:latin typeface="Arial"/>
                <a:cs typeface="Arial"/>
              </a:rPr>
              <a:t>(взвешенное </a:t>
            </a:r>
            <a:r>
              <a:rPr sz="1900" spc="-5" dirty="0">
                <a:solidFill>
                  <a:srgbClr val="52555A"/>
                </a:solidFill>
                <a:latin typeface="Arial"/>
                <a:cs typeface="Arial"/>
              </a:rPr>
              <a:t>по </a:t>
            </a:r>
            <a:r>
              <a:rPr sz="1900" spc="-15" dirty="0">
                <a:solidFill>
                  <a:srgbClr val="52555A"/>
                </a:solidFill>
                <a:latin typeface="Arial"/>
                <a:cs typeface="Arial"/>
              </a:rPr>
              <a:t>области </a:t>
            </a:r>
            <a:r>
              <a:rPr sz="1900" spc="-5" dirty="0">
                <a:solidFill>
                  <a:srgbClr val="52555A"/>
                </a:solidFill>
                <a:latin typeface="Arial"/>
                <a:cs typeface="Arial"/>
              </a:rPr>
              <a:t>знания  цитирование) </a:t>
            </a:r>
            <a:r>
              <a:rPr sz="1900" spc="-10" dirty="0">
                <a:solidFill>
                  <a:srgbClr val="52555A"/>
                </a:solidFill>
                <a:latin typeface="Arial"/>
                <a:cs typeface="Arial"/>
              </a:rPr>
              <a:t>выгружается </a:t>
            </a:r>
            <a:r>
              <a:rPr sz="1900" spc="-5" dirty="0">
                <a:solidFill>
                  <a:srgbClr val="52555A"/>
                </a:solidFill>
                <a:latin typeface="Arial"/>
                <a:cs typeface="Arial"/>
              </a:rPr>
              <a:t>из </a:t>
            </a:r>
            <a:r>
              <a:rPr sz="1900" spc="-30" dirty="0">
                <a:solidFill>
                  <a:srgbClr val="52555A"/>
                </a:solidFill>
                <a:latin typeface="Arial"/>
                <a:cs typeface="Arial"/>
              </a:rPr>
              <a:t>SciVal. </a:t>
            </a:r>
            <a:r>
              <a:rPr sz="1900" spc="-5" dirty="0">
                <a:solidFill>
                  <a:srgbClr val="52555A"/>
                </a:solidFill>
                <a:latin typeface="Arial"/>
                <a:cs typeface="Arial"/>
              </a:rPr>
              <a:t>Данные </a:t>
            </a:r>
            <a:r>
              <a:rPr sz="1900" spc="-30" dirty="0">
                <a:solidFill>
                  <a:srgbClr val="52555A"/>
                </a:solidFill>
                <a:latin typeface="Arial"/>
                <a:cs typeface="Arial"/>
              </a:rPr>
              <a:t>SciVal </a:t>
            </a:r>
            <a:r>
              <a:rPr sz="1900" spc="-15" dirty="0">
                <a:solidFill>
                  <a:srgbClr val="52555A"/>
                </a:solidFill>
                <a:latin typeface="Arial"/>
                <a:cs typeface="Arial"/>
              </a:rPr>
              <a:t>обновляются  еженедельно.</a:t>
            </a:r>
            <a:endParaRPr sz="1900">
              <a:latin typeface="Arial"/>
              <a:cs typeface="Arial"/>
            </a:endParaRPr>
          </a:p>
          <a:p>
            <a:pPr marL="12700" marR="241935">
              <a:lnSpc>
                <a:spcPts val="2050"/>
              </a:lnSpc>
              <a:spcBef>
                <a:spcPts val="455"/>
              </a:spcBef>
            </a:pPr>
            <a:r>
              <a:rPr sz="1900" spc="-30" dirty="0">
                <a:solidFill>
                  <a:srgbClr val="52555A"/>
                </a:solidFill>
                <a:latin typeface="Arial"/>
                <a:cs typeface="Arial"/>
              </a:rPr>
              <a:t>Расчет </a:t>
            </a:r>
            <a:r>
              <a:rPr sz="1900" spc="-5" dirty="0">
                <a:solidFill>
                  <a:srgbClr val="52555A"/>
                </a:solidFill>
                <a:latin typeface="Arial"/>
                <a:cs typeface="Arial"/>
              </a:rPr>
              <a:t>данных FWCI </a:t>
            </a:r>
            <a:r>
              <a:rPr sz="1900" spc="-15" dirty="0">
                <a:solidFill>
                  <a:srgbClr val="52555A"/>
                </a:solidFill>
                <a:latin typeface="Arial"/>
                <a:cs typeface="Arial"/>
              </a:rPr>
              <a:t>осуществляется </a:t>
            </a:r>
            <a:r>
              <a:rPr sz="1900" spc="-5" dirty="0">
                <a:solidFill>
                  <a:srgbClr val="52555A"/>
                </a:solidFill>
                <a:latin typeface="Arial"/>
                <a:cs typeface="Arial"/>
              </a:rPr>
              <a:t>для </a:t>
            </a:r>
            <a:r>
              <a:rPr sz="1900" spc="-20" dirty="0">
                <a:solidFill>
                  <a:srgbClr val="52555A"/>
                </a:solidFill>
                <a:latin typeface="Arial"/>
                <a:cs typeface="Arial"/>
              </a:rPr>
              <a:t>статей, </a:t>
            </a:r>
            <a:r>
              <a:rPr sz="1900" spc="-10" dirty="0">
                <a:solidFill>
                  <a:srgbClr val="52555A"/>
                </a:solidFill>
                <a:latin typeface="Arial"/>
                <a:cs typeface="Arial"/>
              </a:rPr>
              <a:t>опубликованных  </a:t>
            </a:r>
            <a:r>
              <a:rPr sz="1900" spc="-5" dirty="0">
                <a:solidFill>
                  <a:srgbClr val="52555A"/>
                </a:solidFill>
                <a:latin typeface="Arial"/>
                <a:cs typeface="Arial"/>
              </a:rPr>
              <a:t>после 1996</a:t>
            </a:r>
            <a:r>
              <a:rPr sz="1900" spc="-15" dirty="0">
                <a:solidFill>
                  <a:srgbClr val="52555A"/>
                </a:solidFill>
                <a:latin typeface="Arial"/>
                <a:cs typeface="Arial"/>
              </a:rPr>
              <a:t> </a:t>
            </a:r>
            <a:r>
              <a:rPr sz="1900" spc="-20" dirty="0">
                <a:solidFill>
                  <a:srgbClr val="52555A"/>
                </a:solidFill>
                <a:latin typeface="Arial"/>
                <a:cs typeface="Arial"/>
              </a:rPr>
              <a:t>года.</a:t>
            </a:r>
            <a:endParaRPr sz="1900">
              <a:latin typeface="Arial"/>
              <a:cs typeface="Arial"/>
            </a:endParaRPr>
          </a:p>
          <a:p>
            <a:pPr>
              <a:lnSpc>
                <a:spcPct val="100000"/>
              </a:lnSpc>
              <a:spcBef>
                <a:spcPts val="35"/>
              </a:spcBef>
            </a:pPr>
            <a:endParaRPr sz="2550">
              <a:latin typeface="Times New Roman"/>
              <a:cs typeface="Times New Roman"/>
            </a:endParaRPr>
          </a:p>
          <a:p>
            <a:pPr marL="12700" marR="294640">
              <a:lnSpc>
                <a:spcPts val="2050"/>
              </a:lnSpc>
            </a:pPr>
            <a:r>
              <a:rPr sz="1900" spc="-10" dirty="0">
                <a:solidFill>
                  <a:srgbClr val="52555A"/>
                </a:solidFill>
                <a:latin typeface="Arial"/>
                <a:cs typeface="Arial"/>
              </a:rPr>
              <a:t>Field-Weighted Citation </a:t>
            </a:r>
            <a:r>
              <a:rPr sz="1900" spc="-5" dirty="0">
                <a:solidFill>
                  <a:srgbClr val="52555A"/>
                </a:solidFill>
                <a:latin typeface="Arial"/>
                <a:cs typeface="Arial"/>
              </a:rPr>
              <a:t>Impact – </a:t>
            </a:r>
            <a:r>
              <a:rPr sz="1900" spc="-25" dirty="0">
                <a:solidFill>
                  <a:srgbClr val="52555A"/>
                </a:solidFill>
                <a:latin typeface="Arial"/>
                <a:cs typeface="Arial"/>
              </a:rPr>
              <a:t>это </a:t>
            </a:r>
            <a:r>
              <a:rPr sz="1900" spc="-10" dirty="0">
                <a:solidFill>
                  <a:srgbClr val="52555A"/>
                </a:solidFill>
                <a:latin typeface="Arial"/>
                <a:cs typeface="Arial"/>
              </a:rPr>
              <a:t>отношение </a:t>
            </a:r>
            <a:r>
              <a:rPr sz="1900" spc="-15" dirty="0">
                <a:solidFill>
                  <a:srgbClr val="52555A"/>
                </a:solidFill>
                <a:latin typeface="Arial"/>
                <a:cs typeface="Arial"/>
              </a:rPr>
              <a:t>общего </a:t>
            </a:r>
            <a:r>
              <a:rPr sz="1900" spc="-10" dirty="0">
                <a:solidFill>
                  <a:srgbClr val="52555A"/>
                </a:solidFill>
                <a:latin typeface="Arial"/>
                <a:cs typeface="Arial"/>
              </a:rPr>
              <a:t>количества  цитирований </a:t>
            </a:r>
            <a:r>
              <a:rPr sz="1900" spc="-15" dirty="0">
                <a:solidFill>
                  <a:srgbClr val="52555A"/>
                </a:solidFill>
                <a:latin typeface="Arial"/>
                <a:cs typeface="Arial"/>
              </a:rPr>
              <a:t>статьи </a:t>
            </a:r>
            <a:r>
              <a:rPr sz="1900" spc="-5" dirty="0">
                <a:solidFill>
                  <a:srgbClr val="52555A"/>
                </a:solidFill>
                <a:latin typeface="Arial"/>
                <a:cs typeface="Arial"/>
              </a:rPr>
              <a:t>к ожидаемому среднему </a:t>
            </a:r>
            <a:r>
              <a:rPr sz="1900" spc="-10" dirty="0">
                <a:solidFill>
                  <a:srgbClr val="52555A"/>
                </a:solidFill>
                <a:latin typeface="Arial"/>
                <a:cs typeface="Arial"/>
              </a:rPr>
              <a:t>цитированию </a:t>
            </a:r>
            <a:r>
              <a:rPr sz="1900" spc="-5" dirty="0">
                <a:solidFill>
                  <a:srgbClr val="52555A"/>
                </a:solidFill>
                <a:latin typeface="Arial"/>
                <a:cs typeface="Arial"/>
              </a:rPr>
              <a:t>в  </a:t>
            </a:r>
            <a:r>
              <a:rPr sz="1900" spc="-15" dirty="0">
                <a:solidFill>
                  <a:srgbClr val="52555A"/>
                </a:solidFill>
                <a:latin typeface="Arial"/>
                <a:cs typeface="Arial"/>
              </a:rPr>
              <a:t>соответствующей предметной</a:t>
            </a:r>
            <a:r>
              <a:rPr sz="1900" spc="20" dirty="0">
                <a:solidFill>
                  <a:srgbClr val="52555A"/>
                </a:solidFill>
                <a:latin typeface="Arial"/>
                <a:cs typeface="Arial"/>
              </a:rPr>
              <a:t> </a:t>
            </a:r>
            <a:r>
              <a:rPr sz="1900" spc="-15" dirty="0">
                <a:solidFill>
                  <a:srgbClr val="52555A"/>
                </a:solidFill>
                <a:latin typeface="Arial"/>
                <a:cs typeface="Arial"/>
              </a:rPr>
              <a:t>области.</a:t>
            </a:r>
            <a:endParaRPr sz="1900">
              <a:latin typeface="Arial"/>
              <a:cs typeface="Arial"/>
            </a:endParaRPr>
          </a:p>
          <a:p>
            <a:pPr>
              <a:lnSpc>
                <a:spcPct val="100000"/>
              </a:lnSpc>
              <a:spcBef>
                <a:spcPts val="5"/>
              </a:spcBef>
            </a:pPr>
            <a:endParaRPr sz="2350">
              <a:latin typeface="Times New Roman"/>
              <a:cs typeface="Times New Roman"/>
            </a:endParaRPr>
          </a:p>
          <a:p>
            <a:pPr marL="12700">
              <a:lnSpc>
                <a:spcPct val="100000"/>
              </a:lnSpc>
            </a:pPr>
            <a:r>
              <a:rPr sz="1900" spc="-5" dirty="0">
                <a:solidFill>
                  <a:srgbClr val="52555A"/>
                </a:solidFill>
                <a:latin typeface="Arial"/>
                <a:cs typeface="Arial"/>
              </a:rPr>
              <a:t>FWCI=1 </a:t>
            </a:r>
            <a:r>
              <a:rPr sz="1900" spc="-45" dirty="0">
                <a:solidFill>
                  <a:srgbClr val="52555A"/>
                </a:solidFill>
                <a:latin typeface="Arial"/>
                <a:cs typeface="Arial"/>
              </a:rPr>
              <a:t>означает, </a:t>
            </a:r>
            <a:r>
              <a:rPr sz="1900" spc="-15" dirty="0">
                <a:solidFill>
                  <a:srgbClr val="52555A"/>
                </a:solidFill>
                <a:latin typeface="Arial"/>
                <a:cs typeface="Arial"/>
              </a:rPr>
              <a:t>что статья </a:t>
            </a:r>
            <a:r>
              <a:rPr sz="1900" spc="-20" dirty="0">
                <a:solidFill>
                  <a:srgbClr val="52555A"/>
                </a:solidFill>
                <a:latin typeface="Arial"/>
                <a:cs typeface="Arial"/>
              </a:rPr>
              <a:t>цитируется </a:t>
            </a:r>
            <a:r>
              <a:rPr sz="1900" spc="-5" dirty="0">
                <a:solidFill>
                  <a:srgbClr val="52555A"/>
                </a:solidFill>
                <a:latin typeface="Arial"/>
                <a:cs typeface="Arial"/>
              </a:rPr>
              <a:t>на средне-мировом</a:t>
            </a:r>
            <a:r>
              <a:rPr sz="1900" spc="335" dirty="0">
                <a:solidFill>
                  <a:srgbClr val="52555A"/>
                </a:solidFill>
                <a:latin typeface="Arial"/>
                <a:cs typeface="Arial"/>
              </a:rPr>
              <a:t> </a:t>
            </a:r>
            <a:r>
              <a:rPr sz="1900" spc="-10" dirty="0">
                <a:solidFill>
                  <a:srgbClr val="52555A"/>
                </a:solidFill>
                <a:latin typeface="Arial"/>
                <a:cs typeface="Arial"/>
              </a:rPr>
              <a:t>уровне.</a:t>
            </a:r>
            <a:endParaRPr sz="1900">
              <a:latin typeface="Arial"/>
              <a:cs typeface="Arial"/>
            </a:endParaRPr>
          </a:p>
          <a:p>
            <a:pPr marL="12700" marR="474980">
              <a:lnSpc>
                <a:spcPts val="2050"/>
              </a:lnSpc>
              <a:spcBef>
                <a:spcPts val="484"/>
              </a:spcBef>
            </a:pPr>
            <a:r>
              <a:rPr sz="1900" spc="-25" dirty="0">
                <a:solidFill>
                  <a:srgbClr val="52555A"/>
                </a:solidFill>
                <a:latin typeface="Arial"/>
                <a:cs typeface="Arial"/>
              </a:rPr>
              <a:t>FWCI&gt;1означает, </a:t>
            </a:r>
            <a:r>
              <a:rPr sz="1900" spc="-15" dirty="0">
                <a:solidFill>
                  <a:srgbClr val="52555A"/>
                </a:solidFill>
                <a:latin typeface="Arial"/>
                <a:cs typeface="Arial"/>
              </a:rPr>
              <a:t>что статья </a:t>
            </a:r>
            <a:r>
              <a:rPr sz="1900" spc="-20" dirty="0">
                <a:solidFill>
                  <a:srgbClr val="52555A"/>
                </a:solidFill>
                <a:latin typeface="Arial"/>
                <a:cs typeface="Arial"/>
              </a:rPr>
              <a:t>цитируется </a:t>
            </a:r>
            <a:r>
              <a:rPr sz="1900" spc="-5" dirty="0">
                <a:solidFill>
                  <a:srgbClr val="52555A"/>
                </a:solidFill>
                <a:latin typeface="Arial"/>
                <a:cs typeface="Arial"/>
              </a:rPr>
              <a:t>выше </a:t>
            </a:r>
            <a:r>
              <a:rPr sz="1900" spc="-10" dirty="0">
                <a:solidFill>
                  <a:srgbClr val="52555A"/>
                </a:solidFill>
                <a:latin typeface="Arial"/>
                <a:cs typeface="Arial"/>
              </a:rPr>
              <a:t>средне-мирового  </a:t>
            </a:r>
            <a:r>
              <a:rPr sz="1900" spc="-5" dirty="0">
                <a:solidFill>
                  <a:srgbClr val="52555A"/>
                </a:solidFill>
                <a:latin typeface="Arial"/>
                <a:cs typeface="Arial"/>
              </a:rPr>
              <a:t>уровня, например </a:t>
            </a:r>
            <a:r>
              <a:rPr sz="1900" spc="-10" dirty="0">
                <a:solidFill>
                  <a:srgbClr val="52555A"/>
                </a:solidFill>
                <a:latin typeface="Arial"/>
                <a:cs typeface="Arial"/>
              </a:rPr>
              <a:t>значение </a:t>
            </a:r>
            <a:r>
              <a:rPr sz="1900" spc="-5" dirty="0">
                <a:solidFill>
                  <a:srgbClr val="52555A"/>
                </a:solidFill>
                <a:latin typeface="Arial"/>
                <a:cs typeface="Arial"/>
              </a:rPr>
              <a:t>1.48 </a:t>
            </a:r>
            <a:r>
              <a:rPr sz="1900" spc="-20" dirty="0">
                <a:solidFill>
                  <a:srgbClr val="52555A"/>
                </a:solidFill>
                <a:latin typeface="Arial"/>
                <a:cs typeface="Arial"/>
              </a:rPr>
              <a:t>означает </a:t>
            </a:r>
            <a:r>
              <a:rPr sz="1900" spc="-15" dirty="0">
                <a:solidFill>
                  <a:srgbClr val="52555A"/>
                </a:solidFill>
                <a:latin typeface="Arial"/>
                <a:cs typeface="Arial"/>
              </a:rPr>
              <a:t>что статья </a:t>
            </a:r>
            <a:r>
              <a:rPr sz="1900" spc="-20" dirty="0">
                <a:solidFill>
                  <a:srgbClr val="52555A"/>
                </a:solidFill>
                <a:latin typeface="Arial"/>
                <a:cs typeface="Arial"/>
              </a:rPr>
              <a:t>цитируется  </a:t>
            </a:r>
            <a:r>
              <a:rPr sz="1900" spc="-5" dirty="0">
                <a:solidFill>
                  <a:srgbClr val="52555A"/>
                </a:solidFill>
                <a:latin typeface="Arial"/>
                <a:cs typeface="Arial"/>
              </a:rPr>
              <a:t>выше </a:t>
            </a:r>
            <a:r>
              <a:rPr sz="1900" spc="-10" dirty="0">
                <a:solidFill>
                  <a:srgbClr val="52555A"/>
                </a:solidFill>
                <a:latin typeface="Arial"/>
                <a:cs typeface="Arial"/>
              </a:rPr>
              <a:t>ожидаемого </a:t>
            </a:r>
            <a:r>
              <a:rPr sz="1900" spc="-5" dirty="0">
                <a:solidFill>
                  <a:srgbClr val="52555A"/>
                </a:solidFill>
                <a:latin typeface="Arial"/>
                <a:cs typeface="Arial"/>
              </a:rPr>
              <a:t>на</a:t>
            </a:r>
            <a:r>
              <a:rPr sz="1900" spc="5" dirty="0">
                <a:solidFill>
                  <a:srgbClr val="52555A"/>
                </a:solidFill>
                <a:latin typeface="Arial"/>
                <a:cs typeface="Arial"/>
              </a:rPr>
              <a:t> </a:t>
            </a:r>
            <a:r>
              <a:rPr sz="1900" spc="-5" dirty="0">
                <a:solidFill>
                  <a:srgbClr val="52555A"/>
                </a:solidFill>
                <a:latin typeface="Arial"/>
                <a:cs typeface="Arial"/>
              </a:rPr>
              <a:t>48%.</a:t>
            </a:r>
            <a:endParaRPr sz="1900">
              <a:latin typeface="Arial"/>
              <a:cs typeface="Arial"/>
            </a:endParaRPr>
          </a:p>
          <a:p>
            <a:pPr>
              <a:lnSpc>
                <a:spcPct val="100000"/>
              </a:lnSpc>
              <a:spcBef>
                <a:spcPts val="35"/>
              </a:spcBef>
            </a:pPr>
            <a:endParaRPr sz="2550">
              <a:latin typeface="Times New Roman"/>
              <a:cs typeface="Times New Roman"/>
            </a:endParaRPr>
          </a:p>
          <a:p>
            <a:pPr marL="12700" marR="163830">
              <a:lnSpc>
                <a:spcPts val="2050"/>
              </a:lnSpc>
            </a:pPr>
            <a:r>
              <a:rPr sz="1900" spc="-15" dirty="0">
                <a:solidFill>
                  <a:srgbClr val="52555A"/>
                </a:solidFill>
                <a:latin typeface="Arial"/>
                <a:cs typeface="Arial"/>
              </a:rPr>
              <a:t>Методология </a:t>
            </a:r>
            <a:r>
              <a:rPr sz="1900" spc="-20" dirty="0">
                <a:solidFill>
                  <a:srgbClr val="52555A"/>
                </a:solidFill>
                <a:latin typeface="Arial"/>
                <a:cs typeface="Arial"/>
              </a:rPr>
              <a:t>расчета </a:t>
            </a:r>
            <a:r>
              <a:rPr sz="1900" spc="-10" dirty="0">
                <a:solidFill>
                  <a:srgbClr val="52555A"/>
                </a:solidFill>
                <a:latin typeface="Arial"/>
                <a:cs typeface="Arial"/>
              </a:rPr>
              <a:t>Field-Weighted Citation </a:t>
            </a:r>
            <a:r>
              <a:rPr sz="1900" spc="-5" dirty="0">
                <a:solidFill>
                  <a:srgbClr val="52555A"/>
                </a:solidFill>
                <a:latin typeface="Arial"/>
                <a:cs typeface="Arial"/>
              </a:rPr>
              <a:t>Impact </a:t>
            </a:r>
            <a:r>
              <a:rPr sz="1900" spc="-15" dirty="0">
                <a:solidFill>
                  <a:srgbClr val="52555A"/>
                </a:solidFill>
                <a:latin typeface="Arial"/>
                <a:cs typeface="Arial"/>
              </a:rPr>
              <a:t>учитывает  </a:t>
            </a:r>
            <a:r>
              <a:rPr sz="1900" spc="-10" dirty="0">
                <a:solidFill>
                  <a:srgbClr val="52555A"/>
                </a:solidFill>
                <a:latin typeface="Arial"/>
                <a:cs typeface="Arial"/>
              </a:rPr>
              <a:t>разницу </a:t>
            </a:r>
            <a:r>
              <a:rPr sz="1900" spc="-5" dirty="0">
                <a:solidFill>
                  <a:srgbClr val="52555A"/>
                </a:solidFill>
                <a:latin typeface="Arial"/>
                <a:cs typeface="Arial"/>
              </a:rPr>
              <a:t>в традициях </a:t>
            </a:r>
            <a:r>
              <a:rPr sz="1900" spc="-10" dirty="0">
                <a:solidFill>
                  <a:srgbClr val="52555A"/>
                </a:solidFill>
                <a:latin typeface="Arial"/>
                <a:cs typeface="Arial"/>
              </a:rPr>
              <a:t>цитирования </a:t>
            </a:r>
            <a:r>
              <a:rPr sz="1900" spc="-5" dirty="0">
                <a:solidFill>
                  <a:srgbClr val="52555A"/>
                </a:solidFill>
                <a:latin typeface="Arial"/>
                <a:cs typeface="Arial"/>
              </a:rPr>
              <a:t>в </a:t>
            </a:r>
            <a:r>
              <a:rPr sz="1900" spc="-10" dirty="0">
                <a:solidFill>
                  <a:srgbClr val="52555A"/>
                </a:solidFill>
                <a:latin typeface="Arial"/>
                <a:cs typeface="Arial"/>
              </a:rPr>
              <a:t>разных научных </a:t>
            </a:r>
            <a:r>
              <a:rPr sz="1900" spc="-15" dirty="0">
                <a:solidFill>
                  <a:srgbClr val="52555A"/>
                </a:solidFill>
                <a:latin typeface="Arial"/>
                <a:cs typeface="Arial"/>
              </a:rPr>
              <a:t>областях </a:t>
            </a:r>
            <a:r>
              <a:rPr sz="1900" spc="-5" dirty="0">
                <a:solidFill>
                  <a:srgbClr val="52555A"/>
                </a:solidFill>
                <a:latin typeface="Arial"/>
                <a:cs typeface="Arial"/>
              </a:rPr>
              <a:t>для  корректного сравнеия </a:t>
            </a:r>
            <a:r>
              <a:rPr sz="1900" spc="-20" dirty="0">
                <a:solidFill>
                  <a:srgbClr val="52555A"/>
                </a:solidFill>
                <a:latin typeface="Arial"/>
                <a:cs typeface="Arial"/>
              </a:rPr>
              <a:t>статей </a:t>
            </a:r>
            <a:r>
              <a:rPr sz="1900" spc="-5" dirty="0">
                <a:solidFill>
                  <a:srgbClr val="52555A"/>
                </a:solidFill>
                <a:latin typeface="Arial"/>
                <a:cs typeface="Arial"/>
              </a:rPr>
              <a:t>например по </a:t>
            </a:r>
            <a:r>
              <a:rPr sz="1900" spc="-10" dirty="0">
                <a:solidFill>
                  <a:srgbClr val="52555A"/>
                </a:solidFill>
                <a:latin typeface="Arial"/>
                <a:cs typeface="Arial"/>
              </a:rPr>
              <a:t>медицине </a:t>
            </a:r>
            <a:r>
              <a:rPr sz="1900" spc="-5" dirty="0">
                <a:solidFill>
                  <a:srgbClr val="52555A"/>
                </a:solidFill>
                <a:latin typeface="Arial"/>
                <a:cs typeface="Arial"/>
              </a:rPr>
              <a:t>и</a:t>
            </a:r>
            <a:r>
              <a:rPr sz="1900" spc="250" dirty="0">
                <a:solidFill>
                  <a:srgbClr val="52555A"/>
                </a:solidFill>
                <a:latin typeface="Arial"/>
                <a:cs typeface="Arial"/>
              </a:rPr>
              <a:t> </a:t>
            </a:r>
            <a:r>
              <a:rPr sz="1900" spc="-5" dirty="0">
                <a:solidFill>
                  <a:srgbClr val="52555A"/>
                </a:solidFill>
                <a:latin typeface="Arial"/>
                <a:cs typeface="Arial"/>
              </a:rPr>
              <a:t>социологии.</a:t>
            </a:r>
            <a:endParaRPr sz="1900">
              <a:latin typeface="Arial"/>
              <a:cs typeface="Aria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spc="-5" dirty="0"/>
              <a:t>Field-Weighted Citation</a:t>
            </a:r>
            <a:r>
              <a:rPr spc="-114" dirty="0"/>
              <a:t> </a:t>
            </a:r>
            <a:r>
              <a:rPr dirty="0"/>
              <a:t>Impact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697283"/>
            <a:ext cx="8568952" cy="5941820"/>
            <a:chOff x="323528" y="836712"/>
            <a:chExt cx="8568952" cy="5941820"/>
          </a:xfrm>
        </p:grpSpPr>
        <p:pic>
          <p:nvPicPr>
            <p:cNvPr id="2" name="Picture 1"/>
            <p:cNvPicPr>
              <a:picLocks noChangeAspect="1"/>
            </p:cNvPicPr>
            <p:nvPr/>
          </p:nvPicPr>
          <p:blipFill rotWithShape="1">
            <a:blip r:embed="rId2"/>
            <a:srcRect l="4219" t="90815" b="3472"/>
            <a:stretch/>
          </p:blipFill>
          <p:spPr>
            <a:xfrm>
              <a:off x="323528" y="6423079"/>
              <a:ext cx="8568952" cy="355453"/>
            </a:xfrm>
            <a:prstGeom prst="rect">
              <a:avLst/>
            </a:prstGeom>
          </p:spPr>
        </p:pic>
        <p:sp>
          <p:nvSpPr>
            <p:cNvPr id="9" name="Rectangle 8"/>
            <p:cNvSpPr/>
            <p:nvPr/>
          </p:nvSpPr>
          <p:spPr>
            <a:xfrm>
              <a:off x="539552" y="836712"/>
              <a:ext cx="8245344" cy="5148000"/>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a:solidFill>
                    <a:schemeClr val="bg2"/>
                  </a:solidFill>
                </a:ln>
              </a:endParaRPr>
            </a:p>
          </p:txBody>
        </p:sp>
      </p:grpSp>
      <p:sp>
        <p:nvSpPr>
          <p:cNvPr id="6" name="TextBox 5"/>
          <p:cNvSpPr txBox="1"/>
          <p:nvPr/>
        </p:nvSpPr>
        <p:spPr>
          <a:xfrm>
            <a:off x="539552" y="6496809"/>
            <a:ext cx="7920880" cy="369332"/>
          </a:xfrm>
          <a:prstGeom prst="rect">
            <a:avLst/>
          </a:prstGeom>
          <a:solidFill>
            <a:schemeClr val="bg1"/>
          </a:solidFill>
        </p:spPr>
        <p:txBody>
          <a:bodyPr wrap="square" rtlCol="0">
            <a:spAutoFit/>
          </a:bodyPr>
          <a:lstStyle/>
          <a:p>
            <a:pPr algn="ctr"/>
            <a:r>
              <a:rPr lang="en-GB" dirty="0" smtClean="0">
                <a:solidFill>
                  <a:schemeClr val="accent4">
                    <a:lumMod val="50000"/>
                  </a:schemeClr>
                </a:solidFill>
                <a:latin typeface="Roboto" panose="02000000000000000000" pitchFamily="2" charset="0"/>
                <a:ea typeface="Roboto" panose="02000000000000000000" pitchFamily="2" charset="0"/>
              </a:rPr>
              <a:t>Field </a:t>
            </a:r>
            <a:r>
              <a:rPr lang="en-GB" dirty="0">
                <a:solidFill>
                  <a:schemeClr val="accent4">
                    <a:lumMod val="50000"/>
                  </a:schemeClr>
                </a:solidFill>
                <a:latin typeface="Roboto" panose="02000000000000000000" pitchFamily="2" charset="0"/>
                <a:ea typeface="Roboto" panose="02000000000000000000" pitchFamily="2" charset="0"/>
              </a:rPr>
              <a:t>Weighted Citation Impact</a:t>
            </a:r>
            <a:endParaRPr lang="en-US" dirty="0">
              <a:solidFill>
                <a:schemeClr val="accent4">
                  <a:lumMod val="50000"/>
                </a:schemeClr>
              </a:solidFill>
              <a:latin typeface="Roboto" panose="02000000000000000000" pitchFamily="2" charset="0"/>
              <a:ea typeface="Roboto" panose="02000000000000000000" pitchFamily="2" charset="0"/>
            </a:endParaRPr>
          </a:p>
        </p:txBody>
      </p:sp>
      <p:sp>
        <p:nvSpPr>
          <p:cNvPr id="20" name="TextBox 19"/>
          <p:cNvSpPr txBox="1"/>
          <p:nvPr/>
        </p:nvSpPr>
        <p:spPr>
          <a:xfrm>
            <a:off x="251520" y="527392"/>
            <a:ext cx="8712968" cy="461665"/>
          </a:xfrm>
          <a:prstGeom prst="rect">
            <a:avLst/>
          </a:prstGeom>
          <a:noFill/>
        </p:spPr>
        <p:txBody>
          <a:bodyPr wrap="square" rtlCol="0">
            <a:spAutoFit/>
          </a:bodyPr>
          <a:lstStyle/>
          <a:p>
            <a:r>
              <a:rPr lang="ru-RU" sz="2400" b="1">
                <a:solidFill>
                  <a:srgbClr val="007398"/>
                </a:solidFill>
                <a:latin typeface="Arial Bold"/>
                <a:ea typeface="+mj-ea"/>
                <a:cs typeface="Arial Bold"/>
              </a:rPr>
              <a:t>Нормализация по области - </a:t>
            </a:r>
            <a:r>
              <a:rPr lang="en-US" sz="2400" b="1" smtClean="0">
                <a:solidFill>
                  <a:srgbClr val="007398"/>
                </a:solidFill>
                <a:latin typeface="Arial Bold"/>
                <a:ea typeface="+mj-ea"/>
                <a:cs typeface="Arial Bold"/>
              </a:rPr>
              <a:t>FWCI</a:t>
            </a:r>
            <a:endParaRPr lang="en-US" sz="1400"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cxnSp>
        <p:nvCxnSpPr>
          <p:cNvPr id="5" name="Straight Connector 4"/>
          <p:cNvCxnSpPr/>
          <p:nvPr/>
        </p:nvCxnSpPr>
        <p:spPr>
          <a:xfrm flipV="1">
            <a:off x="3906000" y="1188000"/>
            <a:ext cx="0" cy="5148000"/>
          </a:xfrm>
          <a:prstGeom prst="line">
            <a:avLst/>
          </a:prstGeom>
          <a:ln w="190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004387" y="1141523"/>
            <a:ext cx="1944216" cy="707886"/>
          </a:xfrm>
          <a:prstGeom prst="rect">
            <a:avLst/>
          </a:prstGeom>
          <a:noFill/>
        </p:spPr>
        <p:txBody>
          <a:bodyPr wrap="square" rtlCol="0">
            <a:spAutoFit/>
          </a:bodyPr>
          <a:lstStyle/>
          <a:p>
            <a:pPr algn="ctr"/>
            <a:r>
              <a:rPr lang="en-GB" sz="2000" smtClean="0">
                <a:solidFill>
                  <a:srgbClr val="FF0000"/>
                </a:solidFill>
              </a:rPr>
              <a:t>World</a:t>
            </a:r>
            <a:r>
              <a:rPr lang="ru-RU" sz="2000" smtClean="0">
                <a:solidFill>
                  <a:srgbClr val="FF0000"/>
                </a:solidFill>
              </a:rPr>
              <a:t> </a:t>
            </a:r>
            <a:r>
              <a:rPr lang="en-GB" sz="2000" dirty="0" smtClean="0">
                <a:solidFill>
                  <a:srgbClr val="FF0000"/>
                </a:solidFill>
              </a:rPr>
              <a:t>average</a:t>
            </a:r>
            <a:endParaRPr lang="ru-RU" sz="2000" dirty="0" smtClean="0">
              <a:solidFill>
                <a:srgbClr val="FF0000"/>
              </a:solidFill>
            </a:endParaRPr>
          </a:p>
          <a:p>
            <a:pPr algn="ctr"/>
            <a:r>
              <a:rPr lang="en-GB" sz="2000" dirty="0" smtClean="0">
                <a:solidFill>
                  <a:srgbClr val="FF0000"/>
                </a:solidFill>
              </a:rPr>
              <a:t>FWCI = 1</a:t>
            </a:r>
            <a:endParaRPr lang="en-US" sz="2000" dirty="0">
              <a:solidFill>
                <a:srgbClr val="FF0000"/>
              </a:solidFill>
            </a:endParaRPr>
          </a:p>
        </p:txBody>
      </p:sp>
      <p:sp>
        <p:nvSpPr>
          <p:cNvPr id="10" name="Oval 9"/>
          <p:cNvSpPr/>
          <p:nvPr/>
        </p:nvSpPr>
        <p:spPr>
          <a:xfrm>
            <a:off x="2195736" y="4293096"/>
            <a:ext cx="216024" cy="216024"/>
          </a:xfrm>
          <a:prstGeom prst="ellipse">
            <a:avLst/>
          </a:prstGeom>
          <a:ln>
            <a:solidFill>
              <a:schemeClr val="tx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Box 10"/>
          <p:cNvSpPr txBox="1"/>
          <p:nvPr/>
        </p:nvSpPr>
        <p:spPr>
          <a:xfrm>
            <a:off x="539552" y="4661586"/>
            <a:ext cx="3285187" cy="1631216"/>
          </a:xfrm>
          <a:prstGeom prst="rect">
            <a:avLst/>
          </a:prstGeom>
          <a:noFill/>
          <a:ln w="12700">
            <a:solidFill>
              <a:schemeClr val="accent1"/>
            </a:solidFill>
          </a:ln>
        </p:spPr>
        <p:txBody>
          <a:bodyPr wrap="square" rtlCol="0">
            <a:spAutoFit/>
          </a:bodyPr>
          <a:lstStyle/>
          <a:p>
            <a:r>
              <a:rPr lang="en-GB" sz="2800" b="1" dirty="0" smtClean="0"/>
              <a:t>FWCI = 0.5</a:t>
            </a:r>
          </a:p>
          <a:p>
            <a:r>
              <a:rPr lang="ru-RU" dirty="0" smtClean="0"/>
              <a:t>Получает в </a:t>
            </a:r>
            <a:r>
              <a:rPr lang="en-GB" dirty="0" smtClean="0"/>
              <a:t>2 </a:t>
            </a:r>
            <a:r>
              <a:rPr lang="ru-RU" dirty="0" smtClean="0"/>
              <a:t>раза </a:t>
            </a:r>
            <a:r>
              <a:rPr lang="ru-RU" b="1" dirty="0" smtClean="0">
                <a:solidFill>
                  <a:srgbClr val="FF0000"/>
                </a:solidFill>
              </a:rPr>
              <a:t>меньше</a:t>
            </a:r>
            <a:r>
              <a:rPr lang="ru-RU" dirty="0" smtClean="0"/>
              <a:t> цитат, </a:t>
            </a:r>
            <a:r>
              <a:rPr lang="ru-RU" smtClean="0"/>
              <a:t>чем похожие </a:t>
            </a:r>
            <a:r>
              <a:rPr lang="ru-RU" dirty="0" smtClean="0"/>
              <a:t>статьи (возраст, тип, область </a:t>
            </a:r>
            <a:r>
              <a:rPr lang="ru-RU" smtClean="0"/>
              <a:t>знаний)</a:t>
            </a:r>
            <a:endParaRPr lang="ru-RU" dirty="0" smtClean="0"/>
          </a:p>
        </p:txBody>
      </p:sp>
      <p:sp>
        <p:nvSpPr>
          <p:cNvPr id="34" name="Oval 33"/>
          <p:cNvSpPr/>
          <p:nvPr/>
        </p:nvSpPr>
        <p:spPr>
          <a:xfrm>
            <a:off x="6983989" y="1484784"/>
            <a:ext cx="216024" cy="216024"/>
          </a:xfrm>
          <a:prstGeom prst="ellipse">
            <a:avLst/>
          </a:prstGeom>
          <a:solidFill>
            <a:srgbClr val="00B050"/>
          </a:solidFill>
          <a:ln>
            <a:solidFill>
              <a:schemeClr val="tx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36" name="Straight Arrow Connector 35"/>
          <p:cNvCxnSpPr>
            <a:stCxn id="37" idx="0"/>
          </p:cNvCxnSpPr>
          <p:nvPr/>
        </p:nvCxnSpPr>
        <p:spPr>
          <a:xfrm flipV="1">
            <a:off x="5957237" y="1700808"/>
            <a:ext cx="847160" cy="522600"/>
          </a:xfrm>
          <a:prstGeom prst="straightConnector1">
            <a:avLst/>
          </a:prstGeom>
          <a:ln w="127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194033" y="2223408"/>
            <a:ext cx="3526407" cy="1692771"/>
          </a:xfrm>
          <a:prstGeom prst="rect">
            <a:avLst/>
          </a:prstGeom>
          <a:noFill/>
          <a:ln w="12700">
            <a:solidFill>
              <a:srgbClr val="00B050"/>
            </a:solidFill>
          </a:ln>
        </p:spPr>
        <p:txBody>
          <a:bodyPr wrap="square" rtlCol="0">
            <a:spAutoFit/>
          </a:bodyPr>
          <a:lstStyle/>
          <a:p>
            <a:r>
              <a:rPr lang="en-GB" sz="3200" b="1" dirty="0" smtClean="0"/>
              <a:t>FWCI = </a:t>
            </a:r>
            <a:r>
              <a:rPr lang="ru-RU" sz="3200" b="1" dirty="0" smtClean="0"/>
              <a:t>2</a:t>
            </a:r>
            <a:endParaRPr lang="en-GB" sz="3200" b="1" dirty="0" smtClean="0"/>
          </a:p>
          <a:p>
            <a:r>
              <a:rPr lang="ru-RU" dirty="0" smtClean="0"/>
              <a:t>Получает в </a:t>
            </a:r>
            <a:r>
              <a:rPr lang="en-GB" dirty="0" smtClean="0"/>
              <a:t>2 </a:t>
            </a:r>
            <a:r>
              <a:rPr lang="ru-RU" dirty="0" smtClean="0"/>
              <a:t>раза </a:t>
            </a:r>
            <a:r>
              <a:rPr lang="ru-RU" b="1" dirty="0" smtClean="0">
                <a:solidFill>
                  <a:srgbClr val="FF0000"/>
                </a:solidFill>
              </a:rPr>
              <a:t>больше</a:t>
            </a:r>
            <a:r>
              <a:rPr lang="ru-RU" dirty="0" smtClean="0"/>
              <a:t> цитат, чем в среднем получают похожие статьи (возраст, тип, область </a:t>
            </a:r>
            <a:r>
              <a:rPr lang="ru-RU" smtClean="0"/>
              <a:t>знаний)</a:t>
            </a:r>
            <a:endParaRPr lang="en-US" dirty="0">
              <a:solidFill>
                <a:srgbClr val="53565A"/>
              </a:solidFill>
            </a:endParaRPr>
          </a:p>
        </p:txBody>
      </p:sp>
    </p:spTree>
    <p:extLst>
      <p:ext uri="{BB962C8B-B14F-4D97-AF65-F5344CB8AC3E}">
        <p14:creationId xmlns:p14="http://schemas.microsoft.com/office/powerpoint/2010/main" val="296634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05266" y="129667"/>
            <a:ext cx="227329"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9</a:t>
            </a:r>
            <a:endParaRPr sz="700">
              <a:latin typeface="Arial"/>
              <a:cs typeface="Arial"/>
            </a:endParaRPr>
          </a:p>
        </p:txBody>
      </p:sp>
      <p:sp>
        <p:nvSpPr>
          <p:cNvPr id="3" name="object 3"/>
          <p:cNvSpPr/>
          <p:nvPr/>
        </p:nvSpPr>
        <p:spPr>
          <a:xfrm>
            <a:off x="6400419" y="1390942"/>
            <a:ext cx="2743580" cy="45975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15539" y="1968500"/>
            <a:ext cx="327660" cy="36131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47747" y="2249297"/>
            <a:ext cx="327660" cy="36131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70302" y="3260978"/>
            <a:ext cx="327660" cy="36131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216910" y="3566159"/>
            <a:ext cx="327660" cy="36131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579370" y="4117975"/>
            <a:ext cx="327660" cy="36131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864864" y="4366640"/>
            <a:ext cx="327660" cy="36131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765422" y="3756659"/>
            <a:ext cx="327660" cy="361314"/>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927728" y="5365026"/>
            <a:ext cx="327660" cy="36131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527810" y="6269113"/>
            <a:ext cx="327659" cy="361315"/>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673100" y="1716278"/>
            <a:ext cx="6039485" cy="4857750"/>
          </a:xfrm>
          <a:prstGeom prst="rect">
            <a:avLst/>
          </a:prstGeom>
        </p:spPr>
        <p:txBody>
          <a:bodyPr vert="horz" wrap="square" lIns="0" tIns="0" rIns="0" bIns="0" rtlCol="0">
            <a:spAutoFit/>
          </a:bodyPr>
          <a:lstStyle/>
          <a:p>
            <a:pPr marL="12700">
              <a:lnSpc>
                <a:spcPct val="100000"/>
              </a:lnSpc>
            </a:pPr>
            <a:r>
              <a:rPr sz="1800" b="1" spc="-5" dirty="0">
                <a:solidFill>
                  <a:srgbClr val="00AFEF"/>
                </a:solidFill>
                <a:latin typeface="Arial"/>
                <a:cs typeface="Arial"/>
              </a:rPr>
              <a:t>Productivity</a:t>
            </a:r>
            <a:r>
              <a:rPr sz="1800" b="1" spc="-50" dirty="0">
                <a:solidFill>
                  <a:srgbClr val="00AFEF"/>
                </a:solidFill>
                <a:latin typeface="Arial"/>
                <a:cs typeface="Arial"/>
              </a:rPr>
              <a:t> </a:t>
            </a:r>
            <a:r>
              <a:rPr sz="1800" b="1" spc="-5" dirty="0">
                <a:solidFill>
                  <a:srgbClr val="00AFEF"/>
                </a:solidFill>
                <a:latin typeface="Arial"/>
                <a:cs typeface="Arial"/>
              </a:rPr>
              <a:t>metrics</a:t>
            </a:r>
            <a:endParaRPr sz="1800">
              <a:latin typeface="Arial"/>
              <a:cs typeface="Arial"/>
            </a:endParaRPr>
          </a:p>
          <a:p>
            <a:pPr marL="12700">
              <a:lnSpc>
                <a:spcPct val="100000"/>
              </a:lnSpc>
            </a:pPr>
            <a:r>
              <a:rPr sz="1800" spc="-5" dirty="0">
                <a:solidFill>
                  <a:srgbClr val="52555A"/>
                </a:solidFill>
                <a:latin typeface="Arial"/>
                <a:cs typeface="Arial"/>
              </a:rPr>
              <a:t>Scholarly</a:t>
            </a:r>
            <a:r>
              <a:rPr sz="1800" spc="-70" dirty="0">
                <a:solidFill>
                  <a:srgbClr val="52555A"/>
                </a:solidFill>
                <a:latin typeface="Arial"/>
                <a:cs typeface="Arial"/>
              </a:rPr>
              <a:t> </a:t>
            </a:r>
            <a:r>
              <a:rPr sz="1800" spc="-5" dirty="0">
                <a:solidFill>
                  <a:srgbClr val="52555A"/>
                </a:solidFill>
                <a:latin typeface="Arial"/>
                <a:cs typeface="Arial"/>
              </a:rPr>
              <a:t>Output</a:t>
            </a:r>
            <a:endParaRPr sz="1800">
              <a:latin typeface="Arial"/>
              <a:cs typeface="Arial"/>
            </a:endParaRPr>
          </a:p>
          <a:p>
            <a:pPr marL="12700">
              <a:lnSpc>
                <a:spcPct val="100000"/>
              </a:lnSpc>
            </a:pPr>
            <a:r>
              <a:rPr sz="1800" i="1" spc="-5" dirty="0">
                <a:solidFill>
                  <a:srgbClr val="52555A"/>
                </a:solidFill>
                <a:latin typeface="Arial"/>
                <a:cs typeface="Arial"/>
              </a:rPr>
              <a:t>h</a:t>
            </a:r>
            <a:r>
              <a:rPr sz="1800" spc="-5" dirty="0">
                <a:solidFill>
                  <a:srgbClr val="52555A"/>
                </a:solidFill>
                <a:latin typeface="Arial"/>
                <a:cs typeface="Arial"/>
              </a:rPr>
              <a:t>-indices (</a:t>
            </a:r>
            <a:r>
              <a:rPr sz="1800" i="1" spc="-5" dirty="0">
                <a:solidFill>
                  <a:srgbClr val="52555A"/>
                </a:solidFill>
                <a:latin typeface="Arial"/>
                <a:cs typeface="Arial"/>
              </a:rPr>
              <a:t>h</a:t>
            </a:r>
            <a:r>
              <a:rPr sz="1800" spc="-5" dirty="0">
                <a:solidFill>
                  <a:srgbClr val="52555A"/>
                </a:solidFill>
                <a:latin typeface="Arial"/>
                <a:cs typeface="Arial"/>
              </a:rPr>
              <a:t>, </a:t>
            </a:r>
            <a:r>
              <a:rPr sz="1800" i="1" spc="-5" dirty="0">
                <a:solidFill>
                  <a:srgbClr val="52555A"/>
                </a:solidFill>
                <a:latin typeface="Arial"/>
                <a:cs typeface="Arial"/>
              </a:rPr>
              <a:t>g</a:t>
            </a:r>
            <a:r>
              <a:rPr sz="1800" spc="-5" dirty="0">
                <a:solidFill>
                  <a:srgbClr val="52555A"/>
                </a:solidFill>
                <a:latin typeface="Arial"/>
                <a:cs typeface="Arial"/>
              </a:rPr>
              <a:t>,</a:t>
            </a:r>
            <a:r>
              <a:rPr sz="1800" spc="-40" dirty="0">
                <a:solidFill>
                  <a:srgbClr val="52555A"/>
                </a:solidFill>
                <a:latin typeface="Arial"/>
                <a:cs typeface="Arial"/>
              </a:rPr>
              <a:t> </a:t>
            </a:r>
            <a:r>
              <a:rPr sz="1800" i="1" spc="-10" dirty="0">
                <a:solidFill>
                  <a:srgbClr val="52555A"/>
                </a:solidFill>
                <a:latin typeface="Arial"/>
                <a:cs typeface="Arial"/>
              </a:rPr>
              <a:t>m</a:t>
            </a:r>
            <a:r>
              <a:rPr sz="1800" spc="-10" dirty="0">
                <a:solidFill>
                  <a:srgbClr val="52555A"/>
                </a:solidFill>
                <a:latin typeface="Arial"/>
                <a:cs typeface="Arial"/>
              </a:rPr>
              <a:t>)</a:t>
            </a:r>
            <a:endParaRPr sz="1800">
              <a:latin typeface="Arial"/>
              <a:cs typeface="Arial"/>
            </a:endParaRPr>
          </a:p>
          <a:p>
            <a:pPr>
              <a:lnSpc>
                <a:spcPct val="100000"/>
              </a:lnSpc>
            </a:pPr>
            <a:endParaRPr sz="1800">
              <a:latin typeface="Times New Roman"/>
              <a:cs typeface="Times New Roman"/>
            </a:endParaRPr>
          </a:p>
          <a:p>
            <a:pPr>
              <a:lnSpc>
                <a:spcPct val="100000"/>
              </a:lnSpc>
              <a:spcBef>
                <a:spcPts val="15"/>
              </a:spcBef>
            </a:pPr>
            <a:endParaRPr sz="1550">
              <a:latin typeface="Times New Roman"/>
              <a:cs typeface="Times New Roman"/>
            </a:endParaRPr>
          </a:p>
          <a:p>
            <a:pPr marL="27940">
              <a:lnSpc>
                <a:spcPct val="100000"/>
              </a:lnSpc>
            </a:pPr>
            <a:r>
              <a:rPr sz="1800" b="1" spc="-5" dirty="0">
                <a:solidFill>
                  <a:srgbClr val="00AFEF"/>
                </a:solidFill>
                <a:latin typeface="Arial"/>
                <a:cs typeface="Arial"/>
              </a:rPr>
              <a:t>Citation Impact</a:t>
            </a:r>
            <a:r>
              <a:rPr sz="1800" b="1" spc="-45" dirty="0">
                <a:solidFill>
                  <a:srgbClr val="00AFEF"/>
                </a:solidFill>
                <a:latin typeface="Arial"/>
                <a:cs typeface="Arial"/>
              </a:rPr>
              <a:t> </a:t>
            </a:r>
            <a:r>
              <a:rPr sz="1800" b="1" spc="-5" dirty="0">
                <a:solidFill>
                  <a:srgbClr val="00AFEF"/>
                </a:solidFill>
                <a:latin typeface="Arial"/>
                <a:cs typeface="Arial"/>
              </a:rPr>
              <a:t>metrics</a:t>
            </a:r>
            <a:endParaRPr sz="1800">
              <a:latin typeface="Arial"/>
              <a:cs typeface="Arial"/>
            </a:endParaRPr>
          </a:p>
          <a:p>
            <a:pPr marL="27940">
              <a:lnSpc>
                <a:spcPct val="100000"/>
              </a:lnSpc>
            </a:pPr>
            <a:r>
              <a:rPr sz="1800" spc="-5" dirty="0">
                <a:solidFill>
                  <a:srgbClr val="52555A"/>
                </a:solidFill>
                <a:latin typeface="Arial"/>
                <a:cs typeface="Arial"/>
              </a:rPr>
              <a:t>Citation</a:t>
            </a:r>
            <a:r>
              <a:rPr sz="1800" spc="-65" dirty="0">
                <a:solidFill>
                  <a:srgbClr val="52555A"/>
                </a:solidFill>
                <a:latin typeface="Arial"/>
                <a:cs typeface="Arial"/>
              </a:rPr>
              <a:t> </a:t>
            </a:r>
            <a:r>
              <a:rPr sz="1800" spc="-10" dirty="0">
                <a:solidFill>
                  <a:srgbClr val="52555A"/>
                </a:solidFill>
                <a:latin typeface="Arial"/>
                <a:cs typeface="Arial"/>
              </a:rPr>
              <a:t>Count</a:t>
            </a:r>
            <a:endParaRPr sz="1800">
              <a:latin typeface="Arial"/>
              <a:cs typeface="Arial"/>
            </a:endParaRPr>
          </a:p>
          <a:p>
            <a:pPr marL="27940" marR="2905125">
              <a:lnSpc>
                <a:spcPct val="100000"/>
              </a:lnSpc>
            </a:pPr>
            <a:r>
              <a:rPr sz="1800" spc="-5" dirty="0">
                <a:solidFill>
                  <a:srgbClr val="52555A"/>
                </a:solidFill>
                <a:latin typeface="Arial"/>
                <a:cs typeface="Arial"/>
              </a:rPr>
              <a:t>Citations per Publication  Publications in </a:t>
            </a:r>
            <a:r>
              <a:rPr sz="1800" spc="-65" dirty="0">
                <a:solidFill>
                  <a:srgbClr val="52555A"/>
                </a:solidFill>
                <a:latin typeface="Arial"/>
                <a:cs typeface="Arial"/>
              </a:rPr>
              <a:t>Top </a:t>
            </a:r>
            <a:r>
              <a:rPr sz="1800" spc="-5" dirty="0">
                <a:solidFill>
                  <a:srgbClr val="52555A"/>
                </a:solidFill>
                <a:latin typeface="Arial"/>
                <a:cs typeface="Arial"/>
              </a:rPr>
              <a:t>Percentiles  </a:t>
            </a:r>
            <a:r>
              <a:rPr sz="1800" i="1" spc="-5" dirty="0">
                <a:solidFill>
                  <a:srgbClr val="52555A"/>
                </a:solidFill>
                <a:latin typeface="Arial"/>
                <a:cs typeface="Arial"/>
              </a:rPr>
              <a:t>h</a:t>
            </a:r>
            <a:r>
              <a:rPr sz="1800" spc="-5" dirty="0">
                <a:solidFill>
                  <a:srgbClr val="52555A"/>
                </a:solidFill>
                <a:latin typeface="Arial"/>
                <a:cs typeface="Arial"/>
              </a:rPr>
              <a:t>-indices (</a:t>
            </a:r>
            <a:r>
              <a:rPr sz="1800" i="1" spc="-5" dirty="0">
                <a:solidFill>
                  <a:srgbClr val="52555A"/>
                </a:solidFill>
                <a:latin typeface="Arial"/>
                <a:cs typeface="Arial"/>
              </a:rPr>
              <a:t>h</a:t>
            </a:r>
            <a:r>
              <a:rPr sz="1800" spc="-5" dirty="0">
                <a:solidFill>
                  <a:srgbClr val="52555A"/>
                </a:solidFill>
                <a:latin typeface="Arial"/>
                <a:cs typeface="Arial"/>
              </a:rPr>
              <a:t>, </a:t>
            </a:r>
            <a:r>
              <a:rPr sz="1800" i="1" spc="-5" dirty="0">
                <a:solidFill>
                  <a:srgbClr val="52555A"/>
                </a:solidFill>
                <a:latin typeface="Arial"/>
                <a:cs typeface="Arial"/>
              </a:rPr>
              <a:t>g</a:t>
            </a:r>
            <a:r>
              <a:rPr sz="1800" spc="-5" dirty="0">
                <a:solidFill>
                  <a:srgbClr val="52555A"/>
                </a:solidFill>
                <a:latin typeface="Arial"/>
                <a:cs typeface="Arial"/>
              </a:rPr>
              <a:t>,</a:t>
            </a:r>
            <a:r>
              <a:rPr sz="1800" spc="-55" dirty="0">
                <a:solidFill>
                  <a:srgbClr val="52555A"/>
                </a:solidFill>
                <a:latin typeface="Arial"/>
                <a:cs typeface="Arial"/>
              </a:rPr>
              <a:t> </a:t>
            </a:r>
            <a:r>
              <a:rPr sz="1800" i="1" spc="-10" dirty="0">
                <a:solidFill>
                  <a:srgbClr val="52555A"/>
                </a:solidFill>
                <a:latin typeface="Arial"/>
                <a:cs typeface="Arial"/>
              </a:rPr>
              <a:t>m</a:t>
            </a:r>
            <a:r>
              <a:rPr sz="1800" spc="-10" dirty="0">
                <a:solidFill>
                  <a:srgbClr val="52555A"/>
                </a:solidFill>
                <a:latin typeface="Arial"/>
                <a:cs typeface="Arial"/>
              </a:rPr>
              <a:t>)</a:t>
            </a:r>
            <a:endParaRPr sz="1800">
              <a:latin typeface="Arial"/>
              <a:cs typeface="Arial"/>
            </a:endParaRPr>
          </a:p>
          <a:p>
            <a:pPr marL="27940">
              <a:lnSpc>
                <a:spcPct val="100000"/>
              </a:lnSpc>
            </a:pPr>
            <a:r>
              <a:rPr sz="1800" spc="-10" dirty="0">
                <a:solidFill>
                  <a:srgbClr val="52555A"/>
                </a:solidFill>
                <a:latin typeface="Arial"/>
                <a:cs typeface="Arial"/>
              </a:rPr>
              <a:t>Field-Weighted </a:t>
            </a:r>
            <a:r>
              <a:rPr sz="1800" spc="-5" dirty="0">
                <a:solidFill>
                  <a:srgbClr val="52555A"/>
                </a:solidFill>
                <a:latin typeface="Arial"/>
                <a:cs typeface="Arial"/>
              </a:rPr>
              <a:t>Citation</a:t>
            </a:r>
            <a:r>
              <a:rPr sz="1800" spc="5" dirty="0">
                <a:solidFill>
                  <a:srgbClr val="52555A"/>
                </a:solidFill>
                <a:latin typeface="Arial"/>
                <a:cs typeface="Arial"/>
              </a:rPr>
              <a:t> </a:t>
            </a:r>
            <a:r>
              <a:rPr sz="1800" spc="-5" dirty="0">
                <a:solidFill>
                  <a:srgbClr val="52555A"/>
                </a:solidFill>
                <a:latin typeface="Arial"/>
                <a:cs typeface="Arial"/>
              </a:rPr>
              <a:t>Impact</a:t>
            </a:r>
            <a:endParaRPr sz="1800">
              <a:latin typeface="Arial"/>
              <a:cs typeface="Arial"/>
            </a:endParaRPr>
          </a:p>
          <a:p>
            <a:pPr>
              <a:lnSpc>
                <a:spcPct val="100000"/>
              </a:lnSpc>
            </a:pPr>
            <a:endParaRPr sz="1800">
              <a:latin typeface="Times New Roman"/>
              <a:cs typeface="Times New Roman"/>
            </a:endParaRPr>
          </a:p>
          <a:p>
            <a:pPr marL="27940">
              <a:lnSpc>
                <a:spcPct val="100000"/>
              </a:lnSpc>
              <a:spcBef>
                <a:spcPts val="1420"/>
              </a:spcBef>
            </a:pPr>
            <a:r>
              <a:rPr sz="1800" b="1" spc="-5" dirty="0">
                <a:solidFill>
                  <a:srgbClr val="00AFEF"/>
                </a:solidFill>
                <a:latin typeface="Arial"/>
                <a:cs typeface="Arial"/>
              </a:rPr>
              <a:t>Collaboration</a:t>
            </a:r>
            <a:r>
              <a:rPr sz="1800" b="1" spc="-55" dirty="0">
                <a:solidFill>
                  <a:srgbClr val="00AFEF"/>
                </a:solidFill>
                <a:latin typeface="Arial"/>
                <a:cs typeface="Arial"/>
              </a:rPr>
              <a:t> </a:t>
            </a:r>
            <a:r>
              <a:rPr sz="1800" b="1" spc="-5" dirty="0">
                <a:solidFill>
                  <a:srgbClr val="00AFEF"/>
                </a:solidFill>
                <a:latin typeface="Arial"/>
                <a:cs typeface="Arial"/>
              </a:rPr>
              <a:t>metrics</a:t>
            </a:r>
            <a:endParaRPr sz="1800">
              <a:latin typeface="Arial"/>
              <a:cs typeface="Arial"/>
            </a:endParaRPr>
          </a:p>
          <a:p>
            <a:pPr marL="27940">
              <a:lnSpc>
                <a:spcPct val="100000"/>
              </a:lnSpc>
              <a:tabLst>
                <a:tab pos="1819910" algn="l"/>
              </a:tabLst>
            </a:pPr>
            <a:r>
              <a:rPr sz="1800" spc="-5" dirty="0">
                <a:solidFill>
                  <a:srgbClr val="52555A"/>
                </a:solidFill>
                <a:latin typeface="Arial"/>
                <a:cs typeface="Arial"/>
              </a:rPr>
              <a:t>Collaboration	(geographical)</a:t>
            </a:r>
            <a:endParaRPr sz="1800">
              <a:latin typeface="Arial"/>
              <a:cs typeface="Arial"/>
            </a:endParaRPr>
          </a:p>
          <a:p>
            <a:pPr>
              <a:lnSpc>
                <a:spcPct val="100000"/>
              </a:lnSpc>
            </a:pPr>
            <a:endParaRPr sz="1800">
              <a:latin typeface="Times New Roman"/>
              <a:cs typeface="Times New Roman"/>
            </a:endParaRPr>
          </a:p>
          <a:p>
            <a:pPr>
              <a:lnSpc>
                <a:spcPct val="100000"/>
              </a:lnSpc>
              <a:spcBef>
                <a:spcPts val="50"/>
              </a:spcBef>
            </a:pPr>
            <a:endParaRPr sz="2400">
              <a:latin typeface="Times New Roman"/>
              <a:cs typeface="Times New Roman"/>
            </a:endParaRPr>
          </a:p>
          <a:p>
            <a:pPr marL="1257300">
              <a:lnSpc>
                <a:spcPct val="100000"/>
              </a:lnSpc>
            </a:pPr>
            <a:r>
              <a:rPr sz="1800" spc="-15" dirty="0">
                <a:solidFill>
                  <a:srgbClr val="116082"/>
                </a:solidFill>
                <a:latin typeface="Arial"/>
                <a:cs typeface="Arial"/>
              </a:rPr>
              <a:t>Snowball </a:t>
            </a:r>
            <a:r>
              <a:rPr sz="1800" dirty="0">
                <a:solidFill>
                  <a:srgbClr val="116082"/>
                </a:solidFill>
                <a:latin typeface="Arial"/>
                <a:cs typeface="Arial"/>
              </a:rPr>
              <a:t>Metrics:</a:t>
            </a:r>
            <a:r>
              <a:rPr sz="1800" spc="30" dirty="0">
                <a:solidFill>
                  <a:srgbClr val="116082"/>
                </a:solidFill>
                <a:latin typeface="Arial"/>
                <a:cs typeface="Arial"/>
              </a:rPr>
              <a:t> </a:t>
            </a:r>
            <a:r>
              <a:rPr sz="1800" b="1" spc="-5" dirty="0">
                <a:solidFill>
                  <a:srgbClr val="FF8200"/>
                </a:solidFill>
                <a:latin typeface="Arial"/>
                <a:cs typeface="Arial"/>
                <a:hlinkClick r:id="rId4"/>
              </a:rPr>
              <a:t>www.snowballmetrics.com</a:t>
            </a:r>
            <a:endParaRPr sz="1800">
              <a:latin typeface="Arial"/>
              <a:cs typeface="Arial"/>
            </a:endParaRPr>
          </a:p>
        </p:txBody>
      </p:sp>
      <p:sp>
        <p:nvSpPr>
          <p:cNvPr id="14" name="object 14"/>
          <p:cNvSpPr txBox="1">
            <a:spLocks noGrp="1"/>
          </p:cNvSpPr>
          <p:nvPr>
            <p:ph type="title"/>
          </p:nvPr>
        </p:nvSpPr>
        <p:spPr>
          <a:xfrm>
            <a:off x="371043" y="603758"/>
            <a:ext cx="2529205" cy="375920"/>
          </a:xfrm>
          <a:prstGeom prst="rect">
            <a:avLst/>
          </a:prstGeom>
        </p:spPr>
        <p:txBody>
          <a:bodyPr vert="horz" wrap="square" lIns="0" tIns="0" rIns="0" bIns="0" rtlCol="0">
            <a:spAutoFit/>
          </a:bodyPr>
          <a:lstStyle/>
          <a:p>
            <a:pPr marL="12700">
              <a:lnSpc>
                <a:spcPct val="100000"/>
              </a:lnSpc>
            </a:pPr>
            <a:r>
              <a:rPr dirty="0"/>
              <a:t>Snowball</a:t>
            </a:r>
            <a:r>
              <a:rPr spc="-120" dirty="0"/>
              <a:t> </a:t>
            </a:r>
            <a:r>
              <a:rPr spc="-5" dirty="0"/>
              <a:t>metrics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10</a:t>
            </a:r>
            <a:endParaRPr sz="700">
              <a:latin typeface="Arial"/>
              <a:cs typeface="Arial"/>
            </a:endParaRPr>
          </a:p>
        </p:txBody>
      </p:sp>
      <p:sp>
        <p:nvSpPr>
          <p:cNvPr id="3" name="object 3"/>
          <p:cNvSpPr/>
          <p:nvPr/>
        </p:nvSpPr>
        <p:spPr>
          <a:xfrm>
            <a:off x="6400419" y="1390942"/>
            <a:ext cx="2743580" cy="45975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03783" rIns="0" bIns="0" rtlCol="0">
            <a:spAutoFit/>
          </a:bodyPr>
          <a:lstStyle/>
          <a:p>
            <a:pPr>
              <a:lnSpc>
                <a:spcPct val="100000"/>
              </a:lnSpc>
            </a:pPr>
            <a:r>
              <a:rPr spc="-20" dirty="0"/>
              <a:t>Альтернативные</a:t>
            </a:r>
            <a:r>
              <a:rPr spc="-5" dirty="0"/>
              <a:t> </a:t>
            </a:r>
            <a:r>
              <a:rPr spc="-10" dirty="0"/>
              <a:t>метрики</a:t>
            </a:r>
          </a:p>
        </p:txBody>
      </p:sp>
      <p:sp>
        <p:nvSpPr>
          <p:cNvPr id="5" name="object 5"/>
          <p:cNvSpPr txBox="1"/>
          <p:nvPr/>
        </p:nvSpPr>
        <p:spPr>
          <a:xfrm>
            <a:off x="371043" y="1455039"/>
            <a:ext cx="5726430" cy="4370070"/>
          </a:xfrm>
          <a:prstGeom prst="rect">
            <a:avLst/>
          </a:prstGeom>
        </p:spPr>
        <p:txBody>
          <a:bodyPr vert="horz" wrap="square" lIns="0" tIns="0" rIns="0" bIns="0" rtlCol="0">
            <a:spAutoFit/>
          </a:bodyPr>
          <a:lstStyle/>
          <a:p>
            <a:pPr marL="12700" marR="5080">
              <a:lnSpc>
                <a:spcPct val="90000"/>
              </a:lnSpc>
            </a:pPr>
            <a:r>
              <a:rPr sz="2000" b="1" spc="-25" dirty="0">
                <a:solidFill>
                  <a:srgbClr val="52555A"/>
                </a:solidFill>
                <a:latin typeface="Arial"/>
                <a:cs typeface="Arial"/>
              </a:rPr>
              <a:t>Альтметрики </a:t>
            </a:r>
            <a:r>
              <a:rPr sz="2000" spc="-5" dirty="0">
                <a:solidFill>
                  <a:srgbClr val="52555A"/>
                </a:solidFill>
                <a:latin typeface="Arial"/>
                <a:cs typeface="Arial"/>
              </a:rPr>
              <a:t>(Altmetrics) </a:t>
            </a:r>
            <a:r>
              <a:rPr sz="2000" dirty="0">
                <a:solidFill>
                  <a:srgbClr val="52555A"/>
                </a:solidFill>
                <a:latin typeface="Arial"/>
                <a:cs typeface="Arial"/>
              </a:rPr>
              <a:t>– новые </a:t>
            </a:r>
            <a:r>
              <a:rPr sz="2000" spc="-25" dirty="0">
                <a:solidFill>
                  <a:srgbClr val="52555A"/>
                </a:solidFill>
                <a:latin typeface="Arial"/>
                <a:cs typeface="Arial"/>
              </a:rPr>
              <a:t>методы  </a:t>
            </a:r>
            <a:r>
              <a:rPr sz="2000" spc="-10" dirty="0">
                <a:solidFill>
                  <a:srgbClr val="52555A"/>
                </a:solidFill>
                <a:latin typeface="Arial"/>
                <a:cs typeface="Arial"/>
              </a:rPr>
              <a:t>наукометрии, использующие </a:t>
            </a:r>
            <a:r>
              <a:rPr sz="2000" dirty="0">
                <a:solidFill>
                  <a:srgbClr val="52555A"/>
                </a:solidFill>
                <a:latin typeface="Arial"/>
                <a:cs typeface="Arial"/>
              </a:rPr>
              <a:t>не </a:t>
            </a:r>
            <a:r>
              <a:rPr sz="2000" spc="-5" dirty="0">
                <a:solidFill>
                  <a:srgbClr val="52555A"/>
                </a:solidFill>
                <a:latin typeface="Arial"/>
                <a:cs typeface="Arial"/>
              </a:rPr>
              <a:t>цитирования, </a:t>
            </a:r>
            <a:r>
              <a:rPr sz="2000" dirty="0">
                <a:solidFill>
                  <a:srgbClr val="52555A"/>
                </a:solidFill>
                <a:latin typeface="Arial"/>
                <a:cs typeface="Arial"/>
              </a:rPr>
              <a:t>а  </a:t>
            </a:r>
            <a:r>
              <a:rPr sz="2000" spc="-5" dirty="0">
                <a:solidFill>
                  <a:srgbClr val="52555A"/>
                </a:solidFill>
                <a:latin typeface="Arial"/>
                <a:cs typeface="Arial"/>
              </a:rPr>
              <a:t>другие разнообразные </a:t>
            </a:r>
            <a:r>
              <a:rPr sz="2000" dirty="0">
                <a:solidFill>
                  <a:srgbClr val="52555A"/>
                </a:solidFill>
                <a:latin typeface="Arial"/>
                <a:cs typeface="Arial"/>
              </a:rPr>
              <a:t>данные о</a:t>
            </a:r>
            <a:r>
              <a:rPr sz="2000" spc="-105" dirty="0">
                <a:solidFill>
                  <a:srgbClr val="52555A"/>
                </a:solidFill>
                <a:latin typeface="Arial"/>
                <a:cs typeface="Arial"/>
              </a:rPr>
              <a:t> </a:t>
            </a:r>
            <a:r>
              <a:rPr sz="2000" spc="-10" dirty="0">
                <a:solidFill>
                  <a:srgbClr val="52555A"/>
                </a:solidFill>
                <a:latin typeface="Arial"/>
                <a:cs typeface="Arial"/>
              </a:rPr>
              <a:t>использовании  </a:t>
            </a:r>
            <a:r>
              <a:rPr sz="2000" dirty="0">
                <a:solidFill>
                  <a:srgbClr val="52555A"/>
                </a:solidFill>
                <a:latin typeface="Arial"/>
                <a:cs typeface="Arial"/>
              </a:rPr>
              <a:t>(упоминании) </a:t>
            </a:r>
            <a:r>
              <a:rPr sz="2000" spc="-5" dirty="0">
                <a:solidFill>
                  <a:srgbClr val="52555A"/>
                </a:solidFill>
                <a:latin typeface="Arial"/>
                <a:cs typeface="Arial"/>
              </a:rPr>
              <a:t>научных</a:t>
            </a:r>
            <a:r>
              <a:rPr sz="2000" spc="-130" dirty="0">
                <a:solidFill>
                  <a:srgbClr val="52555A"/>
                </a:solidFill>
                <a:latin typeface="Arial"/>
                <a:cs typeface="Arial"/>
              </a:rPr>
              <a:t> </a:t>
            </a:r>
            <a:r>
              <a:rPr sz="2000" spc="-15" dirty="0">
                <a:solidFill>
                  <a:srgbClr val="52555A"/>
                </a:solidFill>
                <a:latin typeface="Arial"/>
                <a:cs typeface="Arial"/>
              </a:rPr>
              <a:t>статей.</a:t>
            </a:r>
            <a:endParaRPr sz="2000">
              <a:latin typeface="Arial"/>
              <a:cs typeface="Arial"/>
            </a:endParaRPr>
          </a:p>
          <a:p>
            <a:pPr>
              <a:lnSpc>
                <a:spcPct val="100000"/>
              </a:lnSpc>
              <a:spcBef>
                <a:spcPts val="45"/>
              </a:spcBef>
            </a:pPr>
            <a:endParaRPr sz="2700">
              <a:latin typeface="Times New Roman"/>
              <a:cs typeface="Times New Roman"/>
            </a:endParaRPr>
          </a:p>
          <a:p>
            <a:pPr marL="12700" marR="93980">
              <a:lnSpc>
                <a:spcPts val="2160"/>
              </a:lnSpc>
              <a:tabLst>
                <a:tab pos="3623310" algn="l"/>
              </a:tabLst>
            </a:pPr>
            <a:r>
              <a:rPr sz="2000" spc="-20" dirty="0">
                <a:solidFill>
                  <a:srgbClr val="52555A"/>
                </a:solidFill>
                <a:latin typeface="Arial"/>
                <a:cs typeface="Arial"/>
              </a:rPr>
              <a:t>Термин </a:t>
            </a:r>
            <a:r>
              <a:rPr sz="2000" dirty="0">
                <a:solidFill>
                  <a:srgbClr val="52555A"/>
                </a:solidFill>
                <a:latin typeface="Arial"/>
                <a:cs typeface="Arial"/>
              </a:rPr>
              <a:t>Altmetrics </a:t>
            </a:r>
            <a:r>
              <a:rPr sz="2000" spc="-15" dirty="0">
                <a:solidFill>
                  <a:srgbClr val="52555A"/>
                </a:solidFill>
                <a:latin typeface="Arial"/>
                <a:cs typeface="Arial"/>
              </a:rPr>
              <a:t>определен </a:t>
            </a:r>
            <a:r>
              <a:rPr sz="2000" dirty="0">
                <a:solidFill>
                  <a:srgbClr val="52555A"/>
                </a:solidFill>
                <a:latin typeface="Arial"/>
                <a:cs typeface="Arial"/>
              </a:rPr>
              <a:t>в 2010 </a:t>
            </a:r>
            <a:r>
              <a:rPr sz="2000" spc="-65" dirty="0">
                <a:solidFill>
                  <a:srgbClr val="52555A"/>
                </a:solidFill>
                <a:latin typeface="Arial"/>
                <a:cs typeface="Arial"/>
              </a:rPr>
              <a:t>году,</a:t>
            </a:r>
            <a:r>
              <a:rPr sz="2000" spc="-195" dirty="0">
                <a:solidFill>
                  <a:srgbClr val="52555A"/>
                </a:solidFill>
                <a:latin typeface="Arial"/>
                <a:cs typeface="Arial"/>
              </a:rPr>
              <a:t> </a:t>
            </a:r>
            <a:r>
              <a:rPr sz="2000" dirty="0">
                <a:solidFill>
                  <a:srgbClr val="52555A"/>
                </a:solidFill>
                <a:latin typeface="Arial"/>
                <a:cs typeface="Arial"/>
              </a:rPr>
              <a:t>ранее  </a:t>
            </a:r>
            <a:r>
              <a:rPr sz="2000" spc="-15" dirty="0">
                <a:solidFill>
                  <a:srgbClr val="52555A"/>
                </a:solidFill>
                <a:latin typeface="Arial"/>
                <a:cs typeface="Arial"/>
              </a:rPr>
              <a:t>определялся</a:t>
            </a:r>
            <a:r>
              <a:rPr sz="2000" spc="10" dirty="0">
                <a:solidFill>
                  <a:srgbClr val="52555A"/>
                </a:solidFill>
                <a:latin typeface="Arial"/>
                <a:cs typeface="Arial"/>
              </a:rPr>
              <a:t> </a:t>
            </a:r>
            <a:r>
              <a:rPr sz="2000" spc="15" dirty="0">
                <a:solidFill>
                  <a:srgbClr val="52555A"/>
                </a:solidFill>
                <a:latin typeface="Arial"/>
                <a:cs typeface="Arial"/>
              </a:rPr>
              <a:t>как</a:t>
            </a:r>
            <a:r>
              <a:rPr sz="2000" spc="5" dirty="0">
                <a:solidFill>
                  <a:srgbClr val="52555A"/>
                </a:solidFill>
                <a:latin typeface="Arial"/>
                <a:cs typeface="Arial"/>
              </a:rPr>
              <a:t> </a:t>
            </a:r>
            <a:r>
              <a:rPr sz="2000" spc="-5" dirty="0">
                <a:solidFill>
                  <a:srgbClr val="52555A"/>
                </a:solidFill>
                <a:latin typeface="Arial"/>
                <a:cs typeface="Arial"/>
              </a:rPr>
              <a:t>webometrics	</a:t>
            </a:r>
            <a:r>
              <a:rPr sz="2000" dirty="0">
                <a:solidFill>
                  <a:srgbClr val="52555A"/>
                </a:solidFill>
                <a:latin typeface="Arial"/>
                <a:cs typeface="Arial"/>
              </a:rPr>
              <a:t>и</a:t>
            </a:r>
            <a:r>
              <a:rPr sz="2000" spc="-105" dirty="0">
                <a:solidFill>
                  <a:srgbClr val="52555A"/>
                </a:solidFill>
                <a:latin typeface="Arial"/>
                <a:cs typeface="Arial"/>
              </a:rPr>
              <a:t> </a:t>
            </a:r>
            <a:r>
              <a:rPr sz="2000" dirty="0">
                <a:solidFill>
                  <a:srgbClr val="52555A"/>
                </a:solidFill>
                <a:latin typeface="Arial"/>
                <a:cs typeface="Arial"/>
              </a:rPr>
              <a:t>суbermetrics.</a:t>
            </a:r>
            <a:endParaRPr sz="2000">
              <a:latin typeface="Arial"/>
              <a:cs typeface="Arial"/>
            </a:endParaRPr>
          </a:p>
          <a:p>
            <a:pPr marL="12700">
              <a:lnSpc>
                <a:spcPts val="2010"/>
              </a:lnSpc>
            </a:pPr>
            <a:r>
              <a:rPr sz="2000" spc="-15" dirty="0">
                <a:solidFill>
                  <a:srgbClr val="52555A"/>
                </a:solidFill>
                <a:latin typeface="Arial"/>
                <a:cs typeface="Arial"/>
              </a:rPr>
              <a:t>Ранее </a:t>
            </a:r>
            <a:r>
              <a:rPr sz="2000" spc="-5" dirty="0">
                <a:solidFill>
                  <a:srgbClr val="52555A"/>
                </a:solidFill>
                <a:latin typeface="Arial"/>
                <a:cs typeface="Arial"/>
              </a:rPr>
              <a:t>предпринимались попытки</a:t>
            </a:r>
            <a:r>
              <a:rPr sz="2000" spc="-45" dirty="0">
                <a:solidFill>
                  <a:srgbClr val="52555A"/>
                </a:solidFill>
                <a:latin typeface="Arial"/>
                <a:cs typeface="Arial"/>
              </a:rPr>
              <a:t> </a:t>
            </a:r>
            <a:r>
              <a:rPr sz="2000" spc="-10" dirty="0">
                <a:solidFill>
                  <a:srgbClr val="52555A"/>
                </a:solidFill>
                <a:latin typeface="Arial"/>
                <a:cs typeface="Arial"/>
              </a:rPr>
              <a:t>учитывать</a:t>
            </a:r>
            <a:endParaRPr sz="2000">
              <a:latin typeface="Arial"/>
              <a:cs typeface="Arial"/>
            </a:endParaRPr>
          </a:p>
          <a:p>
            <a:pPr marL="12700">
              <a:lnSpc>
                <a:spcPts val="2160"/>
              </a:lnSpc>
            </a:pPr>
            <a:r>
              <a:rPr sz="2000" spc="-5" dirty="0">
                <a:solidFill>
                  <a:srgbClr val="52555A"/>
                </a:solidFill>
                <a:latin typeface="Arial"/>
                <a:cs typeface="Arial"/>
              </a:rPr>
              <a:t>упоминание научных публикаций </a:t>
            </a:r>
            <a:r>
              <a:rPr sz="2000" dirty="0">
                <a:solidFill>
                  <a:srgbClr val="52555A"/>
                </a:solidFill>
                <a:latin typeface="Arial"/>
                <a:cs typeface="Arial"/>
              </a:rPr>
              <a:t>в</a:t>
            </a:r>
            <a:r>
              <a:rPr sz="2000" spc="-65" dirty="0">
                <a:solidFill>
                  <a:srgbClr val="52555A"/>
                </a:solidFill>
                <a:latin typeface="Arial"/>
                <a:cs typeface="Arial"/>
              </a:rPr>
              <a:t> </a:t>
            </a:r>
            <a:r>
              <a:rPr sz="2000" spc="-15" dirty="0">
                <a:solidFill>
                  <a:srgbClr val="52555A"/>
                </a:solidFill>
                <a:latin typeface="Arial"/>
                <a:cs typeface="Arial"/>
              </a:rPr>
              <a:t>патентах,</a:t>
            </a:r>
            <a:endParaRPr sz="2000">
              <a:latin typeface="Arial"/>
              <a:cs typeface="Arial"/>
            </a:endParaRPr>
          </a:p>
          <a:p>
            <a:pPr marL="12700">
              <a:lnSpc>
                <a:spcPts val="2280"/>
              </a:lnSpc>
            </a:pPr>
            <a:r>
              <a:rPr sz="2000" spc="-5" dirty="0">
                <a:solidFill>
                  <a:srgbClr val="52555A"/>
                </a:solidFill>
                <a:latin typeface="Arial"/>
                <a:cs typeface="Arial"/>
              </a:rPr>
              <a:t>новостях, учебных </a:t>
            </a:r>
            <a:r>
              <a:rPr sz="2000" dirty="0">
                <a:solidFill>
                  <a:srgbClr val="52555A"/>
                </a:solidFill>
                <a:latin typeface="Arial"/>
                <a:cs typeface="Arial"/>
              </a:rPr>
              <a:t>курсах и </a:t>
            </a:r>
            <a:r>
              <a:rPr sz="2000" spc="-5" dirty="0">
                <a:solidFill>
                  <a:srgbClr val="52555A"/>
                </a:solidFill>
                <a:latin typeface="Arial"/>
                <a:cs typeface="Arial"/>
              </a:rPr>
              <a:t>других</a:t>
            </a:r>
            <a:r>
              <a:rPr sz="2000" spc="-114" dirty="0">
                <a:solidFill>
                  <a:srgbClr val="52555A"/>
                </a:solidFill>
                <a:latin typeface="Arial"/>
                <a:cs typeface="Arial"/>
              </a:rPr>
              <a:t> </a:t>
            </a:r>
            <a:r>
              <a:rPr sz="2000" spc="-5" dirty="0">
                <a:solidFill>
                  <a:srgbClr val="52555A"/>
                </a:solidFill>
                <a:latin typeface="Arial"/>
                <a:cs typeface="Arial"/>
              </a:rPr>
              <a:t>источниках.</a:t>
            </a:r>
            <a:endParaRPr sz="2000">
              <a:latin typeface="Arial"/>
              <a:cs typeface="Arial"/>
            </a:endParaRPr>
          </a:p>
          <a:p>
            <a:pPr>
              <a:lnSpc>
                <a:spcPct val="100000"/>
              </a:lnSpc>
              <a:spcBef>
                <a:spcPts val="15"/>
              </a:spcBef>
            </a:pPr>
            <a:endParaRPr sz="2700">
              <a:latin typeface="Times New Roman"/>
              <a:cs typeface="Times New Roman"/>
            </a:endParaRPr>
          </a:p>
          <a:p>
            <a:pPr marL="12700" marR="134620">
              <a:lnSpc>
                <a:spcPct val="90000"/>
              </a:lnSpc>
            </a:pPr>
            <a:r>
              <a:rPr sz="2000" spc="-10" dirty="0">
                <a:solidFill>
                  <a:srgbClr val="52555A"/>
                </a:solidFill>
                <a:latin typeface="Arial"/>
                <a:cs typeface="Arial"/>
              </a:rPr>
              <a:t>Большинство </a:t>
            </a:r>
            <a:r>
              <a:rPr sz="2000" spc="-5" dirty="0">
                <a:solidFill>
                  <a:srgbClr val="52555A"/>
                </a:solidFill>
                <a:latin typeface="Arial"/>
                <a:cs typeface="Arial"/>
              </a:rPr>
              <a:t>научных публикаций,  исследующих </a:t>
            </a:r>
            <a:r>
              <a:rPr sz="2000" spc="-20" dirty="0">
                <a:solidFill>
                  <a:srgbClr val="52555A"/>
                </a:solidFill>
                <a:latin typeface="Arial"/>
                <a:cs typeface="Arial"/>
              </a:rPr>
              <a:t>альтернативные </a:t>
            </a:r>
            <a:r>
              <a:rPr sz="2000" spc="-10" dirty="0">
                <a:solidFill>
                  <a:srgbClr val="52555A"/>
                </a:solidFill>
                <a:latin typeface="Arial"/>
                <a:cs typeface="Arial"/>
              </a:rPr>
              <a:t>метрики,  подтверждают </a:t>
            </a:r>
            <a:r>
              <a:rPr sz="2000" spc="-5" dirty="0">
                <a:solidFill>
                  <a:srgbClr val="52555A"/>
                </a:solidFill>
                <a:latin typeface="Arial"/>
                <a:cs typeface="Arial"/>
              </a:rPr>
              <a:t>корреляцию </a:t>
            </a:r>
            <a:r>
              <a:rPr sz="2000" dirty="0">
                <a:solidFill>
                  <a:srgbClr val="52555A"/>
                </a:solidFill>
                <a:latin typeface="Arial"/>
                <a:cs typeface="Arial"/>
              </a:rPr>
              <a:t>данных</a:t>
            </a:r>
            <a:r>
              <a:rPr sz="2000" spc="-114" dirty="0">
                <a:solidFill>
                  <a:srgbClr val="52555A"/>
                </a:solidFill>
                <a:latin typeface="Arial"/>
                <a:cs typeface="Arial"/>
              </a:rPr>
              <a:t> </a:t>
            </a:r>
            <a:r>
              <a:rPr sz="2000" spc="-25" dirty="0">
                <a:solidFill>
                  <a:srgbClr val="52555A"/>
                </a:solidFill>
                <a:latin typeface="Arial"/>
                <a:cs typeface="Arial"/>
              </a:rPr>
              <a:t>альтметрик  </a:t>
            </a:r>
            <a:r>
              <a:rPr sz="2000" dirty="0">
                <a:solidFill>
                  <a:srgbClr val="52555A"/>
                </a:solidFill>
                <a:latin typeface="Arial"/>
                <a:cs typeface="Arial"/>
              </a:rPr>
              <a:t>и данных на </a:t>
            </a:r>
            <a:r>
              <a:rPr sz="2000" spc="-5" dirty="0">
                <a:solidFill>
                  <a:srgbClr val="52555A"/>
                </a:solidFill>
                <a:latin typeface="Arial"/>
                <a:cs typeface="Arial"/>
              </a:rPr>
              <a:t>основе</a:t>
            </a:r>
            <a:r>
              <a:rPr sz="2000" spc="-110" dirty="0">
                <a:solidFill>
                  <a:srgbClr val="52555A"/>
                </a:solidFill>
                <a:latin typeface="Arial"/>
                <a:cs typeface="Arial"/>
              </a:rPr>
              <a:t> </a:t>
            </a:r>
            <a:r>
              <a:rPr sz="2000" spc="-5" dirty="0">
                <a:solidFill>
                  <a:srgbClr val="52555A"/>
                </a:solidFill>
                <a:latin typeface="Arial"/>
                <a:cs typeface="Arial"/>
              </a:rPr>
              <a:t>цитирований.</a:t>
            </a:r>
            <a:endParaRPr sz="20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11</a:t>
            </a:r>
            <a:endParaRPr sz="700">
              <a:latin typeface="Arial"/>
              <a:cs typeface="Arial"/>
            </a:endParaRPr>
          </a:p>
        </p:txBody>
      </p:sp>
      <p:sp>
        <p:nvSpPr>
          <p:cNvPr id="3" name="object 3"/>
          <p:cNvSpPr txBox="1">
            <a:spLocks noGrp="1"/>
          </p:cNvSpPr>
          <p:nvPr>
            <p:ph type="title"/>
          </p:nvPr>
        </p:nvSpPr>
        <p:spPr>
          <a:prstGeom prst="rect">
            <a:avLst/>
          </a:prstGeom>
        </p:spPr>
        <p:txBody>
          <a:bodyPr vert="horz" wrap="square" lIns="0" tIns="341883" rIns="0" bIns="0" rtlCol="0">
            <a:spAutoFit/>
          </a:bodyPr>
          <a:lstStyle/>
          <a:p>
            <a:pPr marL="12700">
              <a:lnSpc>
                <a:spcPct val="100000"/>
              </a:lnSpc>
            </a:pPr>
            <a:r>
              <a:rPr dirty="0"/>
              <a:t>Цели и </a:t>
            </a:r>
            <a:r>
              <a:rPr spc="-20" dirty="0"/>
              <a:t>задачи</a:t>
            </a:r>
            <a:r>
              <a:rPr spc="-75" dirty="0"/>
              <a:t> </a:t>
            </a:r>
            <a:r>
              <a:rPr spc="-30" dirty="0"/>
              <a:t>альтметрик</a:t>
            </a:r>
          </a:p>
        </p:txBody>
      </p:sp>
      <p:sp>
        <p:nvSpPr>
          <p:cNvPr id="4" name="object 4"/>
          <p:cNvSpPr txBox="1"/>
          <p:nvPr/>
        </p:nvSpPr>
        <p:spPr>
          <a:xfrm>
            <a:off x="515518" y="1315465"/>
            <a:ext cx="7883525" cy="2693035"/>
          </a:xfrm>
          <a:prstGeom prst="rect">
            <a:avLst/>
          </a:prstGeom>
        </p:spPr>
        <p:txBody>
          <a:bodyPr vert="horz" wrap="square" lIns="0" tIns="0" rIns="0" bIns="0" rtlCol="0">
            <a:spAutoFit/>
          </a:bodyPr>
          <a:lstStyle/>
          <a:p>
            <a:pPr marL="355600" indent="-342900">
              <a:lnSpc>
                <a:spcPct val="100000"/>
              </a:lnSpc>
              <a:buClr>
                <a:srgbClr val="FF8200"/>
              </a:buClr>
              <a:buSzPct val="150000"/>
              <a:buFont typeface="Wingdings"/>
              <a:buChar char=""/>
              <a:tabLst>
                <a:tab pos="354965" algn="l"/>
                <a:tab pos="355600" algn="l"/>
              </a:tabLst>
            </a:pPr>
            <a:r>
              <a:rPr sz="2000" spc="-5" dirty="0">
                <a:solidFill>
                  <a:srgbClr val="52555A"/>
                </a:solidFill>
                <a:latin typeface="Arial"/>
                <a:cs typeface="Arial"/>
              </a:rPr>
              <a:t>Оперативное </a:t>
            </a:r>
            <a:r>
              <a:rPr sz="2000" spc="-10" dirty="0">
                <a:solidFill>
                  <a:srgbClr val="52555A"/>
                </a:solidFill>
                <a:latin typeface="Arial"/>
                <a:cs typeface="Arial"/>
              </a:rPr>
              <a:t>получение </a:t>
            </a:r>
            <a:r>
              <a:rPr sz="2000" dirty="0">
                <a:solidFill>
                  <a:srgbClr val="52555A"/>
                </a:solidFill>
                <a:latin typeface="Arial"/>
                <a:cs typeface="Arial"/>
              </a:rPr>
              <a:t>информации о</a:t>
            </a:r>
            <a:r>
              <a:rPr sz="2000" spc="-95" dirty="0">
                <a:solidFill>
                  <a:srgbClr val="52555A"/>
                </a:solidFill>
                <a:latin typeface="Arial"/>
                <a:cs typeface="Arial"/>
              </a:rPr>
              <a:t> </a:t>
            </a:r>
            <a:r>
              <a:rPr sz="2000" spc="-5" dirty="0">
                <a:solidFill>
                  <a:srgbClr val="52555A"/>
                </a:solidFill>
                <a:latin typeface="Arial"/>
                <a:cs typeface="Arial"/>
              </a:rPr>
              <a:t>востребованности</a:t>
            </a:r>
            <a:endParaRPr sz="2000">
              <a:latin typeface="Arial"/>
              <a:cs typeface="Arial"/>
            </a:endParaRPr>
          </a:p>
          <a:p>
            <a:pPr marL="355600">
              <a:lnSpc>
                <a:spcPct val="100000"/>
              </a:lnSpc>
            </a:pPr>
            <a:r>
              <a:rPr sz="2000" spc="-5" dirty="0">
                <a:solidFill>
                  <a:srgbClr val="52555A"/>
                </a:solidFill>
                <a:latin typeface="Arial"/>
                <a:cs typeface="Arial"/>
              </a:rPr>
              <a:t>публикаций</a:t>
            </a:r>
            <a:endParaRPr sz="2000">
              <a:latin typeface="Arial"/>
              <a:cs typeface="Arial"/>
            </a:endParaRPr>
          </a:p>
          <a:p>
            <a:pPr>
              <a:lnSpc>
                <a:spcPct val="100000"/>
              </a:lnSpc>
              <a:spcBef>
                <a:spcPts val="25"/>
              </a:spcBef>
            </a:pPr>
            <a:endParaRPr sz="2900">
              <a:latin typeface="Times New Roman"/>
              <a:cs typeface="Times New Roman"/>
            </a:endParaRPr>
          </a:p>
          <a:p>
            <a:pPr marL="355600" marR="5080" indent="-342900">
              <a:lnSpc>
                <a:spcPct val="100000"/>
              </a:lnSpc>
              <a:buClr>
                <a:srgbClr val="FF8200"/>
              </a:buClr>
              <a:buSzPct val="150000"/>
              <a:buFont typeface="Wingdings"/>
              <a:buChar char=""/>
              <a:tabLst>
                <a:tab pos="354965" algn="l"/>
                <a:tab pos="355600" algn="l"/>
              </a:tabLst>
            </a:pPr>
            <a:r>
              <a:rPr sz="2000" spc="-5" dirty="0">
                <a:solidFill>
                  <a:srgbClr val="52555A"/>
                </a:solidFill>
                <a:latin typeface="Arial"/>
                <a:cs typeface="Arial"/>
              </a:rPr>
              <a:t>Анализ востребованности публикаций </a:t>
            </a:r>
            <a:r>
              <a:rPr sz="2000" spc="-10" dirty="0">
                <a:solidFill>
                  <a:srgbClr val="52555A"/>
                </a:solidFill>
                <a:latin typeface="Arial"/>
                <a:cs typeface="Arial"/>
              </a:rPr>
              <a:t>среди </a:t>
            </a:r>
            <a:r>
              <a:rPr sz="2000" dirty="0">
                <a:solidFill>
                  <a:srgbClr val="52555A"/>
                </a:solidFill>
                <a:latin typeface="Arial"/>
                <a:cs typeface="Arial"/>
              </a:rPr>
              <a:t>широких </a:t>
            </a:r>
            <a:r>
              <a:rPr sz="2000" spc="5" dirty="0">
                <a:solidFill>
                  <a:srgbClr val="52555A"/>
                </a:solidFill>
                <a:latin typeface="Arial"/>
                <a:cs typeface="Arial"/>
              </a:rPr>
              <a:t>слоев  </a:t>
            </a:r>
            <a:r>
              <a:rPr sz="2000" spc="-15" dirty="0">
                <a:solidFill>
                  <a:srgbClr val="52555A"/>
                </a:solidFill>
                <a:latin typeface="Arial"/>
                <a:cs typeface="Arial"/>
              </a:rPr>
              <a:t>исследователей </a:t>
            </a:r>
            <a:r>
              <a:rPr sz="2000" dirty="0">
                <a:solidFill>
                  <a:srgbClr val="52555A"/>
                </a:solidFill>
                <a:latin typeface="Arial"/>
                <a:cs typeface="Arial"/>
              </a:rPr>
              <a:t>(с </a:t>
            </a:r>
            <a:r>
              <a:rPr sz="2000" spc="-20" dirty="0">
                <a:solidFill>
                  <a:srgbClr val="52555A"/>
                </a:solidFill>
                <a:latin typeface="Arial"/>
                <a:cs typeface="Arial"/>
              </a:rPr>
              <a:t>учетом </a:t>
            </a:r>
            <a:r>
              <a:rPr sz="2000" spc="-5" dirty="0">
                <a:solidFill>
                  <a:srgbClr val="52555A"/>
                </a:solidFill>
                <a:latin typeface="Arial"/>
                <a:cs typeface="Arial"/>
              </a:rPr>
              <a:t>их социального </a:t>
            </a:r>
            <a:r>
              <a:rPr sz="2000" dirty="0">
                <a:solidFill>
                  <a:srgbClr val="52555A"/>
                </a:solidFill>
                <a:latin typeface="Arial"/>
                <a:cs typeface="Arial"/>
              </a:rPr>
              <a:t>и </a:t>
            </a:r>
            <a:r>
              <a:rPr sz="2000" spc="-10" dirty="0">
                <a:solidFill>
                  <a:srgbClr val="52555A"/>
                </a:solidFill>
                <a:latin typeface="Arial"/>
                <a:cs typeface="Arial"/>
              </a:rPr>
              <a:t>научного</a:t>
            </a:r>
            <a:r>
              <a:rPr sz="2000" spc="-130" dirty="0">
                <a:solidFill>
                  <a:srgbClr val="52555A"/>
                </a:solidFill>
                <a:latin typeface="Arial"/>
                <a:cs typeface="Arial"/>
              </a:rPr>
              <a:t> </a:t>
            </a:r>
            <a:r>
              <a:rPr sz="2000" spc="-5" dirty="0">
                <a:solidFill>
                  <a:srgbClr val="52555A"/>
                </a:solidFill>
                <a:latin typeface="Arial"/>
                <a:cs typeface="Arial"/>
              </a:rPr>
              <a:t>профиля)</a:t>
            </a:r>
            <a:endParaRPr sz="2000">
              <a:latin typeface="Arial"/>
              <a:cs typeface="Arial"/>
            </a:endParaRPr>
          </a:p>
          <a:p>
            <a:pPr>
              <a:lnSpc>
                <a:spcPct val="100000"/>
              </a:lnSpc>
              <a:spcBef>
                <a:spcPts val="25"/>
              </a:spcBef>
              <a:buClr>
                <a:srgbClr val="FF8200"/>
              </a:buClr>
              <a:buFont typeface="Wingdings"/>
              <a:buChar char=""/>
            </a:pPr>
            <a:endParaRPr sz="2900">
              <a:latin typeface="Times New Roman"/>
              <a:cs typeface="Times New Roman"/>
            </a:endParaRPr>
          </a:p>
          <a:p>
            <a:pPr marL="355600" marR="2148840" indent="-342900">
              <a:lnSpc>
                <a:spcPct val="100000"/>
              </a:lnSpc>
              <a:buClr>
                <a:srgbClr val="FF8200"/>
              </a:buClr>
              <a:buSzPct val="150000"/>
              <a:buFont typeface="Wingdings"/>
              <a:buChar char=""/>
              <a:tabLst>
                <a:tab pos="354965" algn="l"/>
                <a:tab pos="355600" algn="l"/>
              </a:tabLst>
            </a:pPr>
            <a:r>
              <a:rPr sz="2000" spc="-5" dirty="0">
                <a:solidFill>
                  <a:srgbClr val="52555A"/>
                </a:solidFill>
                <a:latin typeface="Arial"/>
                <a:cs typeface="Arial"/>
              </a:rPr>
              <a:t>Возможность прогноза цитирования  нецитируемых/слабоцитируемых</a:t>
            </a:r>
            <a:r>
              <a:rPr sz="2000" spc="-65" dirty="0">
                <a:solidFill>
                  <a:srgbClr val="52555A"/>
                </a:solidFill>
                <a:latin typeface="Arial"/>
                <a:cs typeface="Arial"/>
              </a:rPr>
              <a:t> </a:t>
            </a:r>
            <a:r>
              <a:rPr sz="2000" spc="-5" dirty="0">
                <a:solidFill>
                  <a:srgbClr val="52555A"/>
                </a:solidFill>
                <a:latin typeface="Arial"/>
                <a:cs typeface="Arial"/>
              </a:rPr>
              <a:t>публикаций</a:t>
            </a:r>
            <a:endParaRPr sz="2000">
              <a:latin typeface="Arial"/>
              <a:cs typeface="Arial"/>
            </a:endParaRPr>
          </a:p>
        </p:txBody>
      </p:sp>
      <p:sp>
        <p:nvSpPr>
          <p:cNvPr id="5" name="object 5"/>
          <p:cNvSpPr txBox="1"/>
          <p:nvPr/>
        </p:nvSpPr>
        <p:spPr>
          <a:xfrm>
            <a:off x="858418" y="5156453"/>
            <a:ext cx="7280275" cy="315595"/>
          </a:xfrm>
          <a:prstGeom prst="rect">
            <a:avLst/>
          </a:prstGeom>
        </p:spPr>
        <p:txBody>
          <a:bodyPr vert="horz" wrap="square" lIns="0" tIns="0" rIns="0" bIns="0" rtlCol="0">
            <a:spAutoFit/>
          </a:bodyPr>
          <a:lstStyle/>
          <a:p>
            <a:pPr marL="12700">
              <a:lnSpc>
                <a:spcPct val="100000"/>
              </a:lnSpc>
            </a:pPr>
            <a:r>
              <a:rPr sz="2000" spc="-5" dirty="0">
                <a:solidFill>
                  <a:srgbClr val="52555A"/>
                </a:solidFill>
                <a:latin typeface="Arial"/>
                <a:cs typeface="Arial"/>
              </a:rPr>
              <a:t>Анализ </a:t>
            </a:r>
            <a:r>
              <a:rPr sz="2000" dirty="0">
                <a:solidFill>
                  <a:srgbClr val="52555A"/>
                </a:solidFill>
                <a:latin typeface="Arial"/>
                <a:cs typeface="Arial"/>
              </a:rPr>
              <a:t>трендов </a:t>
            </a:r>
            <a:r>
              <a:rPr sz="2000" spc="-5" dirty="0">
                <a:solidFill>
                  <a:srgbClr val="52555A"/>
                </a:solidFill>
                <a:latin typeface="Arial"/>
                <a:cs typeface="Arial"/>
              </a:rPr>
              <a:t>востребованности публикаций</a:t>
            </a:r>
            <a:r>
              <a:rPr sz="2000" spc="-125" dirty="0">
                <a:solidFill>
                  <a:srgbClr val="52555A"/>
                </a:solidFill>
                <a:latin typeface="Arial"/>
                <a:cs typeface="Arial"/>
              </a:rPr>
              <a:t> </a:t>
            </a:r>
            <a:r>
              <a:rPr sz="2000" spc="-20" dirty="0">
                <a:solidFill>
                  <a:srgbClr val="52555A"/>
                </a:solidFill>
                <a:latin typeface="Arial"/>
                <a:cs typeface="Arial"/>
              </a:rPr>
              <a:t>Университета</a:t>
            </a:r>
            <a:endParaRPr sz="2000">
              <a:latin typeface="Arial"/>
              <a:cs typeface="Arial"/>
            </a:endParaRPr>
          </a:p>
        </p:txBody>
      </p:sp>
      <p:sp>
        <p:nvSpPr>
          <p:cNvPr id="6" name="object 6"/>
          <p:cNvSpPr txBox="1"/>
          <p:nvPr/>
        </p:nvSpPr>
        <p:spPr>
          <a:xfrm>
            <a:off x="515518" y="4424933"/>
            <a:ext cx="8385809" cy="1802764"/>
          </a:xfrm>
          <a:prstGeom prst="rect">
            <a:avLst/>
          </a:prstGeom>
        </p:spPr>
        <p:txBody>
          <a:bodyPr vert="horz" wrap="square" lIns="0" tIns="0" rIns="0" bIns="0" rtlCol="0">
            <a:spAutoFit/>
          </a:bodyPr>
          <a:lstStyle/>
          <a:p>
            <a:pPr marL="355600" indent="-342900">
              <a:lnSpc>
                <a:spcPct val="100000"/>
              </a:lnSpc>
              <a:buClr>
                <a:srgbClr val="FF8200"/>
              </a:buClr>
              <a:buSzPct val="150000"/>
              <a:buFont typeface="Wingdings"/>
              <a:buChar char=""/>
              <a:tabLst>
                <a:tab pos="354965" algn="l"/>
                <a:tab pos="355600" algn="l"/>
              </a:tabLst>
            </a:pPr>
            <a:r>
              <a:rPr sz="2000" spc="-15" dirty="0">
                <a:solidFill>
                  <a:srgbClr val="52555A"/>
                </a:solidFill>
                <a:latin typeface="Arial"/>
                <a:cs typeface="Arial"/>
              </a:rPr>
              <a:t>Определение </a:t>
            </a:r>
            <a:r>
              <a:rPr sz="2000" spc="-10" dirty="0">
                <a:solidFill>
                  <a:srgbClr val="52555A"/>
                </a:solidFill>
                <a:latin typeface="Arial"/>
                <a:cs typeface="Arial"/>
              </a:rPr>
              <a:t>работающих </a:t>
            </a:r>
            <a:r>
              <a:rPr sz="2000" spc="5" dirty="0">
                <a:solidFill>
                  <a:srgbClr val="52555A"/>
                </a:solidFill>
                <a:latin typeface="Arial"/>
                <a:cs typeface="Arial"/>
              </a:rPr>
              <a:t>каналов </a:t>
            </a:r>
            <a:r>
              <a:rPr sz="2000" spc="-5" dirty="0">
                <a:solidFill>
                  <a:srgbClr val="52555A"/>
                </a:solidFill>
                <a:latin typeface="Arial"/>
                <a:cs typeface="Arial"/>
              </a:rPr>
              <a:t>информирования</a:t>
            </a:r>
            <a:r>
              <a:rPr sz="2000" dirty="0">
                <a:solidFill>
                  <a:srgbClr val="52555A"/>
                </a:solidFill>
                <a:latin typeface="Arial"/>
                <a:cs typeface="Arial"/>
              </a:rPr>
              <a:t> </a:t>
            </a:r>
            <a:r>
              <a:rPr sz="2000" spc="-20" dirty="0">
                <a:solidFill>
                  <a:srgbClr val="52555A"/>
                </a:solidFill>
                <a:latin typeface="Arial"/>
                <a:cs typeface="Arial"/>
              </a:rPr>
              <a:t>Университета</a:t>
            </a:r>
            <a:endParaRPr sz="2000">
              <a:latin typeface="Arial"/>
              <a:cs typeface="Arial"/>
            </a:endParaRPr>
          </a:p>
          <a:p>
            <a:pPr marL="12700">
              <a:lnSpc>
                <a:spcPct val="100000"/>
              </a:lnSpc>
              <a:spcBef>
                <a:spcPts val="2360"/>
              </a:spcBef>
            </a:pPr>
            <a:r>
              <a:rPr sz="3000" dirty="0">
                <a:solidFill>
                  <a:srgbClr val="FF8200"/>
                </a:solidFill>
                <a:latin typeface="Wingdings"/>
                <a:cs typeface="Wingdings"/>
              </a:rPr>
              <a:t></a:t>
            </a:r>
            <a:endParaRPr sz="3000">
              <a:latin typeface="Wingdings"/>
              <a:cs typeface="Wingdings"/>
            </a:endParaRPr>
          </a:p>
          <a:p>
            <a:pPr marL="12700">
              <a:lnSpc>
                <a:spcPct val="100000"/>
              </a:lnSpc>
              <a:spcBef>
                <a:spcPts val="2160"/>
              </a:spcBef>
            </a:pPr>
            <a:r>
              <a:rPr sz="3000" dirty="0">
                <a:solidFill>
                  <a:srgbClr val="FF8200"/>
                </a:solidFill>
                <a:latin typeface="Wingdings"/>
                <a:cs typeface="Wingdings"/>
              </a:rPr>
              <a:t></a:t>
            </a:r>
            <a:endParaRPr sz="3000">
              <a:latin typeface="Wingdings"/>
              <a:cs typeface="Wingdings"/>
            </a:endParaRPr>
          </a:p>
        </p:txBody>
      </p:sp>
      <p:sp>
        <p:nvSpPr>
          <p:cNvPr id="7" name="object 7"/>
          <p:cNvSpPr txBox="1"/>
          <p:nvPr/>
        </p:nvSpPr>
        <p:spPr>
          <a:xfrm>
            <a:off x="858418" y="5888329"/>
            <a:ext cx="7385050" cy="620395"/>
          </a:xfrm>
          <a:prstGeom prst="rect">
            <a:avLst/>
          </a:prstGeom>
        </p:spPr>
        <p:txBody>
          <a:bodyPr vert="horz" wrap="square" lIns="0" tIns="0" rIns="0" bIns="0" rtlCol="0">
            <a:spAutoFit/>
          </a:bodyPr>
          <a:lstStyle/>
          <a:p>
            <a:pPr marL="12700">
              <a:lnSpc>
                <a:spcPct val="100000"/>
              </a:lnSpc>
            </a:pPr>
            <a:r>
              <a:rPr sz="2000" spc="-20" dirty="0">
                <a:solidFill>
                  <a:srgbClr val="52555A"/>
                </a:solidFill>
                <a:latin typeface="Arial"/>
                <a:cs typeface="Arial"/>
              </a:rPr>
              <a:t>Учет </a:t>
            </a:r>
            <a:r>
              <a:rPr sz="2000" spc="-5" dirty="0">
                <a:solidFill>
                  <a:srgbClr val="52555A"/>
                </a:solidFill>
                <a:latin typeface="Arial"/>
                <a:cs typeface="Arial"/>
              </a:rPr>
              <a:t>данных </a:t>
            </a:r>
            <a:r>
              <a:rPr sz="2000" spc="-25" dirty="0">
                <a:solidFill>
                  <a:srgbClr val="52555A"/>
                </a:solidFill>
                <a:latin typeface="Arial"/>
                <a:cs typeface="Arial"/>
              </a:rPr>
              <a:t>альтметрик </a:t>
            </a:r>
            <a:r>
              <a:rPr sz="2000" dirty="0">
                <a:solidFill>
                  <a:srgbClr val="52555A"/>
                </a:solidFill>
                <a:latin typeface="Arial"/>
                <a:cs typeface="Arial"/>
              </a:rPr>
              <a:t>в </a:t>
            </a:r>
            <a:r>
              <a:rPr sz="2000" spc="-10" dirty="0">
                <a:solidFill>
                  <a:srgbClr val="52555A"/>
                </a:solidFill>
                <a:latin typeface="Arial"/>
                <a:cs typeface="Arial"/>
              </a:rPr>
              <a:t>стратегии </a:t>
            </a:r>
            <a:r>
              <a:rPr sz="2000" spc="-5" dirty="0">
                <a:solidFill>
                  <a:srgbClr val="52555A"/>
                </a:solidFill>
                <a:latin typeface="Arial"/>
                <a:cs typeface="Arial"/>
              </a:rPr>
              <a:t>публикации</a:t>
            </a:r>
            <a:r>
              <a:rPr sz="2000" spc="-75" dirty="0">
                <a:solidFill>
                  <a:srgbClr val="52555A"/>
                </a:solidFill>
                <a:latin typeface="Arial"/>
                <a:cs typeface="Arial"/>
              </a:rPr>
              <a:t> </a:t>
            </a:r>
            <a:r>
              <a:rPr sz="2000" dirty="0">
                <a:solidFill>
                  <a:srgbClr val="52555A"/>
                </a:solidFill>
                <a:latin typeface="Arial"/>
                <a:cs typeface="Arial"/>
              </a:rPr>
              <a:t>собственных</a:t>
            </a:r>
            <a:endParaRPr sz="2000">
              <a:latin typeface="Arial"/>
              <a:cs typeface="Arial"/>
            </a:endParaRPr>
          </a:p>
          <a:p>
            <a:pPr marL="12700">
              <a:lnSpc>
                <a:spcPct val="100000"/>
              </a:lnSpc>
            </a:pPr>
            <a:r>
              <a:rPr sz="2000" spc="-10" dirty="0">
                <a:solidFill>
                  <a:srgbClr val="52555A"/>
                </a:solidFill>
                <a:latin typeface="Arial"/>
                <a:cs typeface="Arial"/>
              </a:rPr>
              <a:t>научно-рецензируемых</a:t>
            </a:r>
            <a:r>
              <a:rPr sz="2000" spc="-25" dirty="0">
                <a:solidFill>
                  <a:srgbClr val="52555A"/>
                </a:solidFill>
                <a:latin typeface="Arial"/>
                <a:cs typeface="Arial"/>
              </a:rPr>
              <a:t> </a:t>
            </a:r>
            <a:r>
              <a:rPr sz="2000" spc="-10" dirty="0">
                <a:solidFill>
                  <a:srgbClr val="52555A"/>
                </a:solidFill>
                <a:latin typeface="Arial"/>
                <a:cs typeface="Arial"/>
              </a:rPr>
              <a:t>изданий</a:t>
            </a:r>
            <a:endParaRPr sz="20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12</a:t>
            </a:r>
            <a:endParaRPr sz="700">
              <a:latin typeface="Arial"/>
              <a:cs typeface="Arial"/>
            </a:endParaRPr>
          </a:p>
        </p:txBody>
      </p:sp>
      <p:sp>
        <p:nvSpPr>
          <p:cNvPr id="3" name="object 3"/>
          <p:cNvSpPr/>
          <p:nvPr/>
        </p:nvSpPr>
        <p:spPr>
          <a:xfrm>
            <a:off x="0" y="1666875"/>
            <a:ext cx="9144000" cy="50101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84875" y="1992376"/>
            <a:ext cx="1560830" cy="368300"/>
          </a:xfrm>
          <a:custGeom>
            <a:avLst/>
            <a:gdLst/>
            <a:ahLst/>
            <a:cxnLst/>
            <a:rect l="l" t="t" r="r" b="b"/>
            <a:pathLst>
              <a:path w="1560829" h="368300">
                <a:moveTo>
                  <a:pt x="0" y="368300"/>
                </a:moveTo>
                <a:lnTo>
                  <a:pt x="1560576" y="368300"/>
                </a:lnTo>
                <a:lnTo>
                  <a:pt x="1560576" y="0"/>
                </a:lnTo>
                <a:lnTo>
                  <a:pt x="0" y="0"/>
                </a:lnTo>
                <a:lnTo>
                  <a:pt x="0" y="368300"/>
                </a:lnTo>
                <a:close/>
              </a:path>
            </a:pathLst>
          </a:custGeom>
          <a:ln w="57150">
            <a:solidFill>
              <a:srgbClr val="FF0000"/>
            </a:solidFill>
          </a:ln>
        </p:spPr>
        <p:txBody>
          <a:bodyPr wrap="square" lIns="0" tIns="0" rIns="0" bIns="0" rtlCol="0"/>
          <a:lstStyle/>
          <a:p>
            <a:endParaRPr/>
          </a:p>
        </p:txBody>
      </p:sp>
      <p:sp>
        <p:nvSpPr>
          <p:cNvPr id="5" name="object 5"/>
          <p:cNvSpPr/>
          <p:nvPr/>
        </p:nvSpPr>
        <p:spPr>
          <a:xfrm>
            <a:off x="5984875" y="4171950"/>
            <a:ext cx="3159125" cy="2505075"/>
          </a:xfrm>
          <a:custGeom>
            <a:avLst/>
            <a:gdLst/>
            <a:ahLst/>
            <a:cxnLst/>
            <a:rect l="l" t="t" r="r" b="b"/>
            <a:pathLst>
              <a:path w="3159125" h="2505075">
                <a:moveTo>
                  <a:pt x="0" y="2505075"/>
                </a:moveTo>
                <a:lnTo>
                  <a:pt x="3159125" y="2505075"/>
                </a:lnTo>
                <a:lnTo>
                  <a:pt x="3159125" y="0"/>
                </a:lnTo>
                <a:lnTo>
                  <a:pt x="0" y="0"/>
                </a:lnTo>
                <a:lnTo>
                  <a:pt x="0" y="2505075"/>
                </a:lnTo>
                <a:close/>
              </a:path>
            </a:pathLst>
          </a:custGeom>
          <a:ln w="57150">
            <a:solidFill>
              <a:srgbClr val="FF0000"/>
            </a:solidFill>
          </a:ln>
        </p:spPr>
        <p:txBody>
          <a:bodyPr wrap="square" lIns="0" tIns="0" rIns="0" bIns="0" rtlCol="0"/>
          <a:lstStyle/>
          <a:p>
            <a:endParaRPr/>
          </a:p>
        </p:txBody>
      </p:sp>
      <p:sp>
        <p:nvSpPr>
          <p:cNvPr id="6" name="object 6"/>
          <p:cNvSpPr txBox="1">
            <a:spLocks noGrp="1"/>
          </p:cNvSpPr>
          <p:nvPr>
            <p:ph type="title"/>
          </p:nvPr>
        </p:nvSpPr>
        <p:spPr>
          <a:xfrm>
            <a:off x="535940" y="656590"/>
            <a:ext cx="8368665" cy="330200"/>
          </a:xfrm>
          <a:prstGeom prst="rect">
            <a:avLst/>
          </a:prstGeom>
        </p:spPr>
        <p:txBody>
          <a:bodyPr vert="horz" wrap="square" lIns="0" tIns="0" rIns="0" bIns="0" rtlCol="0">
            <a:spAutoFit/>
          </a:bodyPr>
          <a:lstStyle/>
          <a:p>
            <a:pPr marL="12700">
              <a:lnSpc>
                <a:spcPct val="100000"/>
              </a:lnSpc>
            </a:pPr>
            <a:r>
              <a:rPr sz="2100" spc="-30" dirty="0"/>
              <a:t>Альтметрики </a:t>
            </a:r>
            <a:r>
              <a:rPr sz="2100" spc="-20" dirty="0"/>
              <a:t>позволяют </a:t>
            </a:r>
            <a:r>
              <a:rPr sz="2100" spc="-10" dirty="0"/>
              <a:t>оценить </a:t>
            </a:r>
            <a:r>
              <a:rPr sz="2100" dirty="0"/>
              <a:t>импакт </a:t>
            </a:r>
            <a:r>
              <a:rPr sz="2100" spc="-20" dirty="0"/>
              <a:t>нецитируемой</a:t>
            </a:r>
            <a:r>
              <a:rPr sz="2100" spc="165" dirty="0"/>
              <a:t> </a:t>
            </a:r>
            <a:r>
              <a:rPr sz="2100" spc="-15" dirty="0"/>
              <a:t>статьи</a:t>
            </a:r>
            <a:endParaRPr sz="2100"/>
          </a:p>
        </p:txBody>
      </p:sp>
      <p:sp>
        <p:nvSpPr>
          <p:cNvPr id="7" name="object 7"/>
          <p:cNvSpPr/>
          <p:nvPr/>
        </p:nvSpPr>
        <p:spPr>
          <a:xfrm>
            <a:off x="0" y="1065212"/>
            <a:ext cx="9144000" cy="56515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255BA50-C039-45CC-B280-9B4161D2AB06}"/>
              </a:ext>
            </a:extLst>
          </p:cNvPr>
          <p:cNvSpPr>
            <a:spLocks noGrp="1"/>
          </p:cNvSpPr>
          <p:nvPr>
            <p:ph type="sldNum" sz="quarter" idx="4"/>
          </p:nvPr>
        </p:nvSpPr>
        <p:spPr/>
        <p:txBody>
          <a:bodyPr/>
          <a:lstStyle/>
          <a:p>
            <a:fld id="{DA15E891-66B8-4B28-AB8F-05A4B1DE573C}" type="slidenum">
              <a:rPr lang="en-US" smtClean="0"/>
              <a:pPr/>
              <a:t>16</a:t>
            </a:fld>
            <a:endParaRPr lang="en-US" dirty="0"/>
          </a:p>
        </p:txBody>
      </p:sp>
      <p:sp>
        <p:nvSpPr>
          <p:cNvPr id="4" name="Text Placeholder 3">
            <a:extLst>
              <a:ext uri="{FF2B5EF4-FFF2-40B4-BE49-F238E27FC236}">
                <a16:creationId xmlns="" xmlns:a16="http://schemas.microsoft.com/office/drawing/2014/main" id="{821B29D5-A35F-4DE3-A237-0B06D4AED192}"/>
              </a:ext>
            </a:extLst>
          </p:cNvPr>
          <p:cNvSpPr>
            <a:spLocks noGrp="1"/>
          </p:cNvSpPr>
          <p:nvPr>
            <p:ph type="body" sz="quarter" idx="10"/>
          </p:nvPr>
        </p:nvSpPr>
        <p:spPr>
          <a:xfrm>
            <a:off x="1093788" y="494846"/>
            <a:ext cx="7429500" cy="285750"/>
          </a:xfrm>
        </p:spPr>
        <p:txBody>
          <a:bodyPr/>
          <a:lstStyle/>
          <a:p>
            <a:r>
              <a:rPr lang="en-US" sz="2400" b="1" dirty="0" smtClean="0"/>
              <a:t>Plum Print</a:t>
            </a:r>
            <a:r>
              <a:rPr lang="ru-RU" sz="2400" b="1" dirty="0" smtClean="0"/>
              <a:t> - визуализация разных типов метрик</a:t>
            </a:r>
            <a:endParaRPr lang="en-US" sz="2400" b="1" dirty="0"/>
          </a:p>
        </p:txBody>
      </p:sp>
      <p:pic>
        <p:nvPicPr>
          <p:cNvPr id="2050" name="Picture 2" descr="https://blog.scopus.com/sites/default/files/PlumPrintGu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10622"/>
            <a:ext cx="8849633" cy="573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84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04850"/>
            <a:ext cx="8237538" cy="419100"/>
          </a:xfrm>
        </p:spPr>
        <p:txBody>
          <a:bodyPr/>
          <a:lstStyle/>
          <a:p>
            <a:r>
              <a:rPr lang="ru-RU" altLang="en-US" smtClean="0">
                <a:latin typeface="Arial Bold" panose="020B0704020202020204" pitchFamily="34" charset="0"/>
                <a:cs typeface="Arial Bold" panose="020B0704020202020204" pitchFamily="34" charset="0"/>
              </a:rPr>
              <a:t>Ограничения альтметрик</a:t>
            </a:r>
            <a:endParaRPr lang="en-US" altLang="en-US" smtClean="0">
              <a:latin typeface="Arial Bold" panose="020B0704020202020204" pitchFamily="34" charset="0"/>
              <a:cs typeface="Arial Bold" panose="020B0704020202020204" pitchFamily="34" charset="0"/>
            </a:endParaRPr>
          </a:p>
        </p:txBody>
      </p:sp>
      <p:sp>
        <p:nvSpPr>
          <p:cNvPr id="3" name="Rectangle 2"/>
          <p:cNvSpPr>
            <a:spLocks noChangeArrowheads="1"/>
          </p:cNvSpPr>
          <p:nvPr/>
        </p:nvSpPr>
        <p:spPr bwMode="auto">
          <a:xfrm>
            <a:off x="457200" y="1344613"/>
            <a:ext cx="8181975"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eaLnBrk="0" hangingPunct="0">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defTabSz="457200" eaLnBrk="0" hangingPunct="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defTabSz="4572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defTabSz="4572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defTabSz="4572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eaLnBrk="1" hangingPunct="1">
              <a:buClr>
                <a:srgbClr val="FF8200"/>
              </a:buClr>
              <a:buSzPct val="150000"/>
              <a:buFont typeface="Wingdings" panose="05000000000000000000" pitchFamily="2" charset="2"/>
              <a:buChar char="§"/>
            </a:pPr>
            <a:r>
              <a:rPr lang="ru-RU" altLang="en-US" sz="2200" b="0"/>
              <a:t>Не заменяет традиционных метрик на основе цитирования</a:t>
            </a:r>
            <a:endParaRPr lang="en-GB" altLang="en-US" sz="2200" b="0"/>
          </a:p>
          <a:p>
            <a:pPr eaLnBrk="1" hangingPunct="1">
              <a:buClr>
                <a:srgbClr val="FF8200"/>
              </a:buClr>
              <a:buSzPct val="150000"/>
              <a:buFont typeface="Wingdings" panose="05000000000000000000" pitchFamily="2" charset="2"/>
              <a:buChar char="§"/>
            </a:pPr>
            <a:endParaRPr lang="ru-RU" altLang="en-US" sz="2200" b="0"/>
          </a:p>
          <a:p>
            <a:pPr eaLnBrk="1" hangingPunct="1">
              <a:buClr>
                <a:srgbClr val="FF8200"/>
              </a:buClr>
              <a:buSzPct val="150000"/>
              <a:buFont typeface="Wingdings" panose="05000000000000000000" pitchFamily="2" charset="2"/>
              <a:buChar char="§"/>
            </a:pPr>
            <a:r>
              <a:rPr lang="ru-RU" altLang="en-US" sz="2200" b="0"/>
              <a:t>Дают качественную, а не количественную оценку</a:t>
            </a:r>
          </a:p>
          <a:p>
            <a:pPr eaLnBrk="1" hangingPunct="1">
              <a:buClr>
                <a:srgbClr val="FF8200"/>
              </a:buClr>
              <a:buSzPct val="150000"/>
              <a:buFont typeface="Wingdings" panose="05000000000000000000" pitchFamily="2" charset="2"/>
              <a:buChar char="§"/>
            </a:pPr>
            <a:endParaRPr lang="en-GB" altLang="en-US" sz="2200" b="0"/>
          </a:p>
          <a:p>
            <a:pPr eaLnBrk="1" hangingPunct="1">
              <a:buClr>
                <a:srgbClr val="FF8200"/>
              </a:buClr>
              <a:buSzPct val="150000"/>
              <a:buFont typeface="Wingdings" panose="05000000000000000000" pitchFamily="2" charset="2"/>
              <a:buChar char="§"/>
            </a:pPr>
            <a:r>
              <a:rPr lang="ru-RU" altLang="en-US" sz="2200" b="0"/>
              <a:t>Оставляет возможность для отслеживаемой манипуляции данными</a:t>
            </a:r>
          </a:p>
          <a:p>
            <a:pPr eaLnBrk="1" hangingPunct="1">
              <a:buClr>
                <a:srgbClr val="FF8200"/>
              </a:buClr>
              <a:buSzPct val="150000"/>
              <a:buFont typeface="Wingdings" panose="05000000000000000000" pitchFamily="2" charset="2"/>
              <a:buChar char="§"/>
            </a:pPr>
            <a:endParaRPr lang="ru-RU" altLang="en-US" sz="2200" b="0"/>
          </a:p>
          <a:p>
            <a:pPr eaLnBrk="1" hangingPunct="1">
              <a:buClr>
                <a:srgbClr val="FF8200"/>
              </a:buClr>
              <a:buSzPct val="150000"/>
              <a:buFont typeface="Wingdings" panose="05000000000000000000" pitchFamily="2" charset="2"/>
              <a:buChar char="§"/>
            </a:pPr>
            <a:r>
              <a:rPr lang="ru-RU" altLang="en-US" sz="2200" b="0"/>
              <a:t>Качество данных (возможность воспроизведения результатов, нормализация данных из различных источников) </a:t>
            </a:r>
          </a:p>
          <a:p>
            <a:pPr eaLnBrk="1" hangingPunct="1">
              <a:buClr>
                <a:srgbClr val="FF8200"/>
              </a:buClr>
              <a:buSzPct val="150000"/>
              <a:buFont typeface="Wingdings" panose="05000000000000000000" pitchFamily="2" charset="2"/>
              <a:buChar char="§"/>
            </a:pPr>
            <a:endParaRPr lang="ru-RU" altLang="en-US" sz="2200" b="0"/>
          </a:p>
          <a:p>
            <a:pPr eaLnBrk="1" hangingPunct="1">
              <a:buClr>
                <a:srgbClr val="FF8200"/>
              </a:buClr>
              <a:buSzPct val="150000"/>
              <a:buFont typeface="Wingdings" panose="05000000000000000000" pitchFamily="2" charset="2"/>
              <a:buChar char="§"/>
            </a:pPr>
            <a:endParaRPr lang="ru-RU" altLang="en-US" sz="2200" b="0"/>
          </a:p>
          <a:p>
            <a:pPr eaLnBrk="1" hangingPunct="1">
              <a:buClr>
                <a:srgbClr val="FF8200"/>
              </a:buClr>
              <a:buSzPct val="150000"/>
              <a:buFont typeface="Wingdings" panose="05000000000000000000" pitchFamily="2" charset="2"/>
              <a:buChar char="§"/>
            </a:pPr>
            <a:endParaRPr lang="ru-RU" altLang="en-US" sz="2200" b="0"/>
          </a:p>
          <a:p>
            <a:pPr eaLnBrk="1" hangingPunct="1">
              <a:buClr>
                <a:srgbClr val="FF8200"/>
              </a:buClr>
              <a:buSzPct val="150000"/>
              <a:buFont typeface="Wingdings" panose="05000000000000000000" pitchFamily="2" charset="2"/>
              <a:buChar char="§"/>
            </a:pPr>
            <a:endParaRPr lang="ru-RU" altLang="en-US" sz="2200" b="0"/>
          </a:p>
        </p:txBody>
      </p:sp>
    </p:spTree>
    <p:extLst>
      <p:ext uri="{BB962C8B-B14F-4D97-AF65-F5344CB8AC3E}">
        <p14:creationId xmlns:p14="http://schemas.microsoft.com/office/powerpoint/2010/main" val="2478192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510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17</a:t>
            </a:r>
            <a:endParaRPr sz="700">
              <a:latin typeface="Arial"/>
              <a:cs typeface="Arial"/>
            </a:endParaRPr>
          </a:p>
        </p:txBody>
      </p:sp>
      <p:sp>
        <p:nvSpPr>
          <p:cNvPr id="3" name="object 3"/>
          <p:cNvSpPr txBox="1"/>
          <p:nvPr/>
        </p:nvSpPr>
        <p:spPr>
          <a:xfrm>
            <a:off x="622808" y="1536985"/>
            <a:ext cx="4330192" cy="1051570"/>
          </a:xfrm>
          <a:prstGeom prst="rect">
            <a:avLst/>
          </a:prstGeom>
        </p:spPr>
        <p:txBody>
          <a:bodyPr vert="horz" wrap="square" lIns="0" tIns="0" rIns="0" bIns="0" rtlCol="0">
            <a:spAutoFit/>
          </a:bodyPr>
          <a:lstStyle/>
          <a:p>
            <a:pPr marL="268605" indent="-255904">
              <a:lnSpc>
                <a:spcPct val="100000"/>
              </a:lnSpc>
              <a:buChar char="•"/>
              <a:tabLst>
                <a:tab pos="268605" algn="l"/>
                <a:tab pos="269240" algn="l"/>
              </a:tabLst>
            </a:pPr>
            <a:r>
              <a:rPr sz="2000" spc="-10" dirty="0">
                <a:solidFill>
                  <a:srgbClr val="52555A"/>
                </a:solidFill>
                <a:latin typeface="Arial"/>
                <a:cs typeface="Arial"/>
              </a:rPr>
              <a:t>Количество</a:t>
            </a:r>
            <a:r>
              <a:rPr sz="2000" spc="-85" dirty="0">
                <a:solidFill>
                  <a:srgbClr val="52555A"/>
                </a:solidFill>
                <a:latin typeface="Arial"/>
                <a:cs typeface="Arial"/>
              </a:rPr>
              <a:t> </a:t>
            </a:r>
            <a:r>
              <a:rPr sz="2000" spc="-5" dirty="0">
                <a:solidFill>
                  <a:srgbClr val="52555A"/>
                </a:solidFill>
                <a:latin typeface="Arial"/>
                <a:cs typeface="Arial"/>
              </a:rPr>
              <a:t>публикаций</a:t>
            </a:r>
            <a:endParaRPr sz="2000" dirty="0">
              <a:latin typeface="Arial"/>
              <a:cs typeface="Arial"/>
            </a:endParaRPr>
          </a:p>
          <a:p>
            <a:pPr marL="268605" indent="-255904">
              <a:lnSpc>
                <a:spcPct val="100000"/>
              </a:lnSpc>
              <a:spcBef>
                <a:spcPts val="480"/>
              </a:spcBef>
              <a:buChar char="•"/>
              <a:tabLst>
                <a:tab pos="268605" algn="l"/>
                <a:tab pos="269240" algn="l"/>
              </a:tabLst>
            </a:pPr>
            <a:r>
              <a:rPr sz="2000" spc="-10" dirty="0">
                <a:solidFill>
                  <a:srgbClr val="52555A"/>
                </a:solidFill>
                <a:latin typeface="Arial"/>
                <a:cs typeface="Arial"/>
              </a:rPr>
              <a:t>Количество</a:t>
            </a:r>
            <a:r>
              <a:rPr sz="2000" spc="-60" dirty="0">
                <a:solidFill>
                  <a:srgbClr val="52555A"/>
                </a:solidFill>
                <a:latin typeface="Arial"/>
                <a:cs typeface="Arial"/>
              </a:rPr>
              <a:t> </a:t>
            </a:r>
            <a:r>
              <a:rPr sz="2000" spc="-5" dirty="0">
                <a:solidFill>
                  <a:srgbClr val="52555A"/>
                </a:solidFill>
                <a:latin typeface="Arial"/>
                <a:cs typeface="Arial"/>
              </a:rPr>
              <a:t>цитирований</a:t>
            </a:r>
            <a:endParaRPr sz="2000" dirty="0">
              <a:latin typeface="Arial"/>
              <a:cs typeface="Arial"/>
            </a:endParaRPr>
          </a:p>
          <a:p>
            <a:pPr marL="268605" indent="-255904">
              <a:lnSpc>
                <a:spcPct val="100000"/>
              </a:lnSpc>
              <a:spcBef>
                <a:spcPts val="480"/>
              </a:spcBef>
              <a:buChar char="•"/>
              <a:tabLst>
                <a:tab pos="268605" algn="l"/>
                <a:tab pos="269240" algn="l"/>
              </a:tabLst>
            </a:pPr>
            <a:r>
              <a:rPr sz="2000" dirty="0" err="1">
                <a:solidFill>
                  <a:srgbClr val="52555A"/>
                </a:solidFill>
                <a:latin typeface="Arial"/>
                <a:cs typeface="Arial"/>
              </a:rPr>
              <a:t>Индекс</a:t>
            </a:r>
            <a:r>
              <a:rPr sz="2000" spc="-100" dirty="0">
                <a:solidFill>
                  <a:srgbClr val="52555A"/>
                </a:solidFill>
                <a:latin typeface="Arial"/>
                <a:cs typeface="Arial"/>
              </a:rPr>
              <a:t> </a:t>
            </a:r>
            <a:r>
              <a:rPr sz="2000" dirty="0" err="1" smtClean="0">
                <a:solidFill>
                  <a:srgbClr val="52555A"/>
                </a:solidFill>
                <a:latin typeface="Arial"/>
                <a:cs typeface="Arial"/>
              </a:rPr>
              <a:t>Хирша</a:t>
            </a:r>
            <a:r>
              <a:rPr lang="ru-RU" sz="2000" dirty="0" smtClean="0">
                <a:solidFill>
                  <a:srgbClr val="52555A"/>
                </a:solidFill>
                <a:latin typeface="Arial"/>
                <a:cs typeface="Arial"/>
              </a:rPr>
              <a:t> и производные</a:t>
            </a:r>
            <a:endParaRPr sz="2000" dirty="0">
              <a:latin typeface="Arial"/>
              <a:cs typeface="Arial"/>
            </a:endParaRPr>
          </a:p>
        </p:txBody>
      </p:sp>
      <p:sp>
        <p:nvSpPr>
          <p:cNvPr id="4" name="object 4"/>
          <p:cNvSpPr txBox="1"/>
          <p:nvPr/>
        </p:nvSpPr>
        <p:spPr>
          <a:xfrm>
            <a:off x="535940" y="3340894"/>
            <a:ext cx="4800600" cy="1231106"/>
          </a:xfrm>
          <a:prstGeom prst="rect">
            <a:avLst/>
          </a:prstGeom>
        </p:spPr>
        <p:txBody>
          <a:bodyPr vert="horz" wrap="square" lIns="0" tIns="0" rIns="0" bIns="0" rtlCol="0">
            <a:spAutoFit/>
          </a:bodyPr>
          <a:lstStyle/>
          <a:p>
            <a:pPr marL="12700" marR="5080">
              <a:lnSpc>
                <a:spcPct val="100000"/>
              </a:lnSpc>
            </a:pPr>
            <a:r>
              <a:rPr sz="2000" dirty="0">
                <a:solidFill>
                  <a:srgbClr val="52555A"/>
                </a:solidFill>
                <a:latin typeface="Arial"/>
                <a:cs typeface="Arial"/>
              </a:rPr>
              <a:t>ВНИМАНИЕ! </a:t>
            </a:r>
            <a:r>
              <a:rPr sz="2000" spc="-10" dirty="0">
                <a:solidFill>
                  <a:srgbClr val="52555A"/>
                </a:solidFill>
                <a:latin typeface="Arial"/>
                <a:cs typeface="Arial"/>
              </a:rPr>
              <a:t>Оценивать </a:t>
            </a:r>
            <a:r>
              <a:rPr sz="2000" spc="-15" dirty="0">
                <a:solidFill>
                  <a:srgbClr val="52555A"/>
                </a:solidFill>
                <a:latin typeface="Arial"/>
                <a:cs typeface="Arial"/>
              </a:rPr>
              <a:t>автора исключительно </a:t>
            </a:r>
            <a:r>
              <a:rPr sz="2000" spc="-5" dirty="0">
                <a:solidFill>
                  <a:srgbClr val="52555A"/>
                </a:solidFill>
                <a:latin typeface="Arial"/>
                <a:cs typeface="Arial"/>
              </a:rPr>
              <a:t>по </a:t>
            </a:r>
            <a:r>
              <a:rPr sz="2000" spc="-15" dirty="0">
                <a:solidFill>
                  <a:srgbClr val="52555A"/>
                </a:solidFill>
                <a:latin typeface="Arial"/>
                <a:cs typeface="Arial"/>
              </a:rPr>
              <a:t>показателям  </a:t>
            </a:r>
            <a:r>
              <a:rPr sz="2000" dirty="0">
                <a:solidFill>
                  <a:srgbClr val="52555A"/>
                </a:solidFill>
                <a:latin typeface="Arial"/>
                <a:cs typeface="Arial"/>
              </a:rPr>
              <a:t>журнала, </a:t>
            </a:r>
            <a:r>
              <a:rPr sz="2000" spc="-30" dirty="0">
                <a:solidFill>
                  <a:srgbClr val="52555A"/>
                </a:solidFill>
                <a:latin typeface="Arial"/>
                <a:cs typeface="Arial"/>
              </a:rPr>
              <a:t>где </a:t>
            </a:r>
            <a:r>
              <a:rPr sz="2000" dirty="0">
                <a:solidFill>
                  <a:srgbClr val="52555A"/>
                </a:solidFill>
                <a:latin typeface="Arial"/>
                <a:cs typeface="Arial"/>
              </a:rPr>
              <a:t>он </a:t>
            </a:r>
            <a:r>
              <a:rPr sz="2000" spc="-20" dirty="0">
                <a:solidFill>
                  <a:srgbClr val="52555A"/>
                </a:solidFill>
                <a:latin typeface="Arial"/>
                <a:cs typeface="Arial"/>
              </a:rPr>
              <a:t>публикуется, </a:t>
            </a:r>
            <a:r>
              <a:rPr sz="2000" dirty="0">
                <a:solidFill>
                  <a:srgbClr val="52555A"/>
                </a:solidFill>
                <a:latin typeface="Arial"/>
                <a:cs typeface="Arial"/>
              </a:rPr>
              <a:t>не совсем</a:t>
            </a:r>
            <a:r>
              <a:rPr sz="2000" spc="-80" dirty="0">
                <a:solidFill>
                  <a:srgbClr val="52555A"/>
                </a:solidFill>
                <a:latin typeface="Arial"/>
                <a:cs typeface="Arial"/>
              </a:rPr>
              <a:t> </a:t>
            </a:r>
            <a:r>
              <a:rPr sz="2000" spc="5" dirty="0">
                <a:solidFill>
                  <a:srgbClr val="52555A"/>
                </a:solidFill>
                <a:latin typeface="Arial"/>
                <a:cs typeface="Arial"/>
              </a:rPr>
              <a:t>корректно.</a:t>
            </a:r>
            <a:endParaRPr sz="2000" dirty="0">
              <a:latin typeface="Arial"/>
              <a:cs typeface="Arial"/>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spc="-10" dirty="0"/>
              <a:t>Метрики </a:t>
            </a:r>
            <a:r>
              <a:rPr dirty="0"/>
              <a:t>для </a:t>
            </a:r>
            <a:r>
              <a:rPr spc="-5" dirty="0"/>
              <a:t>оценки</a:t>
            </a:r>
            <a:r>
              <a:rPr spc="-25" dirty="0"/>
              <a:t> </a:t>
            </a:r>
            <a:r>
              <a:rPr spc="-20" dirty="0"/>
              <a:t>автора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90752"/>
            <a:ext cx="9144000" cy="5738648"/>
          </a:xfrm>
          <a:prstGeom prst="rect">
            <a:avLst/>
          </a:prstGeom>
        </p:spPr>
      </p:pic>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18</a:t>
            </a:r>
            <a:endParaRPr sz="700">
              <a:latin typeface="Arial"/>
              <a:cs typeface="Arial"/>
            </a:endParaRPr>
          </a:p>
        </p:txBody>
      </p:sp>
      <p:sp>
        <p:nvSpPr>
          <p:cNvPr id="4" name="object 4"/>
          <p:cNvSpPr txBox="1">
            <a:spLocks noGrp="1"/>
          </p:cNvSpPr>
          <p:nvPr>
            <p:ph type="title"/>
          </p:nvPr>
        </p:nvSpPr>
        <p:spPr>
          <a:prstGeom prst="rect">
            <a:avLst/>
          </a:prstGeom>
        </p:spPr>
        <p:txBody>
          <a:bodyPr vert="horz" wrap="square" lIns="0" tIns="136016" rIns="0" bIns="0" rtlCol="0">
            <a:spAutoFit/>
          </a:bodyPr>
          <a:lstStyle/>
          <a:p>
            <a:pPr marL="436245">
              <a:lnSpc>
                <a:spcPct val="100000"/>
              </a:lnSpc>
            </a:pPr>
            <a:r>
              <a:rPr sz="2800" spc="-5" dirty="0"/>
              <a:t>Профиль</a:t>
            </a:r>
            <a:r>
              <a:rPr sz="2800" spc="-50" dirty="0"/>
              <a:t> </a:t>
            </a:r>
            <a:r>
              <a:rPr sz="2800" spc="-25" dirty="0"/>
              <a:t>автора</a:t>
            </a:r>
            <a:endParaRPr sz="2800"/>
          </a:p>
        </p:txBody>
      </p:sp>
      <p:sp>
        <p:nvSpPr>
          <p:cNvPr id="6" name="object 6"/>
          <p:cNvSpPr txBox="1"/>
          <p:nvPr/>
        </p:nvSpPr>
        <p:spPr>
          <a:xfrm>
            <a:off x="6823075" y="1794571"/>
            <a:ext cx="2320925" cy="433705"/>
          </a:xfrm>
          <a:prstGeom prst="rect">
            <a:avLst/>
          </a:prstGeom>
          <a:solidFill>
            <a:srgbClr val="FFFFFF"/>
          </a:solidFill>
          <a:ln w="12700">
            <a:solidFill>
              <a:srgbClr val="FF0000"/>
            </a:solidFill>
          </a:ln>
        </p:spPr>
        <p:txBody>
          <a:bodyPr vert="horz" wrap="square" lIns="0" tIns="98425" rIns="0" bIns="0" rtlCol="0">
            <a:spAutoFit/>
          </a:bodyPr>
          <a:lstStyle/>
          <a:p>
            <a:pPr marL="85090">
              <a:lnSpc>
                <a:spcPct val="100000"/>
              </a:lnSpc>
              <a:spcBef>
                <a:spcPts val="775"/>
              </a:spcBef>
            </a:pPr>
            <a:r>
              <a:rPr sz="1400" b="1" spc="-10" dirty="0">
                <a:solidFill>
                  <a:srgbClr val="FF0000"/>
                </a:solidFill>
                <a:latin typeface="Arial"/>
                <a:cs typeface="Arial"/>
              </a:rPr>
              <a:t>Рейтинг </a:t>
            </a:r>
            <a:r>
              <a:rPr sz="1400" b="1" spc="-15" dirty="0">
                <a:solidFill>
                  <a:srgbClr val="FF0000"/>
                </a:solidFill>
                <a:latin typeface="Arial"/>
                <a:cs typeface="Arial"/>
              </a:rPr>
              <a:t>автора</a:t>
            </a:r>
            <a:r>
              <a:rPr sz="1400" b="1" spc="-10" dirty="0">
                <a:solidFill>
                  <a:srgbClr val="FF0000"/>
                </a:solidFill>
                <a:latin typeface="Arial"/>
                <a:cs typeface="Arial"/>
              </a:rPr>
              <a:t> </a:t>
            </a:r>
            <a:r>
              <a:rPr sz="1400" b="1" spc="-5" dirty="0">
                <a:solidFill>
                  <a:srgbClr val="FF0000"/>
                </a:solidFill>
                <a:latin typeface="Arial"/>
                <a:cs typeface="Arial"/>
              </a:rPr>
              <a:t>(h-index)</a:t>
            </a:r>
            <a:endParaRPr sz="1400">
              <a:latin typeface="Arial"/>
              <a:cs typeface="Arial"/>
            </a:endParaRPr>
          </a:p>
        </p:txBody>
      </p:sp>
      <p:sp>
        <p:nvSpPr>
          <p:cNvPr id="8" name="object 8"/>
          <p:cNvSpPr txBox="1"/>
          <p:nvPr/>
        </p:nvSpPr>
        <p:spPr>
          <a:xfrm>
            <a:off x="1447800" y="2862008"/>
            <a:ext cx="2320925" cy="433705"/>
          </a:xfrm>
          <a:prstGeom prst="rect">
            <a:avLst/>
          </a:prstGeom>
          <a:solidFill>
            <a:srgbClr val="FFFFFF"/>
          </a:solidFill>
          <a:ln w="12700">
            <a:solidFill>
              <a:srgbClr val="FF0000"/>
            </a:solidFill>
          </a:ln>
        </p:spPr>
        <p:txBody>
          <a:bodyPr vert="horz" wrap="square" lIns="0" tIns="98425" rIns="0" bIns="0" rtlCol="0">
            <a:spAutoFit/>
          </a:bodyPr>
          <a:lstStyle/>
          <a:p>
            <a:pPr marL="85725">
              <a:lnSpc>
                <a:spcPct val="100000"/>
              </a:lnSpc>
              <a:spcBef>
                <a:spcPts val="775"/>
              </a:spcBef>
            </a:pPr>
            <a:r>
              <a:rPr sz="1400" b="1" spc="-15" dirty="0">
                <a:solidFill>
                  <a:srgbClr val="FF0000"/>
                </a:solidFill>
                <a:latin typeface="Arial"/>
                <a:cs typeface="Arial"/>
              </a:rPr>
              <a:t>График</a:t>
            </a:r>
            <a:r>
              <a:rPr sz="1400" b="1" spc="-80" dirty="0">
                <a:solidFill>
                  <a:srgbClr val="FF0000"/>
                </a:solidFill>
                <a:latin typeface="Arial"/>
                <a:cs typeface="Arial"/>
              </a:rPr>
              <a:t> </a:t>
            </a:r>
            <a:r>
              <a:rPr sz="1400" b="1" spc="-5" dirty="0">
                <a:solidFill>
                  <a:srgbClr val="FF0000"/>
                </a:solidFill>
                <a:latin typeface="Arial"/>
                <a:cs typeface="Arial"/>
              </a:rPr>
              <a:t>цитирования</a:t>
            </a:r>
            <a:endParaRPr sz="14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609600"/>
            <a:ext cx="8072119" cy="369332"/>
          </a:xfrm>
        </p:spPr>
        <p:txBody>
          <a:bodyPr/>
          <a:lstStyle/>
          <a:p>
            <a:r>
              <a:rPr lang="ru-RU" dirty="0" smtClean="0"/>
              <a:t>Содержание</a:t>
            </a:r>
            <a:endParaRPr lang="en-US" dirty="0"/>
          </a:p>
        </p:txBody>
      </p:sp>
      <p:sp>
        <p:nvSpPr>
          <p:cNvPr id="3" name="Text Placeholder 2"/>
          <p:cNvSpPr>
            <a:spLocks noGrp="1"/>
          </p:cNvSpPr>
          <p:nvPr>
            <p:ph type="body" idx="1"/>
          </p:nvPr>
        </p:nvSpPr>
        <p:spPr>
          <a:xfrm>
            <a:off x="535940" y="1371600"/>
            <a:ext cx="5909945" cy="1846659"/>
          </a:xfrm>
        </p:spPr>
        <p:txBody>
          <a:bodyPr/>
          <a:lstStyle/>
          <a:p>
            <a:pPr marL="342900" indent="-342900">
              <a:buFont typeface="Wingdings" panose="05000000000000000000" pitchFamily="2" charset="2"/>
              <a:buChar char="§"/>
            </a:pPr>
            <a:r>
              <a:rPr lang="ru-RU" dirty="0" smtClean="0"/>
              <a:t>Метрики публикаций</a:t>
            </a:r>
          </a:p>
          <a:p>
            <a:pPr marL="342900" indent="-342900">
              <a:buFont typeface="Wingdings" panose="05000000000000000000" pitchFamily="2" charset="2"/>
              <a:buChar char="§"/>
            </a:pPr>
            <a:endParaRPr lang="ru-RU" dirty="0"/>
          </a:p>
          <a:p>
            <a:pPr marL="342900" indent="-342900">
              <a:buFont typeface="Wingdings" panose="05000000000000000000" pitchFamily="2" charset="2"/>
              <a:buChar char="§"/>
            </a:pPr>
            <a:r>
              <a:rPr lang="ru-RU" dirty="0" smtClean="0"/>
              <a:t>Метрики исследователя</a:t>
            </a:r>
          </a:p>
          <a:p>
            <a:endParaRPr lang="en-US" dirty="0"/>
          </a:p>
          <a:p>
            <a:pPr marL="342900" indent="-342900">
              <a:buFont typeface="Wingdings" panose="05000000000000000000" pitchFamily="2" charset="2"/>
              <a:buChar char="§"/>
            </a:pPr>
            <a:r>
              <a:rPr lang="ru-RU" dirty="0" smtClean="0"/>
              <a:t>Метрики журналов</a:t>
            </a:r>
          </a:p>
          <a:p>
            <a:pPr marL="342900" indent="-342900">
              <a:buFont typeface="Wingdings" panose="05000000000000000000" pitchFamily="2" charset="2"/>
              <a:buChar char="§"/>
            </a:pPr>
            <a:endParaRPr lang="ru-RU" dirty="0"/>
          </a:p>
        </p:txBody>
      </p:sp>
    </p:spTree>
    <p:extLst>
      <p:ext uri="{BB962C8B-B14F-4D97-AF65-F5344CB8AC3E}">
        <p14:creationId xmlns:p14="http://schemas.microsoft.com/office/powerpoint/2010/main" val="2347057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19</a:t>
            </a:r>
            <a:endParaRPr sz="70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346075">
              <a:lnSpc>
                <a:spcPct val="100000"/>
              </a:lnSpc>
            </a:pPr>
            <a:r>
              <a:rPr sz="3200" spc="-10" dirty="0"/>
              <a:t>Индекс </a:t>
            </a:r>
            <a:r>
              <a:rPr sz="3200" spc="-5" dirty="0"/>
              <a:t>Хирша</a:t>
            </a:r>
            <a:r>
              <a:rPr sz="3200" spc="-50" dirty="0"/>
              <a:t> </a:t>
            </a:r>
            <a:r>
              <a:rPr sz="3200" i="1" spc="-5" dirty="0">
                <a:latin typeface="Arial"/>
                <a:cs typeface="Arial"/>
              </a:rPr>
              <a:t>(h-index)</a:t>
            </a:r>
            <a:endParaRPr sz="3200">
              <a:latin typeface="Arial"/>
              <a:cs typeface="Arial"/>
            </a:endParaRPr>
          </a:p>
        </p:txBody>
      </p:sp>
      <p:sp>
        <p:nvSpPr>
          <p:cNvPr id="4" name="object 4"/>
          <p:cNvSpPr txBox="1"/>
          <p:nvPr/>
        </p:nvSpPr>
        <p:spPr>
          <a:xfrm>
            <a:off x="560933" y="1809750"/>
            <a:ext cx="7926070" cy="3935729"/>
          </a:xfrm>
          <a:prstGeom prst="rect">
            <a:avLst/>
          </a:prstGeom>
        </p:spPr>
        <p:txBody>
          <a:bodyPr vert="horz" wrap="square" lIns="0" tIns="0" rIns="0" bIns="0" rtlCol="0">
            <a:spAutoFit/>
          </a:bodyPr>
          <a:lstStyle/>
          <a:p>
            <a:pPr marL="268605" marR="125730" indent="-255904">
              <a:lnSpc>
                <a:spcPts val="2300"/>
              </a:lnSpc>
              <a:buChar char="•"/>
              <a:tabLst>
                <a:tab pos="268605" algn="l"/>
                <a:tab pos="269240" algn="l"/>
              </a:tabLst>
            </a:pPr>
            <a:r>
              <a:rPr sz="2400" spc="-10" dirty="0">
                <a:solidFill>
                  <a:srgbClr val="52555A"/>
                </a:solidFill>
                <a:latin typeface="Arial"/>
                <a:cs typeface="Arial"/>
              </a:rPr>
              <a:t>Предложен </a:t>
            </a:r>
            <a:r>
              <a:rPr sz="2400" spc="-5" dirty="0">
                <a:solidFill>
                  <a:srgbClr val="52555A"/>
                </a:solidFill>
                <a:latin typeface="Arial"/>
                <a:cs typeface="Arial"/>
              </a:rPr>
              <a:t>в 2005 </a:t>
            </a:r>
            <a:r>
              <a:rPr sz="2400" spc="-145" dirty="0">
                <a:solidFill>
                  <a:srgbClr val="52555A"/>
                </a:solidFill>
                <a:latin typeface="Arial"/>
                <a:cs typeface="Arial"/>
              </a:rPr>
              <a:t>г. </a:t>
            </a:r>
            <a:r>
              <a:rPr sz="2400" dirty="0">
                <a:solidFill>
                  <a:srgbClr val="52555A"/>
                </a:solidFill>
                <a:latin typeface="Arial"/>
                <a:cs typeface="Arial"/>
              </a:rPr>
              <a:t>американским физиком </a:t>
            </a:r>
            <a:r>
              <a:rPr sz="2400" b="1" spc="-15" dirty="0">
                <a:solidFill>
                  <a:srgbClr val="52555A"/>
                </a:solidFill>
                <a:latin typeface="Arial"/>
                <a:cs typeface="Arial"/>
              </a:rPr>
              <a:t>Йоргом  </a:t>
            </a:r>
            <a:r>
              <a:rPr sz="2400" b="1" spc="-10" dirty="0">
                <a:solidFill>
                  <a:srgbClr val="52555A"/>
                </a:solidFill>
                <a:latin typeface="Arial"/>
                <a:cs typeface="Arial"/>
              </a:rPr>
              <a:t>Хиршем </a:t>
            </a:r>
            <a:r>
              <a:rPr sz="2400" dirty="0">
                <a:solidFill>
                  <a:srgbClr val="52555A"/>
                </a:solidFill>
                <a:latin typeface="Arial"/>
                <a:cs typeface="Arial"/>
              </a:rPr>
              <a:t>из </a:t>
            </a:r>
            <a:r>
              <a:rPr sz="2400" spc="-15" dirty="0">
                <a:solidFill>
                  <a:srgbClr val="52555A"/>
                </a:solidFill>
                <a:latin typeface="Arial"/>
                <a:cs typeface="Arial"/>
              </a:rPr>
              <a:t>университета </a:t>
            </a:r>
            <a:r>
              <a:rPr sz="2400" spc="-5" dirty="0">
                <a:solidFill>
                  <a:srgbClr val="52555A"/>
                </a:solidFill>
                <a:latin typeface="Arial"/>
                <a:cs typeface="Arial"/>
              </a:rPr>
              <a:t>Сан-Диего,</a:t>
            </a:r>
            <a:r>
              <a:rPr sz="2400" dirty="0">
                <a:solidFill>
                  <a:srgbClr val="52555A"/>
                </a:solidFill>
                <a:latin typeface="Arial"/>
                <a:cs typeface="Arial"/>
              </a:rPr>
              <a:t> </a:t>
            </a:r>
            <a:r>
              <a:rPr sz="2400" spc="-5" dirty="0">
                <a:solidFill>
                  <a:srgbClr val="52555A"/>
                </a:solidFill>
                <a:latin typeface="Arial"/>
                <a:cs typeface="Arial"/>
              </a:rPr>
              <a:t>Калифорния</a:t>
            </a:r>
            <a:endParaRPr sz="2400">
              <a:latin typeface="Arial"/>
              <a:cs typeface="Arial"/>
            </a:endParaRPr>
          </a:p>
          <a:p>
            <a:pPr>
              <a:lnSpc>
                <a:spcPct val="100000"/>
              </a:lnSpc>
              <a:spcBef>
                <a:spcPts val="10"/>
              </a:spcBef>
              <a:buChar char="•"/>
            </a:pPr>
            <a:endParaRPr sz="3000">
              <a:latin typeface="Times New Roman"/>
              <a:cs typeface="Times New Roman"/>
            </a:endParaRPr>
          </a:p>
          <a:p>
            <a:pPr marL="268605" marR="259715" indent="-255904">
              <a:lnSpc>
                <a:spcPts val="2300"/>
              </a:lnSpc>
              <a:buFont typeface="Arial"/>
              <a:buChar char="•"/>
              <a:tabLst>
                <a:tab pos="268605" algn="l"/>
                <a:tab pos="269240" algn="l"/>
              </a:tabLst>
            </a:pPr>
            <a:r>
              <a:rPr sz="2400" i="1" spc="-5" dirty="0">
                <a:solidFill>
                  <a:srgbClr val="2100AE"/>
                </a:solidFill>
                <a:latin typeface="Arial"/>
                <a:cs typeface="Arial"/>
              </a:rPr>
              <a:t>h-index </a:t>
            </a:r>
            <a:r>
              <a:rPr sz="2400" spc="-10" dirty="0">
                <a:solidFill>
                  <a:srgbClr val="52555A"/>
                </a:solidFill>
                <a:latin typeface="Arial"/>
                <a:cs typeface="Arial"/>
              </a:rPr>
              <a:t>становится </a:t>
            </a:r>
            <a:r>
              <a:rPr sz="2400" dirty="0">
                <a:solidFill>
                  <a:srgbClr val="52555A"/>
                </a:solidFill>
                <a:latin typeface="Arial"/>
                <a:cs typeface="Arial"/>
              </a:rPr>
              <a:t>самой </a:t>
            </a:r>
            <a:r>
              <a:rPr sz="2400" spc="-10" dirty="0">
                <a:solidFill>
                  <a:srgbClr val="52555A"/>
                </a:solidFill>
                <a:latin typeface="Arial"/>
                <a:cs typeface="Arial"/>
              </a:rPr>
              <a:t>популярной метрикой </a:t>
            </a:r>
            <a:r>
              <a:rPr sz="2400" dirty="0">
                <a:solidFill>
                  <a:srgbClr val="52555A"/>
                </a:solidFill>
                <a:latin typeface="Arial"/>
                <a:cs typeface="Arial"/>
              </a:rPr>
              <a:t>для  </a:t>
            </a:r>
            <a:r>
              <a:rPr sz="2400" spc="-10" dirty="0">
                <a:solidFill>
                  <a:srgbClr val="52555A"/>
                </a:solidFill>
                <a:latin typeface="Arial"/>
                <a:cs typeface="Arial"/>
              </a:rPr>
              <a:t>оценки </a:t>
            </a:r>
            <a:r>
              <a:rPr sz="2400" dirty="0">
                <a:solidFill>
                  <a:srgbClr val="52555A"/>
                </a:solidFill>
                <a:latin typeface="Arial"/>
                <a:cs typeface="Arial"/>
              </a:rPr>
              <a:t>эффективности </a:t>
            </a:r>
            <a:r>
              <a:rPr sz="2400" spc="-10" dirty="0">
                <a:solidFill>
                  <a:srgbClr val="52555A"/>
                </a:solidFill>
                <a:latin typeface="Arial"/>
                <a:cs typeface="Arial"/>
              </a:rPr>
              <a:t>работы </a:t>
            </a:r>
            <a:r>
              <a:rPr sz="2400" spc="-5" dirty="0">
                <a:solidFill>
                  <a:srgbClr val="52555A"/>
                </a:solidFill>
                <a:latin typeface="Arial"/>
                <a:cs typeface="Arial"/>
              </a:rPr>
              <a:t>ученых на </a:t>
            </a:r>
            <a:r>
              <a:rPr sz="2400" spc="-10" dirty="0">
                <a:solidFill>
                  <a:srgbClr val="52555A"/>
                </a:solidFill>
                <a:latin typeface="Arial"/>
                <a:cs typeface="Arial"/>
              </a:rPr>
              <a:t>основе  </a:t>
            </a:r>
            <a:r>
              <a:rPr sz="2400" spc="-5" dirty="0">
                <a:solidFill>
                  <a:srgbClr val="52555A"/>
                </a:solidFill>
                <a:latin typeface="Arial"/>
                <a:cs typeface="Arial"/>
              </a:rPr>
              <a:t>цитируемости </a:t>
            </a:r>
            <a:r>
              <a:rPr sz="2400" dirty="0">
                <a:solidFill>
                  <a:srgbClr val="52555A"/>
                </a:solidFill>
                <a:latin typeface="Arial"/>
                <a:cs typeface="Arial"/>
              </a:rPr>
              <a:t>их</a:t>
            </a:r>
            <a:r>
              <a:rPr sz="2400" spc="-125" dirty="0">
                <a:solidFill>
                  <a:srgbClr val="52555A"/>
                </a:solidFill>
                <a:latin typeface="Arial"/>
                <a:cs typeface="Arial"/>
              </a:rPr>
              <a:t> </a:t>
            </a:r>
            <a:r>
              <a:rPr sz="2400" spc="-15" dirty="0">
                <a:solidFill>
                  <a:srgbClr val="52555A"/>
                </a:solidFill>
                <a:latin typeface="Arial"/>
                <a:cs typeface="Arial"/>
              </a:rPr>
              <a:t>статей</a:t>
            </a:r>
            <a:endParaRPr sz="2400">
              <a:latin typeface="Arial"/>
              <a:cs typeface="Arial"/>
            </a:endParaRPr>
          </a:p>
          <a:p>
            <a:pPr>
              <a:lnSpc>
                <a:spcPct val="100000"/>
              </a:lnSpc>
              <a:spcBef>
                <a:spcPts val="55"/>
              </a:spcBef>
            </a:pPr>
            <a:endParaRPr sz="2350">
              <a:latin typeface="Times New Roman"/>
              <a:cs typeface="Times New Roman"/>
            </a:endParaRPr>
          </a:p>
          <a:p>
            <a:pPr marL="268605" marR="54610" indent="-256540">
              <a:lnSpc>
                <a:spcPct val="80000"/>
              </a:lnSpc>
            </a:pPr>
            <a:r>
              <a:rPr sz="2400" b="1" i="1" dirty="0">
                <a:solidFill>
                  <a:srgbClr val="52555A"/>
                </a:solidFill>
                <a:latin typeface="Arial"/>
                <a:cs typeface="Arial"/>
              </a:rPr>
              <a:t>«Учёный </a:t>
            </a:r>
            <a:r>
              <a:rPr sz="2400" b="1" i="1" spc="-5" dirty="0">
                <a:solidFill>
                  <a:srgbClr val="52555A"/>
                </a:solidFill>
                <a:latin typeface="Arial"/>
                <a:cs typeface="Arial"/>
              </a:rPr>
              <a:t>имеет индекс </a:t>
            </a:r>
            <a:r>
              <a:rPr sz="2400" b="1" i="1" dirty="0">
                <a:solidFill>
                  <a:srgbClr val="52555A"/>
                </a:solidFill>
                <a:latin typeface="Arial"/>
                <a:cs typeface="Arial"/>
              </a:rPr>
              <a:t>h, если h </a:t>
            </a:r>
            <a:r>
              <a:rPr sz="2400" b="1" i="1" spc="-5" dirty="0">
                <a:solidFill>
                  <a:srgbClr val="52555A"/>
                </a:solidFill>
                <a:latin typeface="Arial"/>
                <a:cs typeface="Arial"/>
              </a:rPr>
              <a:t>из </a:t>
            </a:r>
            <a:r>
              <a:rPr sz="2400" b="1" i="1" spc="-20" dirty="0">
                <a:solidFill>
                  <a:srgbClr val="52555A"/>
                </a:solidFill>
                <a:latin typeface="Arial"/>
                <a:cs typeface="Arial"/>
              </a:rPr>
              <a:t>его </a:t>
            </a:r>
            <a:r>
              <a:rPr sz="2400" b="1" i="1" spc="-5" dirty="0">
                <a:solidFill>
                  <a:srgbClr val="52555A"/>
                </a:solidFill>
                <a:latin typeface="Arial"/>
                <a:cs typeface="Arial"/>
              </a:rPr>
              <a:t>Np </a:t>
            </a:r>
            <a:r>
              <a:rPr sz="2400" b="1" i="1" spc="-10" dirty="0">
                <a:solidFill>
                  <a:srgbClr val="52555A"/>
                </a:solidFill>
                <a:latin typeface="Arial"/>
                <a:cs typeface="Arial"/>
              </a:rPr>
              <a:t>статей  </a:t>
            </a:r>
            <a:r>
              <a:rPr sz="2400" b="1" i="1" spc="-15" dirty="0">
                <a:solidFill>
                  <a:srgbClr val="52555A"/>
                </a:solidFill>
                <a:latin typeface="Arial"/>
                <a:cs typeface="Arial"/>
              </a:rPr>
              <a:t>цитируются </a:t>
            </a:r>
            <a:r>
              <a:rPr sz="2400" b="1" i="1" spc="5" dirty="0">
                <a:solidFill>
                  <a:srgbClr val="52555A"/>
                </a:solidFill>
                <a:latin typeface="Arial"/>
                <a:cs typeface="Arial"/>
              </a:rPr>
              <a:t>как </a:t>
            </a:r>
            <a:r>
              <a:rPr sz="2400" b="1" i="1" dirty="0">
                <a:solidFill>
                  <a:srgbClr val="52555A"/>
                </a:solidFill>
                <a:latin typeface="Arial"/>
                <a:cs typeface="Arial"/>
              </a:rPr>
              <a:t>минимум h </a:t>
            </a:r>
            <a:r>
              <a:rPr sz="2400" b="1" i="1" spc="-5" dirty="0">
                <a:solidFill>
                  <a:srgbClr val="52555A"/>
                </a:solidFill>
                <a:latin typeface="Arial"/>
                <a:cs typeface="Arial"/>
              </a:rPr>
              <a:t>раз </a:t>
            </a:r>
            <a:r>
              <a:rPr sz="2400" b="1" i="1" dirty="0">
                <a:solidFill>
                  <a:srgbClr val="52555A"/>
                </a:solidFill>
                <a:latin typeface="Arial"/>
                <a:cs typeface="Arial"/>
              </a:rPr>
              <a:t>каждая, в </a:t>
            </a:r>
            <a:r>
              <a:rPr sz="2400" b="1" i="1" spc="-35" dirty="0">
                <a:solidFill>
                  <a:srgbClr val="52555A"/>
                </a:solidFill>
                <a:latin typeface="Arial"/>
                <a:cs typeface="Arial"/>
              </a:rPr>
              <a:t>то  </a:t>
            </a:r>
            <a:r>
              <a:rPr sz="2400" b="1" i="1" dirty="0">
                <a:solidFill>
                  <a:srgbClr val="52555A"/>
                </a:solidFill>
                <a:latin typeface="Arial"/>
                <a:cs typeface="Arial"/>
              </a:rPr>
              <a:t>время </a:t>
            </a:r>
            <a:r>
              <a:rPr sz="2400" b="1" i="1" spc="5" dirty="0">
                <a:solidFill>
                  <a:srgbClr val="52555A"/>
                </a:solidFill>
                <a:latin typeface="Arial"/>
                <a:cs typeface="Arial"/>
              </a:rPr>
              <a:t>как </a:t>
            </a:r>
            <a:r>
              <a:rPr sz="2400" b="1" i="1" dirty="0">
                <a:solidFill>
                  <a:srgbClr val="52555A"/>
                </a:solidFill>
                <a:latin typeface="Arial"/>
                <a:cs typeface="Arial"/>
              </a:rPr>
              <a:t>оставшиеся (Np </a:t>
            </a:r>
            <a:r>
              <a:rPr sz="2400" b="1" i="1" spc="-5" dirty="0">
                <a:solidFill>
                  <a:srgbClr val="52555A"/>
                </a:solidFill>
                <a:latin typeface="Arial"/>
                <a:cs typeface="Arial"/>
              </a:rPr>
              <a:t>– </a:t>
            </a:r>
            <a:r>
              <a:rPr sz="2400" b="1" i="1" dirty="0">
                <a:solidFill>
                  <a:srgbClr val="52555A"/>
                </a:solidFill>
                <a:latin typeface="Arial"/>
                <a:cs typeface="Arial"/>
              </a:rPr>
              <a:t>h) </a:t>
            </a:r>
            <a:r>
              <a:rPr sz="2400" b="1" i="1" spc="-10" dirty="0">
                <a:solidFill>
                  <a:srgbClr val="52555A"/>
                </a:solidFill>
                <a:latin typeface="Arial"/>
                <a:cs typeface="Arial"/>
              </a:rPr>
              <a:t>статей  </a:t>
            </a:r>
            <a:r>
              <a:rPr sz="2400" b="1" i="1" spc="-15" dirty="0">
                <a:solidFill>
                  <a:srgbClr val="52555A"/>
                </a:solidFill>
                <a:latin typeface="Arial"/>
                <a:cs typeface="Arial"/>
              </a:rPr>
              <a:t>цитируются </a:t>
            </a:r>
            <a:r>
              <a:rPr sz="2400" b="1" i="1" spc="-5" dirty="0">
                <a:solidFill>
                  <a:srgbClr val="52555A"/>
                </a:solidFill>
                <a:latin typeface="Arial"/>
                <a:cs typeface="Arial"/>
              </a:rPr>
              <a:t>не </a:t>
            </a:r>
            <a:r>
              <a:rPr sz="2400" b="1" i="1" spc="-10" dirty="0">
                <a:solidFill>
                  <a:srgbClr val="52555A"/>
                </a:solidFill>
                <a:latin typeface="Arial"/>
                <a:cs typeface="Arial"/>
              </a:rPr>
              <a:t>более </a:t>
            </a:r>
            <a:r>
              <a:rPr sz="2400" b="1" i="1" dirty="0">
                <a:solidFill>
                  <a:srgbClr val="52555A"/>
                </a:solidFill>
                <a:latin typeface="Arial"/>
                <a:cs typeface="Arial"/>
              </a:rPr>
              <a:t>чем h </a:t>
            </a:r>
            <a:r>
              <a:rPr sz="2400" b="1" i="1" spc="-5" dirty="0">
                <a:solidFill>
                  <a:srgbClr val="52555A"/>
                </a:solidFill>
                <a:latin typeface="Arial"/>
                <a:cs typeface="Arial"/>
              </a:rPr>
              <a:t>раз</a:t>
            </a:r>
            <a:r>
              <a:rPr sz="2400" b="1" i="1" spc="-35" dirty="0">
                <a:solidFill>
                  <a:srgbClr val="52555A"/>
                </a:solidFill>
                <a:latin typeface="Arial"/>
                <a:cs typeface="Arial"/>
              </a:rPr>
              <a:t> </a:t>
            </a:r>
            <a:r>
              <a:rPr sz="2400" b="1" i="1" dirty="0">
                <a:solidFill>
                  <a:srgbClr val="52555A"/>
                </a:solidFill>
                <a:latin typeface="Arial"/>
                <a:cs typeface="Arial"/>
              </a:rPr>
              <a:t>каждая</a:t>
            </a:r>
            <a:r>
              <a:rPr sz="2400" i="1" dirty="0">
                <a:solidFill>
                  <a:srgbClr val="52555A"/>
                </a:solidFill>
                <a:latin typeface="Arial"/>
                <a:cs typeface="Arial"/>
              </a:rPr>
              <a:t>.</a:t>
            </a:r>
            <a:r>
              <a:rPr sz="2400" b="1" i="1" dirty="0">
                <a:solidFill>
                  <a:srgbClr val="52555A"/>
                </a:solidFill>
                <a:latin typeface="Arial"/>
                <a:cs typeface="Arial"/>
              </a:rPr>
              <a:t>»</a:t>
            </a:r>
            <a:endParaRPr sz="2400">
              <a:latin typeface="Arial"/>
              <a:cs typeface="Arial"/>
            </a:endParaRPr>
          </a:p>
          <a:p>
            <a:pPr marL="152400">
              <a:lnSpc>
                <a:spcPts val="1775"/>
              </a:lnSpc>
              <a:spcBef>
                <a:spcPts val="405"/>
              </a:spcBef>
            </a:pPr>
            <a:r>
              <a:rPr sz="1600" spc="-5" dirty="0">
                <a:solidFill>
                  <a:srgbClr val="525355"/>
                </a:solidFill>
                <a:latin typeface="Arial"/>
                <a:cs typeface="Arial"/>
              </a:rPr>
              <a:t>J.E. Hirsch, “An index to quantify an individual’s scientific research output,” PNAS</a:t>
            </a:r>
            <a:r>
              <a:rPr sz="1600" spc="160" dirty="0">
                <a:solidFill>
                  <a:srgbClr val="525355"/>
                </a:solidFill>
                <a:latin typeface="Arial"/>
                <a:cs typeface="Arial"/>
              </a:rPr>
              <a:t> </a:t>
            </a:r>
            <a:r>
              <a:rPr sz="1600" spc="-5" dirty="0">
                <a:solidFill>
                  <a:srgbClr val="525355"/>
                </a:solidFill>
                <a:latin typeface="Arial"/>
                <a:cs typeface="Arial"/>
              </a:rPr>
              <a:t>102,</a:t>
            </a:r>
            <a:endParaRPr sz="1600">
              <a:latin typeface="Arial"/>
              <a:cs typeface="Arial"/>
            </a:endParaRPr>
          </a:p>
          <a:p>
            <a:pPr marL="268605">
              <a:lnSpc>
                <a:spcPts val="1775"/>
              </a:lnSpc>
            </a:pPr>
            <a:r>
              <a:rPr sz="1600" spc="-5" dirty="0">
                <a:solidFill>
                  <a:srgbClr val="525355"/>
                </a:solidFill>
                <a:latin typeface="Arial"/>
                <a:cs typeface="Arial"/>
              </a:rPr>
              <a:t>16569-16572</a:t>
            </a:r>
            <a:r>
              <a:rPr sz="1600" spc="-95" dirty="0">
                <a:solidFill>
                  <a:srgbClr val="525355"/>
                </a:solidFill>
                <a:latin typeface="Arial"/>
                <a:cs typeface="Arial"/>
              </a:rPr>
              <a:t> </a:t>
            </a:r>
            <a:r>
              <a:rPr sz="1600" spc="-5" dirty="0">
                <a:solidFill>
                  <a:srgbClr val="525355"/>
                </a:solidFill>
                <a:latin typeface="Arial"/>
                <a:cs typeface="Arial"/>
              </a:rPr>
              <a:t>(2005)</a:t>
            </a:r>
            <a:endParaRPr sz="1600">
              <a:latin typeface="Arial"/>
              <a:cs typeface="Arial"/>
            </a:endParaRPr>
          </a:p>
        </p:txBody>
      </p:sp>
      <p:sp>
        <p:nvSpPr>
          <p:cNvPr id="5" name="object 5"/>
          <p:cNvSpPr/>
          <p:nvPr/>
        </p:nvSpPr>
        <p:spPr>
          <a:xfrm>
            <a:off x="6516751" y="115951"/>
            <a:ext cx="1204912" cy="14255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20</a:t>
            </a:r>
            <a:endParaRPr sz="700">
              <a:latin typeface="Arial"/>
              <a:cs typeface="Arial"/>
            </a:endParaRPr>
          </a:p>
        </p:txBody>
      </p:sp>
      <p:sp>
        <p:nvSpPr>
          <p:cNvPr id="3" name="object 3"/>
          <p:cNvSpPr txBox="1"/>
          <p:nvPr/>
        </p:nvSpPr>
        <p:spPr>
          <a:xfrm>
            <a:off x="622808" y="1091691"/>
            <a:ext cx="7978140" cy="4578176"/>
          </a:xfrm>
          <a:prstGeom prst="rect">
            <a:avLst/>
          </a:prstGeom>
        </p:spPr>
        <p:txBody>
          <a:bodyPr vert="horz" wrap="square" lIns="0" tIns="0" rIns="0" bIns="0" rtlCol="0">
            <a:spAutoFit/>
          </a:bodyPr>
          <a:lstStyle/>
          <a:p>
            <a:pPr marL="268605" indent="-255904">
              <a:lnSpc>
                <a:spcPct val="100000"/>
              </a:lnSpc>
              <a:buChar char="•"/>
              <a:tabLst>
                <a:tab pos="268605" algn="l"/>
                <a:tab pos="269240" algn="l"/>
              </a:tabLst>
            </a:pPr>
            <a:r>
              <a:rPr sz="2000" spc="-5" dirty="0">
                <a:solidFill>
                  <a:srgbClr val="52555A"/>
                </a:solidFill>
                <a:latin typeface="Arial"/>
                <a:cs typeface="Arial"/>
              </a:rPr>
              <a:t>Простое </a:t>
            </a:r>
            <a:r>
              <a:rPr sz="2000" spc="-10" dirty="0">
                <a:solidFill>
                  <a:srgbClr val="52555A"/>
                </a:solidFill>
                <a:latin typeface="Arial"/>
                <a:cs typeface="Arial"/>
              </a:rPr>
              <a:t>математическое</a:t>
            </a:r>
            <a:r>
              <a:rPr sz="2000" spc="-30" dirty="0">
                <a:solidFill>
                  <a:srgbClr val="52555A"/>
                </a:solidFill>
                <a:latin typeface="Arial"/>
                <a:cs typeface="Arial"/>
              </a:rPr>
              <a:t> </a:t>
            </a:r>
            <a:r>
              <a:rPr sz="2000" spc="-15" dirty="0">
                <a:solidFill>
                  <a:srgbClr val="52555A"/>
                </a:solidFill>
                <a:latin typeface="Arial"/>
                <a:cs typeface="Arial"/>
              </a:rPr>
              <a:t>определение</a:t>
            </a:r>
            <a:endParaRPr sz="2000" dirty="0">
              <a:latin typeface="Arial"/>
              <a:cs typeface="Arial"/>
            </a:endParaRPr>
          </a:p>
          <a:p>
            <a:pPr marL="268605" marR="444500" indent="-255904">
              <a:lnSpc>
                <a:spcPct val="100000"/>
              </a:lnSpc>
              <a:spcBef>
                <a:spcPts val="480"/>
              </a:spcBef>
              <a:buChar char="•"/>
              <a:tabLst>
                <a:tab pos="268605" algn="l"/>
                <a:tab pos="269240" algn="l"/>
              </a:tabLst>
            </a:pPr>
            <a:r>
              <a:rPr sz="2000" spc="-10" dirty="0">
                <a:solidFill>
                  <a:srgbClr val="52555A"/>
                </a:solidFill>
                <a:latin typeface="Arial"/>
                <a:cs typeface="Arial"/>
              </a:rPr>
              <a:t>Количество </a:t>
            </a:r>
            <a:r>
              <a:rPr sz="2000" spc="-5" dirty="0">
                <a:solidFill>
                  <a:srgbClr val="52555A"/>
                </a:solidFill>
                <a:latin typeface="Arial"/>
                <a:cs typeface="Arial"/>
              </a:rPr>
              <a:t>опубликованных </a:t>
            </a:r>
            <a:r>
              <a:rPr sz="2000" spc="-10" dirty="0">
                <a:solidFill>
                  <a:srgbClr val="52555A"/>
                </a:solidFill>
                <a:latin typeface="Arial"/>
                <a:cs typeface="Arial"/>
              </a:rPr>
              <a:t>работ </a:t>
            </a:r>
            <a:r>
              <a:rPr sz="2000" spc="-20" dirty="0">
                <a:solidFill>
                  <a:srgbClr val="52555A"/>
                </a:solidFill>
                <a:latin typeface="Arial"/>
                <a:cs typeface="Arial"/>
              </a:rPr>
              <a:t>может </a:t>
            </a:r>
            <a:r>
              <a:rPr sz="2000" spc="-10" dirty="0">
                <a:solidFill>
                  <a:srgbClr val="52555A"/>
                </a:solidFill>
                <a:latin typeface="Arial"/>
                <a:cs typeface="Arial"/>
              </a:rPr>
              <a:t>прямо влиять </a:t>
            </a:r>
            <a:r>
              <a:rPr sz="2000" dirty="0">
                <a:solidFill>
                  <a:srgbClr val="52555A"/>
                </a:solidFill>
                <a:latin typeface="Arial"/>
                <a:cs typeface="Arial"/>
              </a:rPr>
              <a:t>на h-  индекс</a:t>
            </a:r>
            <a:endParaRPr sz="2000" dirty="0">
              <a:latin typeface="Arial"/>
              <a:cs typeface="Arial"/>
            </a:endParaRPr>
          </a:p>
          <a:p>
            <a:pPr marL="268605" indent="-255904">
              <a:lnSpc>
                <a:spcPct val="100000"/>
              </a:lnSpc>
              <a:spcBef>
                <a:spcPts val="480"/>
              </a:spcBef>
              <a:buChar char="•"/>
              <a:tabLst>
                <a:tab pos="268605" algn="l"/>
                <a:tab pos="269240" algn="l"/>
              </a:tabLst>
            </a:pPr>
            <a:r>
              <a:rPr sz="2000" spc="-20" dirty="0">
                <a:solidFill>
                  <a:srgbClr val="52555A"/>
                </a:solidFill>
                <a:latin typeface="Arial"/>
                <a:cs typeface="Arial"/>
              </a:rPr>
              <a:t>Является</a:t>
            </a:r>
            <a:r>
              <a:rPr sz="2000" spc="-80" dirty="0">
                <a:solidFill>
                  <a:srgbClr val="52555A"/>
                </a:solidFill>
                <a:latin typeface="Arial"/>
                <a:cs typeface="Arial"/>
              </a:rPr>
              <a:t> </a:t>
            </a:r>
            <a:r>
              <a:rPr sz="2000" spc="-5" dirty="0">
                <a:solidFill>
                  <a:srgbClr val="52555A"/>
                </a:solidFill>
                <a:latin typeface="Arial"/>
                <a:cs typeface="Arial"/>
              </a:rPr>
              <a:t>устойчивым</a:t>
            </a:r>
            <a:endParaRPr sz="2000" dirty="0">
              <a:latin typeface="Arial"/>
              <a:cs typeface="Arial"/>
            </a:endParaRPr>
          </a:p>
          <a:p>
            <a:pPr marL="268605" indent="-255904">
              <a:lnSpc>
                <a:spcPct val="100000"/>
              </a:lnSpc>
              <a:spcBef>
                <a:spcPts val="480"/>
              </a:spcBef>
              <a:buChar char="•"/>
              <a:tabLst>
                <a:tab pos="268605" algn="l"/>
                <a:tab pos="269240" algn="l"/>
              </a:tabLst>
            </a:pPr>
            <a:r>
              <a:rPr sz="2000" dirty="0">
                <a:solidFill>
                  <a:srgbClr val="52555A"/>
                </a:solidFill>
                <a:latin typeface="Arial"/>
                <a:cs typeface="Arial"/>
              </a:rPr>
              <a:t>Не</a:t>
            </a:r>
            <a:r>
              <a:rPr sz="2000" spc="-105" dirty="0">
                <a:solidFill>
                  <a:srgbClr val="52555A"/>
                </a:solidFill>
                <a:latin typeface="Arial"/>
                <a:cs typeface="Arial"/>
              </a:rPr>
              <a:t> </a:t>
            </a:r>
            <a:r>
              <a:rPr sz="2000" spc="-10" dirty="0">
                <a:solidFill>
                  <a:srgbClr val="52555A"/>
                </a:solidFill>
                <a:latin typeface="Arial"/>
                <a:cs typeface="Arial"/>
              </a:rPr>
              <a:t>уменьшается</a:t>
            </a:r>
            <a:endParaRPr sz="2000" dirty="0">
              <a:latin typeface="Arial"/>
              <a:cs typeface="Arial"/>
            </a:endParaRPr>
          </a:p>
          <a:p>
            <a:pPr marL="268605" marR="5080" indent="-255904">
              <a:lnSpc>
                <a:spcPct val="100000"/>
              </a:lnSpc>
              <a:spcBef>
                <a:spcPts val="480"/>
              </a:spcBef>
              <a:buChar char="•"/>
              <a:tabLst>
                <a:tab pos="268605" algn="l"/>
                <a:tab pos="269240" algn="l"/>
              </a:tabLst>
            </a:pPr>
            <a:r>
              <a:rPr sz="2000" spc="-15" dirty="0">
                <a:solidFill>
                  <a:srgbClr val="52555A"/>
                </a:solidFill>
                <a:latin typeface="Arial"/>
                <a:cs typeface="Arial"/>
              </a:rPr>
              <a:t>Может </a:t>
            </a:r>
            <a:r>
              <a:rPr sz="2000" dirty="0">
                <a:solidFill>
                  <a:srgbClr val="52555A"/>
                </a:solidFill>
                <a:latin typeface="Arial"/>
                <a:cs typeface="Arial"/>
              </a:rPr>
              <a:t>применяться к </a:t>
            </a:r>
            <a:r>
              <a:rPr sz="2000" spc="5" dirty="0">
                <a:solidFill>
                  <a:srgbClr val="52555A"/>
                </a:solidFill>
                <a:latin typeface="Arial"/>
                <a:cs typeface="Arial"/>
              </a:rPr>
              <a:t>любому </a:t>
            </a:r>
            <a:r>
              <a:rPr sz="2000" spc="-5" dirty="0">
                <a:solidFill>
                  <a:srgbClr val="52555A"/>
                </a:solidFill>
                <a:latin typeface="Arial"/>
                <a:cs typeface="Arial"/>
              </a:rPr>
              <a:t>уровню агрегации </a:t>
            </a:r>
            <a:r>
              <a:rPr sz="2000" spc="-10" dirty="0">
                <a:solidFill>
                  <a:srgbClr val="52555A"/>
                </a:solidFill>
                <a:latin typeface="Arial"/>
                <a:cs typeface="Arial"/>
              </a:rPr>
              <a:t>(автор,</a:t>
            </a:r>
            <a:r>
              <a:rPr sz="2000" spc="-185" dirty="0">
                <a:solidFill>
                  <a:srgbClr val="52555A"/>
                </a:solidFill>
                <a:latin typeface="Arial"/>
                <a:cs typeface="Arial"/>
              </a:rPr>
              <a:t> </a:t>
            </a:r>
            <a:r>
              <a:rPr sz="2000" spc="-5" dirty="0">
                <a:solidFill>
                  <a:srgbClr val="52555A"/>
                </a:solidFill>
                <a:latin typeface="Arial"/>
                <a:cs typeface="Arial"/>
              </a:rPr>
              <a:t>научный  коллектив,</a:t>
            </a:r>
            <a:r>
              <a:rPr sz="2000" spc="-60" dirty="0">
                <a:solidFill>
                  <a:srgbClr val="52555A"/>
                </a:solidFill>
                <a:latin typeface="Arial"/>
                <a:cs typeface="Arial"/>
              </a:rPr>
              <a:t> </a:t>
            </a:r>
            <a:r>
              <a:rPr sz="2000" spc="-5" dirty="0">
                <a:solidFill>
                  <a:srgbClr val="52555A"/>
                </a:solidFill>
                <a:latin typeface="Arial"/>
                <a:cs typeface="Arial"/>
              </a:rPr>
              <a:t>организация)</a:t>
            </a:r>
            <a:endParaRPr sz="2000" dirty="0">
              <a:latin typeface="Arial"/>
              <a:cs typeface="Arial"/>
            </a:endParaRPr>
          </a:p>
          <a:p>
            <a:pPr marL="268605" indent="-255904">
              <a:lnSpc>
                <a:spcPct val="100000"/>
              </a:lnSpc>
              <a:spcBef>
                <a:spcPts val="480"/>
              </a:spcBef>
              <a:buChar char="•"/>
              <a:tabLst>
                <a:tab pos="268605" algn="l"/>
                <a:tab pos="269240" algn="l"/>
              </a:tabLst>
            </a:pPr>
            <a:r>
              <a:rPr sz="2000" dirty="0">
                <a:solidFill>
                  <a:srgbClr val="52555A"/>
                </a:solidFill>
                <a:latin typeface="Arial"/>
                <a:cs typeface="Arial"/>
              </a:rPr>
              <a:t>Не </a:t>
            </a:r>
            <a:r>
              <a:rPr sz="2000" spc="-15" dirty="0">
                <a:solidFill>
                  <a:srgbClr val="52555A"/>
                </a:solidFill>
                <a:latin typeface="Arial"/>
                <a:cs typeface="Arial"/>
              </a:rPr>
              <a:t>пригоден </a:t>
            </a:r>
            <a:r>
              <a:rPr sz="2000" spc="-5" dirty="0">
                <a:solidFill>
                  <a:srgbClr val="52555A"/>
                </a:solidFill>
                <a:latin typeface="Arial"/>
                <a:cs typeface="Arial"/>
              </a:rPr>
              <a:t>для </a:t>
            </a:r>
            <a:r>
              <a:rPr sz="2000" dirty="0">
                <a:solidFill>
                  <a:srgbClr val="52555A"/>
                </a:solidFill>
                <a:latin typeface="Arial"/>
                <a:cs typeface="Arial"/>
              </a:rPr>
              <a:t>сравнения </a:t>
            </a:r>
            <a:r>
              <a:rPr sz="2000" spc="-10" dirty="0">
                <a:solidFill>
                  <a:srgbClr val="52555A"/>
                </a:solidFill>
                <a:latin typeface="Arial"/>
                <a:cs typeface="Arial"/>
              </a:rPr>
              <a:t>авторов </a:t>
            </a:r>
            <a:r>
              <a:rPr sz="2000" dirty="0">
                <a:solidFill>
                  <a:srgbClr val="52555A"/>
                </a:solidFill>
                <a:latin typeface="Arial"/>
                <a:cs typeface="Arial"/>
              </a:rPr>
              <a:t>из </a:t>
            </a:r>
            <a:r>
              <a:rPr sz="2000" spc="-5" dirty="0">
                <a:solidFill>
                  <a:srgbClr val="52555A"/>
                </a:solidFill>
                <a:latin typeface="Arial"/>
                <a:cs typeface="Arial"/>
              </a:rPr>
              <a:t>разных</a:t>
            </a:r>
            <a:r>
              <a:rPr sz="2000" spc="-125" dirty="0">
                <a:solidFill>
                  <a:srgbClr val="52555A"/>
                </a:solidFill>
                <a:latin typeface="Arial"/>
                <a:cs typeface="Arial"/>
              </a:rPr>
              <a:t> </a:t>
            </a:r>
            <a:r>
              <a:rPr sz="2000" spc="-15" dirty="0">
                <a:solidFill>
                  <a:srgbClr val="52555A"/>
                </a:solidFill>
                <a:latin typeface="Arial"/>
                <a:cs typeface="Arial"/>
              </a:rPr>
              <a:t>областей</a:t>
            </a:r>
            <a:endParaRPr sz="2000" dirty="0">
              <a:latin typeface="Arial"/>
              <a:cs typeface="Arial"/>
            </a:endParaRPr>
          </a:p>
          <a:p>
            <a:pPr marL="268605" indent="-255904">
              <a:lnSpc>
                <a:spcPct val="100000"/>
              </a:lnSpc>
              <a:spcBef>
                <a:spcPts val="480"/>
              </a:spcBef>
              <a:buChar char="•"/>
              <a:tabLst>
                <a:tab pos="268605" algn="l"/>
                <a:tab pos="269240" algn="l"/>
              </a:tabLst>
            </a:pPr>
            <a:r>
              <a:rPr sz="2000" dirty="0">
                <a:solidFill>
                  <a:srgbClr val="52555A"/>
                </a:solidFill>
                <a:latin typeface="Arial"/>
                <a:cs typeface="Arial"/>
              </a:rPr>
              <a:t>Не </a:t>
            </a:r>
            <a:r>
              <a:rPr sz="2000" spc="-15" dirty="0">
                <a:solidFill>
                  <a:srgbClr val="52555A"/>
                </a:solidFill>
                <a:latin typeface="Arial"/>
                <a:cs typeface="Arial"/>
              </a:rPr>
              <a:t>учитывает </a:t>
            </a:r>
            <a:r>
              <a:rPr sz="2000" dirty="0">
                <a:solidFill>
                  <a:srgbClr val="52555A"/>
                </a:solidFill>
                <a:latin typeface="Arial"/>
                <a:cs typeface="Arial"/>
              </a:rPr>
              <a:t>срок </a:t>
            </a:r>
            <a:r>
              <a:rPr sz="2000" spc="-10" dirty="0">
                <a:solidFill>
                  <a:srgbClr val="52555A"/>
                </a:solidFill>
                <a:latin typeface="Arial"/>
                <a:cs typeface="Arial"/>
              </a:rPr>
              <a:t>деятельности</a:t>
            </a:r>
            <a:r>
              <a:rPr sz="2000" spc="-70" dirty="0">
                <a:solidFill>
                  <a:srgbClr val="52555A"/>
                </a:solidFill>
                <a:latin typeface="Arial"/>
                <a:cs typeface="Arial"/>
              </a:rPr>
              <a:t> </a:t>
            </a:r>
            <a:r>
              <a:rPr sz="2000" spc="-10" dirty="0">
                <a:solidFill>
                  <a:srgbClr val="52555A"/>
                </a:solidFill>
                <a:latin typeface="Arial"/>
                <a:cs typeface="Arial"/>
              </a:rPr>
              <a:t>ученого</a:t>
            </a:r>
            <a:endParaRPr sz="2000" dirty="0">
              <a:latin typeface="Arial"/>
              <a:cs typeface="Arial"/>
            </a:endParaRPr>
          </a:p>
          <a:p>
            <a:pPr marL="268605" marR="1233170" indent="-255904">
              <a:lnSpc>
                <a:spcPct val="100000"/>
              </a:lnSpc>
              <a:spcBef>
                <a:spcPts val="480"/>
              </a:spcBef>
              <a:buChar char="•"/>
              <a:tabLst>
                <a:tab pos="268605" algn="l"/>
                <a:tab pos="269240" algn="l"/>
              </a:tabLst>
            </a:pPr>
            <a:r>
              <a:rPr sz="2000" dirty="0">
                <a:solidFill>
                  <a:srgbClr val="52555A"/>
                </a:solidFill>
                <a:latin typeface="Arial"/>
                <a:cs typeface="Arial"/>
              </a:rPr>
              <a:t>Не </a:t>
            </a:r>
            <a:r>
              <a:rPr sz="2000" spc="-25" dirty="0">
                <a:solidFill>
                  <a:srgbClr val="52555A"/>
                </a:solidFill>
                <a:latin typeface="Arial"/>
                <a:cs typeface="Arial"/>
              </a:rPr>
              <a:t>делает </a:t>
            </a:r>
            <a:r>
              <a:rPr sz="2000" dirty="0">
                <a:solidFill>
                  <a:srgbClr val="52555A"/>
                </a:solidFill>
                <a:latin typeface="Arial"/>
                <a:cs typeface="Arial"/>
              </a:rPr>
              <a:t>поправку на </a:t>
            </a:r>
            <a:r>
              <a:rPr sz="2000" spc="-15" dirty="0">
                <a:solidFill>
                  <a:srgbClr val="52555A"/>
                </a:solidFill>
                <a:latin typeface="Arial"/>
                <a:cs typeface="Arial"/>
              </a:rPr>
              <a:t>статьи </a:t>
            </a:r>
            <a:r>
              <a:rPr sz="2000" dirty="0">
                <a:solidFill>
                  <a:srgbClr val="52555A"/>
                </a:solidFill>
                <a:latin typeface="Arial"/>
                <a:cs typeface="Arial"/>
              </a:rPr>
              <a:t>с </a:t>
            </a:r>
            <a:r>
              <a:rPr sz="2000" spc="-10" dirty="0">
                <a:solidFill>
                  <a:srgbClr val="52555A"/>
                </a:solidFill>
                <a:latin typeface="Arial"/>
                <a:cs typeface="Arial"/>
              </a:rPr>
              <a:t>большим </a:t>
            </a:r>
            <a:r>
              <a:rPr sz="2000" spc="-5" dirty="0">
                <a:solidFill>
                  <a:srgbClr val="52555A"/>
                </a:solidFill>
                <a:latin typeface="Arial"/>
                <a:cs typeface="Arial"/>
              </a:rPr>
              <a:t>количеством  соавторов</a:t>
            </a:r>
            <a:endParaRPr sz="2000" dirty="0">
              <a:latin typeface="Arial"/>
              <a:cs typeface="Arial"/>
            </a:endParaRPr>
          </a:p>
          <a:p>
            <a:pPr marL="268605" indent="-255904">
              <a:lnSpc>
                <a:spcPct val="100000"/>
              </a:lnSpc>
              <a:spcBef>
                <a:spcPts val="480"/>
              </a:spcBef>
              <a:buChar char="•"/>
              <a:tabLst>
                <a:tab pos="268605" algn="l"/>
                <a:tab pos="269240" algn="l"/>
              </a:tabLst>
            </a:pPr>
            <a:r>
              <a:rPr sz="2000" spc="-15" dirty="0">
                <a:solidFill>
                  <a:srgbClr val="52555A"/>
                </a:solidFill>
                <a:latin typeface="Arial"/>
                <a:cs typeface="Arial"/>
              </a:rPr>
              <a:t>Может </a:t>
            </a:r>
            <a:r>
              <a:rPr sz="2000" spc="-5" dirty="0">
                <a:solidFill>
                  <a:srgbClr val="52555A"/>
                </a:solidFill>
                <a:latin typeface="Arial"/>
                <a:cs typeface="Arial"/>
              </a:rPr>
              <a:t>совпадать для ученых </a:t>
            </a:r>
            <a:r>
              <a:rPr sz="2000" spc="-5" dirty="0" err="1">
                <a:solidFill>
                  <a:srgbClr val="52555A"/>
                </a:solidFill>
                <a:latin typeface="Arial"/>
                <a:cs typeface="Arial"/>
              </a:rPr>
              <a:t>разной</a:t>
            </a:r>
            <a:r>
              <a:rPr sz="2000" spc="-85" dirty="0">
                <a:solidFill>
                  <a:srgbClr val="52555A"/>
                </a:solidFill>
                <a:latin typeface="Arial"/>
                <a:cs typeface="Arial"/>
              </a:rPr>
              <a:t> </a:t>
            </a:r>
            <a:r>
              <a:rPr sz="2000" spc="-10" dirty="0" err="1" smtClean="0">
                <a:solidFill>
                  <a:srgbClr val="52555A"/>
                </a:solidFill>
                <a:latin typeface="Arial"/>
                <a:cs typeface="Arial"/>
              </a:rPr>
              <a:t>производительности</a:t>
            </a:r>
            <a:endParaRPr lang="en-US" sz="2000" spc="-10" dirty="0" smtClean="0">
              <a:solidFill>
                <a:srgbClr val="52555A"/>
              </a:solidFill>
              <a:latin typeface="Arial"/>
              <a:cs typeface="Arial"/>
            </a:endParaRPr>
          </a:p>
          <a:p>
            <a:pPr marL="268605" indent="-255904">
              <a:lnSpc>
                <a:spcPct val="100000"/>
              </a:lnSpc>
              <a:spcBef>
                <a:spcPts val="480"/>
              </a:spcBef>
              <a:buChar char="•"/>
              <a:tabLst>
                <a:tab pos="268605" algn="l"/>
                <a:tab pos="269240" algn="l"/>
              </a:tabLst>
            </a:pPr>
            <a:r>
              <a:rPr lang="ru-RU" sz="2000" b="1" spc="-10" dirty="0" smtClean="0">
                <a:solidFill>
                  <a:srgbClr val="52555A"/>
                </a:solidFill>
                <a:latin typeface="Arial"/>
                <a:cs typeface="Arial"/>
              </a:rPr>
              <a:t>Зависит от базы данных!</a:t>
            </a:r>
            <a:endParaRPr sz="2000" b="1" dirty="0">
              <a:latin typeface="Arial"/>
              <a:cs typeface="Aria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spc="-15" dirty="0"/>
              <a:t>Свойства</a:t>
            </a:r>
            <a:r>
              <a:rPr spc="-35" dirty="0"/>
              <a:t> </a:t>
            </a:r>
            <a:r>
              <a:rPr spc="-5" dirty="0"/>
              <a:t>h-индекса</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21</a:t>
            </a:r>
            <a:endParaRPr sz="70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dirty="0"/>
              <a:t>Пример</a:t>
            </a:r>
          </a:p>
        </p:txBody>
      </p:sp>
      <p:pic>
        <p:nvPicPr>
          <p:cNvPr id="4" name="Picture 3"/>
          <p:cNvPicPr>
            <a:picLocks noChangeAspect="1"/>
          </p:cNvPicPr>
          <p:nvPr/>
        </p:nvPicPr>
        <p:blipFill>
          <a:blip r:embed="rId2"/>
          <a:stretch>
            <a:fillRect/>
          </a:stretch>
        </p:blipFill>
        <p:spPr>
          <a:xfrm>
            <a:off x="0" y="887519"/>
            <a:ext cx="9144000" cy="508296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22</a:t>
            </a:r>
            <a:endParaRPr sz="70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spc="-5" dirty="0"/>
              <a:t>Citation overview </a:t>
            </a:r>
            <a:r>
              <a:rPr dirty="0"/>
              <a:t>для </a:t>
            </a:r>
            <a:r>
              <a:rPr spc="-15" dirty="0"/>
              <a:t>любого массива</a:t>
            </a:r>
            <a:r>
              <a:rPr spc="5" dirty="0"/>
              <a:t> </a:t>
            </a:r>
            <a:r>
              <a:rPr spc="-10" dirty="0"/>
              <a:t>публикаций</a:t>
            </a:r>
          </a:p>
        </p:txBody>
      </p:sp>
      <p:pic>
        <p:nvPicPr>
          <p:cNvPr id="5" name="Picture 4"/>
          <p:cNvPicPr>
            <a:picLocks noChangeAspect="1"/>
          </p:cNvPicPr>
          <p:nvPr/>
        </p:nvPicPr>
        <p:blipFill>
          <a:blip r:embed="rId2"/>
          <a:stretch>
            <a:fillRect/>
          </a:stretch>
        </p:blipFill>
        <p:spPr>
          <a:xfrm>
            <a:off x="0" y="814500"/>
            <a:ext cx="9144000" cy="5229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23</a:t>
            </a:r>
            <a:endParaRPr sz="700">
              <a:latin typeface="Arial"/>
              <a:cs typeface="Arial"/>
            </a:endParaRPr>
          </a:p>
        </p:txBody>
      </p:sp>
      <p:sp>
        <p:nvSpPr>
          <p:cNvPr id="3" name="object 3"/>
          <p:cNvSpPr txBox="1"/>
          <p:nvPr/>
        </p:nvSpPr>
        <p:spPr>
          <a:xfrm>
            <a:off x="622808" y="1091691"/>
            <a:ext cx="7941945" cy="2022475"/>
          </a:xfrm>
          <a:prstGeom prst="rect">
            <a:avLst/>
          </a:prstGeom>
        </p:spPr>
        <p:txBody>
          <a:bodyPr vert="horz" wrap="square" lIns="0" tIns="0" rIns="0" bIns="0" rtlCol="0">
            <a:spAutoFit/>
          </a:bodyPr>
          <a:lstStyle/>
          <a:p>
            <a:pPr marL="12700">
              <a:lnSpc>
                <a:spcPct val="100000"/>
              </a:lnSpc>
            </a:pPr>
            <a:r>
              <a:rPr sz="2000" i="1" dirty="0">
                <a:solidFill>
                  <a:srgbClr val="52555A"/>
                </a:solidFill>
                <a:latin typeface="Arial"/>
                <a:cs typeface="Arial"/>
              </a:rPr>
              <a:t>m</a:t>
            </a:r>
            <a:r>
              <a:rPr sz="2000" dirty="0">
                <a:solidFill>
                  <a:srgbClr val="52555A"/>
                </a:solidFill>
                <a:latin typeface="Arial"/>
                <a:cs typeface="Arial"/>
              </a:rPr>
              <a:t>-индекс – </a:t>
            </a:r>
            <a:r>
              <a:rPr sz="2000" spc="-30" dirty="0">
                <a:solidFill>
                  <a:srgbClr val="52555A"/>
                </a:solidFill>
                <a:latin typeface="Arial"/>
                <a:cs typeface="Arial"/>
              </a:rPr>
              <a:t>это </a:t>
            </a:r>
            <a:r>
              <a:rPr sz="2000" dirty="0">
                <a:solidFill>
                  <a:srgbClr val="52555A"/>
                </a:solidFill>
                <a:latin typeface="Arial"/>
                <a:cs typeface="Arial"/>
              </a:rPr>
              <a:t>h-индекс/N, </a:t>
            </a:r>
            <a:r>
              <a:rPr sz="2000" spc="-30" dirty="0">
                <a:solidFill>
                  <a:srgbClr val="52555A"/>
                </a:solidFill>
                <a:latin typeface="Arial"/>
                <a:cs typeface="Arial"/>
              </a:rPr>
              <a:t>где </a:t>
            </a:r>
            <a:r>
              <a:rPr sz="2000" dirty="0">
                <a:solidFill>
                  <a:srgbClr val="52555A"/>
                </a:solidFill>
                <a:latin typeface="Arial"/>
                <a:cs typeface="Arial"/>
              </a:rPr>
              <a:t>N – </a:t>
            </a:r>
            <a:r>
              <a:rPr sz="2000" spc="-10" dirty="0">
                <a:solidFill>
                  <a:srgbClr val="52555A"/>
                </a:solidFill>
                <a:latin typeface="Arial"/>
                <a:cs typeface="Arial"/>
              </a:rPr>
              <a:t>длительность </a:t>
            </a:r>
            <a:r>
              <a:rPr sz="2000" spc="5" dirty="0">
                <a:solidFill>
                  <a:srgbClr val="52555A"/>
                </a:solidFill>
                <a:latin typeface="Arial"/>
                <a:cs typeface="Arial"/>
              </a:rPr>
              <a:t>карьеры</a:t>
            </a:r>
            <a:r>
              <a:rPr sz="2000" spc="-114" dirty="0">
                <a:solidFill>
                  <a:srgbClr val="52555A"/>
                </a:solidFill>
                <a:latin typeface="Arial"/>
                <a:cs typeface="Arial"/>
              </a:rPr>
              <a:t> </a:t>
            </a:r>
            <a:r>
              <a:rPr sz="2000" spc="-10" dirty="0">
                <a:solidFill>
                  <a:srgbClr val="52555A"/>
                </a:solidFill>
                <a:latin typeface="Arial"/>
                <a:cs typeface="Arial"/>
              </a:rPr>
              <a:t>ученого</a:t>
            </a:r>
            <a:endParaRPr sz="2000">
              <a:latin typeface="Arial"/>
              <a:cs typeface="Arial"/>
            </a:endParaRPr>
          </a:p>
          <a:p>
            <a:pPr>
              <a:lnSpc>
                <a:spcPct val="100000"/>
              </a:lnSpc>
              <a:spcBef>
                <a:spcPts val="25"/>
              </a:spcBef>
            </a:pPr>
            <a:endParaRPr sz="2900">
              <a:latin typeface="Times New Roman"/>
              <a:cs typeface="Times New Roman"/>
            </a:endParaRPr>
          </a:p>
          <a:p>
            <a:pPr marL="12700" marR="5080">
              <a:lnSpc>
                <a:spcPct val="100000"/>
              </a:lnSpc>
            </a:pPr>
            <a:r>
              <a:rPr sz="2000" i="1" dirty="0">
                <a:solidFill>
                  <a:srgbClr val="52555A"/>
                </a:solidFill>
                <a:latin typeface="Arial"/>
                <a:cs typeface="Arial"/>
              </a:rPr>
              <a:t>g</a:t>
            </a:r>
            <a:r>
              <a:rPr sz="2000" dirty="0">
                <a:solidFill>
                  <a:srgbClr val="52555A"/>
                </a:solidFill>
                <a:latin typeface="Arial"/>
                <a:cs typeface="Arial"/>
              </a:rPr>
              <a:t>-индекс – </a:t>
            </a:r>
            <a:r>
              <a:rPr sz="2000" spc="-5" dirty="0">
                <a:solidFill>
                  <a:srgbClr val="52555A"/>
                </a:solidFill>
                <a:latin typeface="Arial"/>
                <a:cs typeface="Arial"/>
              </a:rPr>
              <a:t>наибольшее </a:t>
            </a:r>
            <a:r>
              <a:rPr sz="2000" spc="5" dirty="0">
                <a:solidFill>
                  <a:srgbClr val="52555A"/>
                </a:solidFill>
                <a:latin typeface="Arial"/>
                <a:cs typeface="Arial"/>
              </a:rPr>
              <a:t>число </a:t>
            </a:r>
            <a:r>
              <a:rPr sz="2000" i="1" dirty="0">
                <a:solidFill>
                  <a:srgbClr val="52555A"/>
                </a:solidFill>
                <a:latin typeface="Arial"/>
                <a:cs typeface="Arial"/>
              </a:rPr>
              <a:t>g </a:t>
            </a:r>
            <a:r>
              <a:rPr sz="2000" spc="-5" dirty="0">
                <a:solidFill>
                  <a:srgbClr val="52555A"/>
                </a:solidFill>
                <a:latin typeface="Arial"/>
                <a:cs typeface="Arial"/>
              </a:rPr>
              <a:t>публикаций, </a:t>
            </a:r>
            <a:r>
              <a:rPr sz="2000" dirty="0">
                <a:solidFill>
                  <a:srgbClr val="52555A"/>
                </a:solidFill>
                <a:latin typeface="Arial"/>
                <a:cs typeface="Arial"/>
              </a:rPr>
              <a:t>такое, </a:t>
            </a:r>
            <a:r>
              <a:rPr sz="2000" spc="-10" dirty="0">
                <a:solidFill>
                  <a:srgbClr val="52555A"/>
                </a:solidFill>
                <a:latin typeface="Arial"/>
                <a:cs typeface="Arial"/>
              </a:rPr>
              <a:t>что вместе</a:t>
            </a:r>
            <a:r>
              <a:rPr sz="2000" spc="-195" dirty="0">
                <a:solidFill>
                  <a:srgbClr val="52555A"/>
                </a:solidFill>
                <a:latin typeface="Arial"/>
                <a:cs typeface="Arial"/>
              </a:rPr>
              <a:t> </a:t>
            </a:r>
            <a:r>
              <a:rPr sz="2000" dirty="0">
                <a:solidFill>
                  <a:srgbClr val="52555A"/>
                </a:solidFill>
                <a:latin typeface="Arial"/>
                <a:cs typeface="Arial"/>
              </a:rPr>
              <a:t>они  </a:t>
            </a:r>
            <a:r>
              <a:rPr sz="2000" spc="-10" dirty="0">
                <a:solidFill>
                  <a:srgbClr val="52555A"/>
                </a:solidFill>
                <a:latin typeface="Arial"/>
                <a:cs typeface="Arial"/>
              </a:rPr>
              <a:t>получили </a:t>
            </a:r>
            <a:r>
              <a:rPr sz="2000" i="1" dirty="0">
                <a:solidFill>
                  <a:srgbClr val="52555A"/>
                </a:solidFill>
                <a:latin typeface="Arial"/>
                <a:cs typeface="Arial"/>
              </a:rPr>
              <a:t>g</a:t>
            </a:r>
            <a:r>
              <a:rPr sz="2000" dirty="0">
                <a:solidFill>
                  <a:srgbClr val="52555A"/>
                </a:solidFill>
                <a:latin typeface="Arial"/>
                <a:cs typeface="Arial"/>
              </a:rPr>
              <a:t>^2</a:t>
            </a:r>
            <a:r>
              <a:rPr sz="2000" spc="-50" dirty="0">
                <a:solidFill>
                  <a:srgbClr val="52555A"/>
                </a:solidFill>
                <a:latin typeface="Arial"/>
                <a:cs typeface="Arial"/>
              </a:rPr>
              <a:t> </a:t>
            </a:r>
            <a:r>
              <a:rPr sz="2000" spc="-5" dirty="0">
                <a:solidFill>
                  <a:srgbClr val="52555A"/>
                </a:solidFill>
                <a:latin typeface="Arial"/>
                <a:cs typeface="Arial"/>
              </a:rPr>
              <a:t>цитирований.</a:t>
            </a:r>
            <a:endParaRPr sz="2000">
              <a:latin typeface="Arial"/>
              <a:cs typeface="Arial"/>
            </a:endParaRPr>
          </a:p>
          <a:p>
            <a:pPr marL="12700" marR="444500">
              <a:lnSpc>
                <a:spcPct val="100000"/>
              </a:lnSpc>
              <a:spcBef>
                <a:spcPts val="480"/>
              </a:spcBef>
            </a:pPr>
            <a:r>
              <a:rPr sz="2000" i="1" dirty="0">
                <a:solidFill>
                  <a:srgbClr val="52555A"/>
                </a:solidFill>
                <a:latin typeface="Arial"/>
                <a:cs typeface="Arial"/>
              </a:rPr>
              <a:t>g</a:t>
            </a:r>
            <a:r>
              <a:rPr sz="2000" dirty="0">
                <a:solidFill>
                  <a:srgbClr val="52555A"/>
                </a:solidFill>
                <a:latin typeface="Arial"/>
                <a:cs typeface="Arial"/>
              </a:rPr>
              <a:t>-индекс </a:t>
            </a:r>
            <a:r>
              <a:rPr sz="2000" spc="-10" dirty="0">
                <a:solidFill>
                  <a:srgbClr val="52555A"/>
                </a:solidFill>
                <a:latin typeface="Arial"/>
                <a:cs typeface="Arial"/>
              </a:rPr>
              <a:t>учитывает </a:t>
            </a:r>
            <a:r>
              <a:rPr sz="2000" spc="5" dirty="0">
                <a:solidFill>
                  <a:srgbClr val="52555A"/>
                </a:solidFill>
                <a:latin typeface="Arial"/>
                <a:cs typeface="Arial"/>
              </a:rPr>
              <a:t>фактическое число </a:t>
            </a:r>
            <a:r>
              <a:rPr sz="2000" spc="-5" dirty="0">
                <a:solidFill>
                  <a:srgbClr val="52555A"/>
                </a:solidFill>
                <a:latin typeface="Arial"/>
                <a:cs typeface="Arial"/>
              </a:rPr>
              <a:t>цитирований</a:t>
            </a:r>
            <a:r>
              <a:rPr sz="2000" spc="-195" dirty="0">
                <a:solidFill>
                  <a:srgbClr val="52555A"/>
                </a:solidFill>
                <a:latin typeface="Arial"/>
                <a:cs typeface="Arial"/>
              </a:rPr>
              <a:t> </a:t>
            </a:r>
            <a:r>
              <a:rPr sz="2000" spc="-5" dirty="0">
                <a:solidFill>
                  <a:srgbClr val="52555A"/>
                </a:solidFill>
                <a:latin typeface="Arial"/>
                <a:cs typeface="Arial"/>
              </a:rPr>
              <a:t>наиболее  продуктивных</a:t>
            </a:r>
            <a:r>
              <a:rPr sz="2000" spc="-65" dirty="0">
                <a:solidFill>
                  <a:srgbClr val="52555A"/>
                </a:solidFill>
                <a:latin typeface="Arial"/>
                <a:cs typeface="Arial"/>
              </a:rPr>
              <a:t> </a:t>
            </a:r>
            <a:r>
              <a:rPr sz="2000" spc="-5" dirty="0">
                <a:solidFill>
                  <a:srgbClr val="52555A"/>
                </a:solidFill>
                <a:latin typeface="Arial"/>
                <a:cs typeface="Arial"/>
              </a:rPr>
              <a:t>публикаций.</a:t>
            </a:r>
            <a:endParaRPr sz="2000">
              <a:latin typeface="Arial"/>
              <a:cs typeface="Aria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spc="-10" dirty="0"/>
              <a:t>Доработки</a:t>
            </a:r>
            <a:r>
              <a:rPr spc="-35" dirty="0"/>
              <a:t> </a:t>
            </a:r>
            <a:r>
              <a:rPr spc="-5" dirty="0"/>
              <a:t>h-индекса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24</a:t>
            </a:r>
            <a:endParaRPr sz="700">
              <a:latin typeface="Arial"/>
              <a:cs typeface="Arial"/>
            </a:endParaRPr>
          </a:p>
        </p:txBody>
      </p:sp>
      <p:sp>
        <p:nvSpPr>
          <p:cNvPr id="3" name="object 3"/>
          <p:cNvSpPr txBox="1"/>
          <p:nvPr/>
        </p:nvSpPr>
        <p:spPr>
          <a:xfrm>
            <a:off x="304800" y="1691060"/>
            <a:ext cx="5092191" cy="2423740"/>
          </a:xfrm>
          <a:prstGeom prst="rect">
            <a:avLst/>
          </a:prstGeom>
        </p:spPr>
        <p:txBody>
          <a:bodyPr vert="horz" wrap="square" lIns="0" tIns="0" rIns="0" bIns="0" rtlCol="0">
            <a:spAutoFit/>
          </a:bodyPr>
          <a:lstStyle/>
          <a:p>
            <a:pPr marL="268605" indent="-255904">
              <a:lnSpc>
                <a:spcPct val="100000"/>
              </a:lnSpc>
              <a:buChar char="•"/>
              <a:tabLst>
                <a:tab pos="269240" algn="l"/>
              </a:tabLst>
            </a:pPr>
            <a:r>
              <a:rPr sz="2800" spc="-5" dirty="0">
                <a:solidFill>
                  <a:srgbClr val="52555A"/>
                </a:solidFill>
                <a:latin typeface="Arial"/>
                <a:cs typeface="Arial"/>
              </a:rPr>
              <a:t>Journal Impact</a:t>
            </a:r>
            <a:r>
              <a:rPr sz="2800" spc="-30" dirty="0">
                <a:solidFill>
                  <a:srgbClr val="52555A"/>
                </a:solidFill>
                <a:latin typeface="Arial"/>
                <a:cs typeface="Arial"/>
              </a:rPr>
              <a:t> </a:t>
            </a:r>
            <a:r>
              <a:rPr sz="2800" spc="-5" dirty="0">
                <a:solidFill>
                  <a:srgbClr val="52555A"/>
                </a:solidFill>
                <a:latin typeface="Arial"/>
                <a:cs typeface="Arial"/>
              </a:rPr>
              <a:t>Factor</a:t>
            </a:r>
            <a:endParaRPr sz="2800" dirty="0">
              <a:latin typeface="Arial"/>
              <a:cs typeface="Arial"/>
            </a:endParaRPr>
          </a:p>
          <a:p>
            <a:pPr marL="268605" indent="-255904">
              <a:lnSpc>
                <a:spcPct val="100000"/>
              </a:lnSpc>
              <a:spcBef>
                <a:spcPts val="670"/>
              </a:spcBef>
              <a:buChar char="•"/>
              <a:tabLst>
                <a:tab pos="269240" algn="l"/>
              </a:tabLst>
            </a:pPr>
            <a:r>
              <a:rPr sz="2800" spc="-5" dirty="0">
                <a:solidFill>
                  <a:srgbClr val="52555A"/>
                </a:solidFill>
                <a:latin typeface="Arial"/>
                <a:cs typeface="Arial"/>
              </a:rPr>
              <a:t>Source-normalized impact per paper</a:t>
            </a:r>
            <a:r>
              <a:rPr sz="2800" spc="120" dirty="0">
                <a:solidFill>
                  <a:srgbClr val="52555A"/>
                </a:solidFill>
                <a:latin typeface="Arial"/>
                <a:cs typeface="Arial"/>
              </a:rPr>
              <a:t> </a:t>
            </a:r>
            <a:r>
              <a:rPr sz="2800" spc="-5" dirty="0">
                <a:solidFill>
                  <a:srgbClr val="52555A"/>
                </a:solidFill>
                <a:latin typeface="Arial"/>
                <a:cs typeface="Arial"/>
              </a:rPr>
              <a:t>(SNIP)</a:t>
            </a:r>
            <a:endParaRPr sz="2800" dirty="0">
              <a:latin typeface="Arial"/>
              <a:cs typeface="Arial"/>
            </a:endParaRPr>
          </a:p>
          <a:p>
            <a:pPr marL="268605" indent="-255904">
              <a:lnSpc>
                <a:spcPct val="100000"/>
              </a:lnSpc>
              <a:spcBef>
                <a:spcPts val="675"/>
              </a:spcBef>
              <a:buChar char="•"/>
              <a:tabLst>
                <a:tab pos="269240" algn="l"/>
              </a:tabLst>
            </a:pPr>
            <a:r>
              <a:rPr sz="2800" spc="-5" dirty="0">
                <a:solidFill>
                  <a:srgbClr val="52555A"/>
                </a:solidFill>
                <a:latin typeface="Arial"/>
                <a:cs typeface="Arial"/>
              </a:rPr>
              <a:t>SCImago Journal </a:t>
            </a:r>
            <a:r>
              <a:rPr sz="2800" spc="-10" dirty="0">
                <a:solidFill>
                  <a:srgbClr val="52555A"/>
                </a:solidFill>
                <a:latin typeface="Arial"/>
                <a:cs typeface="Arial"/>
              </a:rPr>
              <a:t>Rank</a:t>
            </a:r>
            <a:r>
              <a:rPr sz="2800" spc="35" dirty="0">
                <a:solidFill>
                  <a:srgbClr val="52555A"/>
                </a:solidFill>
                <a:latin typeface="Arial"/>
                <a:cs typeface="Arial"/>
              </a:rPr>
              <a:t> </a:t>
            </a:r>
            <a:r>
              <a:rPr sz="2800" spc="-5" dirty="0">
                <a:solidFill>
                  <a:srgbClr val="52555A"/>
                </a:solidFill>
                <a:latin typeface="Arial"/>
                <a:cs typeface="Arial"/>
              </a:rPr>
              <a:t>(SJR)</a:t>
            </a:r>
            <a:endParaRPr sz="2800" dirty="0">
              <a:latin typeface="Arial"/>
              <a:cs typeface="Arial"/>
            </a:endParaRPr>
          </a:p>
          <a:p>
            <a:pPr marL="268605" indent="-255904">
              <a:lnSpc>
                <a:spcPct val="100000"/>
              </a:lnSpc>
              <a:spcBef>
                <a:spcPts val="670"/>
              </a:spcBef>
              <a:buChar char="•"/>
              <a:tabLst>
                <a:tab pos="269240" algn="l"/>
              </a:tabLst>
            </a:pPr>
            <a:r>
              <a:rPr sz="2800" spc="-5" dirty="0">
                <a:solidFill>
                  <a:srgbClr val="52555A"/>
                </a:solidFill>
                <a:latin typeface="Arial"/>
                <a:cs typeface="Arial"/>
              </a:rPr>
              <a:t>CiteScore</a:t>
            </a:r>
            <a:endParaRPr sz="2800" dirty="0">
              <a:latin typeface="Arial"/>
              <a:cs typeface="Arial"/>
            </a:endParaRPr>
          </a:p>
        </p:txBody>
      </p:sp>
      <p:sp>
        <p:nvSpPr>
          <p:cNvPr id="4" name="object 4"/>
          <p:cNvSpPr txBox="1">
            <a:spLocks noGrp="1"/>
          </p:cNvSpPr>
          <p:nvPr>
            <p:ph type="title"/>
          </p:nvPr>
        </p:nvSpPr>
        <p:spPr>
          <a:xfrm>
            <a:off x="292099" y="854241"/>
            <a:ext cx="8514275" cy="593559"/>
          </a:xfrm>
          <a:prstGeom prst="rect">
            <a:avLst/>
          </a:prstGeom>
        </p:spPr>
        <p:txBody>
          <a:bodyPr vert="horz" wrap="square" lIns="0" tIns="0" rIns="0" bIns="0" rtlCol="0">
            <a:spAutoFit/>
          </a:bodyPr>
          <a:lstStyle/>
          <a:p>
            <a:pPr marL="1905">
              <a:lnSpc>
                <a:spcPct val="100000"/>
              </a:lnSpc>
            </a:pPr>
            <a:r>
              <a:rPr spc="-10" dirty="0"/>
              <a:t>Метрики </a:t>
            </a:r>
            <a:r>
              <a:rPr spc="-5" dirty="0"/>
              <a:t>научных</a:t>
            </a:r>
            <a:r>
              <a:rPr spc="-10" dirty="0"/>
              <a:t> </a:t>
            </a:r>
            <a:r>
              <a:rPr spc="-15" dirty="0"/>
              <a:t>журналов</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25</a:t>
            </a:r>
            <a:endParaRPr sz="700">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spc="-5" dirty="0"/>
              <a:t>Journal Impact</a:t>
            </a:r>
            <a:r>
              <a:rPr spc="-45" dirty="0"/>
              <a:t> </a:t>
            </a:r>
            <a:r>
              <a:rPr spc="-5" dirty="0"/>
              <a:t>Factor</a:t>
            </a:r>
          </a:p>
        </p:txBody>
      </p:sp>
      <p:sp>
        <p:nvSpPr>
          <p:cNvPr id="4" name="object 4"/>
          <p:cNvSpPr/>
          <p:nvPr/>
        </p:nvSpPr>
        <p:spPr>
          <a:xfrm>
            <a:off x="457200" y="990600"/>
            <a:ext cx="1724025" cy="264795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12700" marR="5080">
              <a:lnSpc>
                <a:spcPct val="100000"/>
              </a:lnSpc>
            </a:pPr>
            <a:r>
              <a:rPr spc="-15" dirty="0"/>
              <a:t>Юджин </a:t>
            </a:r>
            <a:r>
              <a:rPr spc="-20" dirty="0"/>
              <a:t>Гарфилд </a:t>
            </a:r>
            <a:r>
              <a:rPr dirty="0"/>
              <a:t>(р. 16 </a:t>
            </a:r>
            <a:r>
              <a:rPr spc="-5" dirty="0"/>
              <a:t>сентября </a:t>
            </a:r>
            <a:r>
              <a:rPr dirty="0"/>
              <a:t>1925) —  американский учёный, </a:t>
            </a:r>
            <a:r>
              <a:rPr spc="-20" dirty="0"/>
              <a:t>основатель </a:t>
            </a:r>
            <a:r>
              <a:rPr spc="-5" dirty="0"/>
              <a:t>Института  Научной </a:t>
            </a:r>
            <a:r>
              <a:rPr dirty="0"/>
              <a:t>Информации, - </a:t>
            </a:r>
            <a:r>
              <a:rPr i="1" spc="-10" dirty="0">
                <a:latin typeface="Arial"/>
                <a:cs typeface="Arial"/>
              </a:rPr>
              <a:t>«Частота</a:t>
            </a:r>
            <a:r>
              <a:rPr i="1" spc="-114" dirty="0">
                <a:latin typeface="Arial"/>
                <a:cs typeface="Arial"/>
              </a:rPr>
              <a:t> </a:t>
            </a:r>
            <a:r>
              <a:rPr i="1" spc="-5" dirty="0">
                <a:latin typeface="Arial"/>
                <a:cs typeface="Arial"/>
              </a:rPr>
              <a:t>цитирования  </a:t>
            </a:r>
            <a:r>
              <a:rPr i="1" spc="-10" dirty="0">
                <a:latin typeface="Arial"/>
                <a:cs typeface="Arial"/>
              </a:rPr>
              <a:t>отражает </a:t>
            </a:r>
            <a:r>
              <a:rPr i="1" dirty="0">
                <a:latin typeface="Arial"/>
                <a:cs typeface="Arial"/>
              </a:rPr>
              <a:t>ценность</a:t>
            </a:r>
            <a:r>
              <a:rPr i="1" spc="-90" dirty="0">
                <a:latin typeface="Arial"/>
                <a:cs typeface="Arial"/>
              </a:rPr>
              <a:t> </a:t>
            </a:r>
            <a:r>
              <a:rPr i="1" dirty="0">
                <a:latin typeface="Arial"/>
                <a:cs typeface="Arial"/>
              </a:rPr>
              <a:t>журнала».</a:t>
            </a:r>
          </a:p>
          <a:p>
            <a:pPr>
              <a:lnSpc>
                <a:spcPct val="100000"/>
              </a:lnSpc>
              <a:spcBef>
                <a:spcPts val="25"/>
              </a:spcBef>
            </a:pPr>
            <a:endParaRPr sz="2900">
              <a:latin typeface="Times New Roman"/>
              <a:cs typeface="Times New Roman"/>
            </a:endParaRPr>
          </a:p>
          <a:p>
            <a:pPr marL="12700" marR="149860">
              <a:lnSpc>
                <a:spcPct val="100000"/>
              </a:lnSpc>
            </a:pPr>
            <a:r>
              <a:rPr dirty="0"/>
              <a:t>Впервые </a:t>
            </a:r>
            <a:r>
              <a:rPr spc="-10" dirty="0"/>
              <a:t>организовал </a:t>
            </a:r>
            <a:r>
              <a:rPr spc="-5" dirty="0"/>
              <a:t>междисциплинарную</a:t>
            </a:r>
            <a:r>
              <a:rPr spc="-65" dirty="0"/>
              <a:t> </a:t>
            </a:r>
            <a:r>
              <a:rPr spc="-25" dirty="0"/>
              <a:t>базу  </a:t>
            </a:r>
            <a:r>
              <a:rPr dirty="0"/>
              <a:t>данных </a:t>
            </a:r>
            <a:r>
              <a:rPr spc="-5" dirty="0"/>
              <a:t>научных </a:t>
            </a:r>
            <a:r>
              <a:rPr dirty="0"/>
              <a:t>журналов и </a:t>
            </a:r>
            <a:r>
              <a:rPr spc="-10" dirty="0"/>
              <a:t>создал </a:t>
            </a:r>
            <a:r>
              <a:rPr spc="-5" dirty="0"/>
              <a:t>для нее  </a:t>
            </a:r>
            <a:r>
              <a:rPr spc="-15" dirty="0"/>
              <a:t>указатель</a:t>
            </a:r>
            <a:r>
              <a:rPr spc="-85" dirty="0"/>
              <a:t> </a:t>
            </a:r>
            <a:r>
              <a:rPr spc="-5" dirty="0"/>
              <a:t>цитирования.</a:t>
            </a:r>
          </a:p>
          <a:p>
            <a:pPr>
              <a:lnSpc>
                <a:spcPct val="100000"/>
              </a:lnSpc>
              <a:spcBef>
                <a:spcPts val="40"/>
              </a:spcBef>
            </a:pPr>
            <a:endParaRPr sz="2900">
              <a:latin typeface="Times New Roman"/>
              <a:cs typeface="Times New Roman"/>
            </a:endParaRPr>
          </a:p>
          <a:p>
            <a:pPr marL="2059305">
              <a:lnSpc>
                <a:spcPct val="100000"/>
              </a:lnSpc>
            </a:pPr>
            <a:r>
              <a:rPr sz="2400" b="1" spc="-30" dirty="0">
                <a:latin typeface="Arial"/>
                <a:cs typeface="Arial"/>
              </a:rPr>
              <a:t>[</a:t>
            </a:r>
            <a:r>
              <a:rPr sz="2400" b="1" i="1" spc="-30" dirty="0">
                <a:latin typeface="Arial"/>
                <a:cs typeface="Arial"/>
              </a:rPr>
              <a:t>Citj</a:t>
            </a:r>
            <a:r>
              <a:rPr sz="2400" b="1" spc="-30" dirty="0">
                <a:latin typeface="Arial"/>
                <a:cs typeface="Arial"/>
              </a:rPr>
              <a:t>(</a:t>
            </a:r>
            <a:r>
              <a:rPr sz="2400" b="1" i="1" spc="-30" dirty="0">
                <a:latin typeface="Arial"/>
                <a:cs typeface="Arial"/>
              </a:rPr>
              <a:t>Y, </a:t>
            </a:r>
            <a:r>
              <a:rPr sz="2400" b="1" i="1" spc="-50" dirty="0">
                <a:latin typeface="Arial"/>
                <a:cs typeface="Arial"/>
              </a:rPr>
              <a:t>Y-</a:t>
            </a:r>
            <a:r>
              <a:rPr sz="2400" b="1" spc="-50" dirty="0">
                <a:latin typeface="Arial"/>
                <a:cs typeface="Arial"/>
              </a:rPr>
              <a:t>1) </a:t>
            </a:r>
            <a:r>
              <a:rPr sz="2400" b="1" i="1" dirty="0">
                <a:latin typeface="Arial"/>
                <a:cs typeface="Arial"/>
              </a:rPr>
              <a:t>+ </a:t>
            </a:r>
            <a:r>
              <a:rPr sz="2400" b="1" i="1" spc="-35" dirty="0">
                <a:latin typeface="Arial"/>
                <a:cs typeface="Arial"/>
              </a:rPr>
              <a:t>Citj</a:t>
            </a:r>
            <a:r>
              <a:rPr sz="2400" b="1" spc="-35" dirty="0">
                <a:latin typeface="Arial"/>
                <a:cs typeface="Arial"/>
              </a:rPr>
              <a:t>(</a:t>
            </a:r>
            <a:r>
              <a:rPr sz="2400" b="1" i="1" spc="-35" dirty="0">
                <a:latin typeface="Arial"/>
                <a:cs typeface="Arial"/>
              </a:rPr>
              <a:t>Y,</a:t>
            </a:r>
            <a:r>
              <a:rPr sz="2400" b="1" i="1" spc="-130" dirty="0">
                <a:latin typeface="Arial"/>
                <a:cs typeface="Arial"/>
              </a:rPr>
              <a:t> </a:t>
            </a:r>
            <a:r>
              <a:rPr sz="2400" b="1" i="1" spc="-40" dirty="0">
                <a:latin typeface="Arial"/>
                <a:cs typeface="Arial"/>
              </a:rPr>
              <a:t>Y-</a:t>
            </a:r>
            <a:r>
              <a:rPr sz="2400" b="1" spc="-40" dirty="0">
                <a:latin typeface="Arial"/>
                <a:cs typeface="Arial"/>
              </a:rPr>
              <a:t>2)]</a:t>
            </a:r>
            <a:endParaRPr sz="2400">
              <a:latin typeface="Arial"/>
              <a:cs typeface="Arial"/>
            </a:endParaRPr>
          </a:p>
        </p:txBody>
      </p:sp>
      <p:sp>
        <p:nvSpPr>
          <p:cNvPr id="6" name="object 6"/>
          <p:cNvSpPr/>
          <p:nvPr/>
        </p:nvSpPr>
        <p:spPr>
          <a:xfrm>
            <a:off x="4795901" y="4575555"/>
            <a:ext cx="3357879" cy="0"/>
          </a:xfrm>
          <a:custGeom>
            <a:avLst/>
            <a:gdLst/>
            <a:ahLst/>
            <a:cxnLst/>
            <a:rect l="l" t="t" r="r" b="b"/>
            <a:pathLst>
              <a:path w="3357879">
                <a:moveTo>
                  <a:pt x="0" y="0"/>
                </a:moveTo>
                <a:lnTo>
                  <a:pt x="3357499" y="0"/>
                </a:lnTo>
              </a:path>
            </a:pathLst>
          </a:custGeom>
          <a:ln w="25400">
            <a:solidFill>
              <a:srgbClr val="007397"/>
            </a:solidFill>
          </a:ln>
        </p:spPr>
        <p:txBody>
          <a:bodyPr wrap="square" lIns="0" tIns="0" rIns="0" bIns="0" rtlCol="0"/>
          <a:lstStyle/>
          <a:p>
            <a:endParaRPr/>
          </a:p>
        </p:txBody>
      </p:sp>
      <p:sp>
        <p:nvSpPr>
          <p:cNvPr id="7" name="object 7"/>
          <p:cNvSpPr txBox="1"/>
          <p:nvPr/>
        </p:nvSpPr>
        <p:spPr>
          <a:xfrm>
            <a:off x="4815332" y="4622545"/>
            <a:ext cx="3204845" cy="375920"/>
          </a:xfrm>
          <a:prstGeom prst="rect">
            <a:avLst/>
          </a:prstGeom>
        </p:spPr>
        <p:txBody>
          <a:bodyPr vert="horz" wrap="square" lIns="0" tIns="0" rIns="0" bIns="0" rtlCol="0">
            <a:spAutoFit/>
          </a:bodyPr>
          <a:lstStyle/>
          <a:p>
            <a:pPr marL="12700">
              <a:lnSpc>
                <a:spcPct val="100000"/>
              </a:lnSpc>
            </a:pPr>
            <a:r>
              <a:rPr sz="2400" b="1" spc="-20" dirty="0">
                <a:solidFill>
                  <a:srgbClr val="52555A"/>
                </a:solidFill>
                <a:latin typeface="Arial"/>
                <a:cs typeface="Arial"/>
              </a:rPr>
              <a:t>[</a:t>
            </a:r>
            <a:r>
              <a:rPr sz="2400" b="1" i="1" spc="-20" dirty="0">
                <a:solidFill>
                  <a:srgbClr val="52555A"/>
                </a:solidFill>
                <a:latin typeface="Arial"/>
                <a:cs typeface="Arial"/>
              </a:rPr>
              <a:t>Pubj</a:t>
            </a:r>
            <a:r>
              <a:rPr sz="2400" b="1" spc="-20" dirty="0">
                <a:solidFill>
                  <a:srgbClr val="52555A"/>
                </a:solidFill>
                <a:latin typeface="Arial"/>
                <a:cs typeface="Arial"/>
              </a:rPr>
              <a:t>(</a:t>
            </a:r>
            <a:r>
              <a:rPr sz="2400" b="1" i="1" spc="-20" dirty="0">
                <a:solidFill>
                  <a:srgbClr val="52555A"/>
                </a:solidFill>
                <a:latin typeface="Arial"/>
                <a:cs typeface="Arial"/>
              </a:rPr>
              <a:t>Y-</a:t>
            </a:r>
            <a:r>
              <a:rPr sz="2400" b="1" spc="-20" dirty="0">
                <a:solidFill>
                  <a:srgbClr val="52555A"/>
                </a:solidFill>
                <a:latin typeface="Arial"/>
                <a:cs typeface="Arial"/>
              </a:rPr>
              <a:t>1) </a:t>
            </a:r>
            <a:r>
              <a:rPr sz="2400" b="1" i="1" dirty="0">
                <a:solidFill>
                  <a:srgbClr val="52555A"/>
                </a:solidFill>
                <a:latin typeface="Arial"/>
                <a:cs typeface="Arial"/>
              </a:rPr>
              <a:t>+</a:t>
            </a:r>
            <a:r>
              <a:rPr sz="2400" b="1" i="1" spc="-90" dirty="0">
                <a:solidFill>
                  <a:srgbClr val="52555A"/>
                </a:solidFill>
                <a:latin typeface="Arial"/>
                <a:cs typeface="Arial"/>
              </a:rPr>
              <a:t> </a:t>
            </a:r>
            <a:r>
              <a:rPr sz="2400" b="1" i="1" spc="-20" dirty="0">
                <a:solidFill>
                  <a:srgbClr val="52555A"/>
                </a:solidFill>
                <a:latin typeface="Arial"/>
                <a:cs typeface="Arial"/>
              </a:rPr>
              <a:t>Pubj</a:t>
            </a:r>
            <a:r>
              <a:rPr sz="2400" b="1" spc="-20" dirty="0">
                <a:solidFill>
                  <a:srgbClr val="52555A"/>
                </a:solidFill>
                <a:latin typeface="Arial"/>
                <a:cs typeface="Arial"/>
              </a:rPr>
              <a:t>(</a:t>
            </a:r>
            <a:r>
              <a:rPr sz="2400" b="1" i="1" spc="-20" dirty="0">
                <a:solidFill>
                  <a:srgbClr val="52555A"/>
                </a:solidFill>
                <a:latin typeface="Arial"/>
                <a:cs typeface="Arial"/>
              </a:rPr>
              <a:t>Y-</a:t>
            </a:r>
            <a:r>
              <a:rPr sz="2400" b="1" spc="-20" dirty="0">
                <a:solidFill>
                  <a:srgbClr val="52555A"/>
                </a:solidFill>
                <a:latin typeface="Arial"/>
                <a:cs typeface="Arial"/>
              </a:rPr>
              <a:t>2)]</a:t>
            </a:r>
            <a:endParaRPr sz="2400">
              <a:latin typeface="Arial"/>
              <a:cs typeface="Arial"/>
            </a:endParaRPr>
          </a:p>
        </p:txBody>
      </p:sp>
      <p:sp>
        <p:nvSpPr>
          <p:cNvPr id="8" name="object 8"/>
          <p:cNvSpPr txBox="1"/>
          <p:nvPr/>
        </p:nvSpPr>
        <p:spPr>
          <a:xfrm>
            <a:off x="697483" y="4393057"/>
            <a:ext cx="3672204" cy="374015"/>
          </a:xfrm>
          <a:prstGeom prst="rect">
            <a:avLst/>
          </a:prstGeom>
        </p:spPr>
        <p:txBody>
          <a:bodyPr vert="horz" wrap="square" lIns="0" tIns="0" rIns="0" bIns="0" rtlCol="0">
            <a:spAutoFit/>
          </a:bodyPr>
          <a:lstStyle/>
          <a:p>
            <a:pPr marL="12700">
              <a:lnSpc>
                <a:spcPct val="100000"/>
              </a:lnSpc>
            </a:pPr>
            <a:r>
              <a:rPr sz="2400" b="1" spc="-5" dirty="0">
                <a:solidFill>
                  <a:srgbClr val="52555A"/>
                </a:solidFill>
                <a:latin typeface="Arial Narrow"/>
                <a:cs typeface="Arial Narrow"/>
              </a:rPr>
              <a:t>Двухлетний импакт-фактор</a:t>
            </a:r>
            <a:r>
              <a:rPr sz="2400" b="1" spc="45" dirty="0">
                <a:solidFill>
                  <a:srgbClr val="52555A"/>
                </a:solidFill>
                <a:latin typeface="Arial Narrow"/>
                <a:cs typeface="Arial Narrow"/>
              </a:rPr>
              <a:t> </a:t>
            </a:r>
            <a:r>
              <a:rPr sz="2400" b="1" dirty="0">
                <a:solidFill>
                  <a:srgbClr val="52555A"/>
                </a:solidFill>
                <a:latin typeface="Arial Narrow"/>
                <a:cs typeface="Arial Narrow"/>
              </a:rPr>
              <a:t>=</a:t>
            </a:r>
            <a:endParaRPr sz="2400">
              <a:latin typeface="Arial Narrow"/>
              <a:cs typeface="Arial Narrow"/>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26</a:t>
            </a:r>
            <a:endParaRPr sz="700">
              <a:latin typeface="Arial"/>
              <a:cs typeface="Arial"/>
            </a:endParaRPr>
          </a:p>
        </p:txBody>
      </p:sp>
      <p:sp>
        <p:nvSpPr>
          <p:cNvPr id="3" name="object 3"/>
          <p:cNvSpPr txBox="1"/>
          <p:nvPr/>
        </p:nvSpPr>
        <p:spPr>
          <a:xfrm>
            <a:off x="622808" y="1091691"/>
            <a:ext cx="7813675" cy="2083435"/>
          </a:xfrm>
          <a:prstGeom prst="rect">
            <a:avLst/>
          </a:prstGeom>
        </p:spPr>
        <p:txBody>
          <a:bodyPr vert="horz" wrap="square" lIns="0" tIns="0" rIns="0" bIns="0" rtlCol="0">
            <a:spAutoFit/>
          </a:bodyPr>
          <a:lstStyle/>
          <a:p>
            <a:pPr marL="268605" indent="-255904">
              <a:lnSpc>
                <a:spcPct val="100000"/>
              </a:lnSpc>
              <a:buChar char="•"/>
              <a:tabLst>
                <a:tab pos="268605" algn="l"/>
                <a:tab pos="269240" algn="l"/>
              </a:tabLst>
            </a:pPr>
            <a:r>
              <a:rPr sz="2000" spc="-5" dirty="0">
                <a:solidFill>
                  <a:srgbClr val="52555A"/>
                </a:solidFill>
                <a:latin typeface="Arial"/>
                <a:cs typeface="Arial"/>
              </a:rPr>
              <a:t>Значение </a:t>
            </a:r>
            <a:r>
              <a:rPr sz="2000" spc="-20" dirty="0">
                <a:solidFill>
                  <a:srgbClr val="52555A"/>
                </a:solidFill>
                <a:latin typeface="Arial"/>
                <a:cs typeface="Arial"/>
              </a:rPr>
              <a:t>может </a:t>
            </a:r>
            <a:r>
              <a:rPr sz="2000" spc="-15" dirty="0">
                <a:solidFill>
                  <a:srgbClr val="52555A"/>
                </a:solidFill>
                <a:latin typeface="Arial"/>
                <a:cs typeface="Arial"/>
              </a:rPr>
              <a:t>значительно отличаться </a:t>
            </a:r>
            <a:r>
              <a:rPr sz="2000" spc="-5" dirty="0">
                <a:solidFill>
                  <a:srgbClr val="52555A"/>
                </a:solidFill>
                <a:latin typeface="Arial"/>
                <a:cs typeface="Arial"/>
              </a:rPr>
              <a:t>по </a:t>
            </a:r>
            <a:r>
              <a:rPr sz="2000" spc="-10" dirty="0">
                <a:solidFill>
                  <a:srgbClr val="52555A"/>
                </a:solidFill>
                <a:latin typeface="Arial"/>
                <a:cs typeface="Arial"/>
              </a:rPr>
              <a:t>областям</a:t>
            </a:r>
            <a:r>
              <a:rPr sz="2000" spc="-135" dirty="0">
                <a:solidFill>
                  <a:srgbClr val="52555A"/>
                </a:solidFill>
                <a:latin typeface="Arial"/>
                <a:cs typeface="Arial"/>
              </a:rPr>
              <a:t> </a:t>
            </a:r>
            <a:r>
              <a:rPr sz="2000" spc="-5" dirty="0">
                <a:solidFill>
                  <a:srgbClr val="52555A"/>
                </a:solidFill>
                <a:latin typeface="Arial"/>
                <a:cs typeface="Arial"/>
              </a:rPr>
              <a:t>наук</a:t>
            </a:r>
            <a:endParaRPr sz="2000" dirty="0">
              <a:latin typeface="Arial"/>
              <a:cs typeface="Arial"/>
            </a:endParaRPr>
          </a:p>
          <a:p>
            <a:pPr marL="268605" indent="-255904">
              <a:lnSpc>
                <a:spcPct val="100000"/>
              </a:lnSpc>
              <a:spcBef>
                <a:spcPts val="480"/>
              </a:spcBef>
              <a:buChar char="•"/>
              <a:tabLst>
                <a:tab pos="268605" algn="l"/>
                <a:tab pos="269240" algn="l"/>
              </a:tabLst>
            </a:pPr>
            <a:r>
              <a:rPr sz="2000" spc="-15" dirty="0">
                <a:solidFill>
                  <a:srgbClr val="52555A"/>
                </a:solidFill>
                <a:latin typeface="Arial"/>
                <a:cs typeface="Arial"/>
              </a:rPr>
              <a:t>Двухгодичное </a:t>
            </a:r>
            <a:r>
              <a:rPr sz="2000" dirty="0">
                <a:solidFill>
                  <a:srgbClr val="52555A"/>
                </a:solidFill>
                <a:latin typeface="Arial"/>
                <a:cs typeface="Arial"/>
              </a:rPr>
              <a:t>окно </a:t>
            </a:r>
            <a:r>
              <a:rPr sz="2000" spc="5" dirty="0">
                <a:solidFill>
                  <a:srgbClr val="52555A"/>
                </a:solidFill>
                <a:latin typeface="Arial"/>
                <a:cs typeface="Arial"/>
              </a:rPr>
              <a:t>«мало» </a:t>
            </a:r>
            <a:r>
              <a:rPr sz="2000" spc="-5" dirty="0">
                <a:solidFill>
                  <a:srgbClr val="52555A"/>
                </a:solidFill>
                <a:latin typeface="Arial"/>
                <a:cs typeface="Arial"/>
              </a:rPr>
              <a:t>для </a:t>
            </a:r>
            <a:r>
              <a:rPr sz="2000" dirty="0">
                <a:solidFill>
                  <a:srgbClr val="52555A"/>
                </a:solidFill>
                <a:latin typeface="Arial"/>
                <a:cs typeface="Arial"/>
              </a:rPr>
              <a:t>журналов многих </a:t>
            </a:r>
            <a:r>
              <a:rPr sz="2000" spc="-15" dirty="0">
                <a:solidFill>
                  <a:srgbClr val="52555A"/>
                </a:solidFill>
                <a:latin typeface="Arial"/>
                <a:cs typeface="Arial"/>
              </a:rPr>
              <a:t>областей</a:t>
            </a:r>
            <a:r>
              <a:rPr sz="2000" spc="-155" dirty="0">
                <a:solidFill>
                  <a:srgbClr val="52555A"/>
                </a:solidFill>
                <a:latin typeface="Arial"/>
                <a:cs typeface="Arial"/>
              </a:rPr>
              <a:t> </a:t>
            </a:r>
            <a:r>
              <a:rPr sz="2000" spc="-5" dirty="0">
                <a:solidFill>
                  <a:srgbClr val="52555A"/>
                </a:solidFill>
                <a:latin typeface="Arial"/>
                <a:cs typeface="Arial"/>
              </a:rPr>
              <a:t>наук</a:t>
            </a:r>
            <a:endParaRPr sz="2000" dirty="0">
              <a:latin typeface="Arial"/>
              <a:cs typeface="Arial"/>
            </a:endParaRPr>
          </a:p>
          <a:p>
            <a:pPr marL="268605" indent="-255904">
              <a:lnSpc>
                <a:spcPct val="100000"/>
              </a:lnSpc>
              <a:spcBef>
                <a:spcPts val="480"/>
              </a:spcBef>
              <a:buChar char="•"/>
              <a:tabLst>
                <a:tab pos="268605" algn="l"/>
                <a:tab pos="269240" algn="l"/>
              </a:tabLst>
            </a:pPr>
            <a:r>
              <a:rPr sz="2000" dirty="0">
                <a:solidFill>
                  <a:srgbClr val="52555A"/>
                </a:solidFill>
                <a:latin typeface="Arial"/>
                <a:cs typeface="Arial"/>
              </a:rPr>
              <a:t>Не </a:t>
            </a:r>
            <a:r>
              <a:rPr sz="2000" spc="-10" dirty="0">
                <a:solidFill>
                  <a:srgbClr val="52555A"/>
                </a:solidFill>
                <a:latin typeface="Arial"/>
                <a:cs typeface="Arial"/>
              </a:rPr>
              <a:t>учитывает</a:t>
            </a:r>
            <a:r>
              <a:rPr sz="2000" spc="-70" dirty="0">
                <a:solidFill>
                  <a:srgbClr val="52555A"/>
                </a:solidFill>
                <a:latin typeface="Arial"/>
                <a:cs typeface="Arial"/>
              </a:rPr>
              <a:t> </a:t>
            </a:r>
            <a:r>
              <a:rPr sz="2000" spc="-5" dirty="0">
                <a:solidFill>
                  <a:srgbClr val="52555A"/>
                </a:solidFill>
                <a:latin typeface="Arial"/>
                <a:cs typeface="Arial"/>
              </a:rPr>
              <a:t>самоцитирование</a:t>
            </a:r>
            <a:endParaRPr sz="2000" dirty="0">
              <a:latin typeface="Arial"/>
              <a:cs typeface="Arial"/>
            </a:endParaRPr>
          </a:p>
          <a:p>
            <a:pPr marL="268605" marR="347345" indent="-255904">
              <a:lnSpc>
                <a:spcPct val="100000"/>
              </a:lnSpc>
              <a:spcBef>
                <a:spcPts val="480"/>
              </a:spcBef>
              <a:buChar char="•"/>
              <a:tabLst>
                <a:tab pos="268605" algn="l"/>
                <a:tab pos="269240" algn="l"/>
              </a:tabLst>
            </a:pPr>
            <a:r>
              <a:rPr sz="2000" dirty="0">
                <a:solidFill>
                  <a:srgbClr val="52555A"/>
                </a:solidFill>
                <a:latin typeface="Arial"/>
                <a:cs typeface="Arial"/>
              </a:rPr>
              <a:t>При вычислении в </a:t>
            </a:r>
            <a:r>
              <a:rPr sz="2000" spc="-15" dirty="0">
                <a:solidFill>
                  <a:srgbClr val="52555A"/>
                </a:solidFill>
                <a:latin typeface="Arial"/>
                <a:cs typeface="Arial"/>
              </a:rPr>
              <a:t>числителе </a:t>
            </a:r>
            <a:r>
              <a:rPr sz="2000" spc="-10" dirty="0">
                <a:solidFill>
                  <a:srgbClr val="52555A"/>
                </a:solidFill>
                <a:latin typeface="Arial"/>
                <a:cs typeface="Arial"/>
              </a:rPr>
              <a:t>учитываются </a:t>
            </a:r>
            <a:r>
              <a:rPr sz="2000" spc="-5" dirty="0">
                <a:solidFill>
                  <a:srgbClr val="52555A"/>
                </a:solidFill>
                <a:latin typeface="Arial"/>
                <a:cs typeface="Arial"/>
              </a:rPr>
              <a:t>все публикации</a:t>
            </a:r>
            <a:r>
              <a:rPr sz="2000" spc="-155" dirty="0">
                <a:solidFill>
                  <a:srgbClr val="52555A"/>
                </a:solidFill>
                <a:latin typeface="Arial"/>
                <a:cs typeface="Arial"/>
              </a:rPr>
              <a:t> </a:t>
            </a:r>
            <a:r>
              <a:rPr sz="2000" dirty="0">
                <a:solidFill>
                  <a:srgbClr val="52555A"/>
                </a:solidFill>
                <a:latin typeface="Arial"/>
                <a:cs typeface="Arial"/>
              </a:rPr>
              <a:t>в  журнале</a:t>
            </a:r>
            <a:endParaRPr sz="2000" dirty="0">
              <a:latin typeface="Arial"/>
              <a:cs typeface="Arial"/>
            </a:endParaRPr>
          </a:p>
          <a:p>
            <a:pPr marL="268605" indent="-255904">
              <a:lnSpc>
                <a:spcPct val="100000"/>
              </a:lnSpc>
              <a:spcBef>
                <a:spcPts val="480"/>
              </a:spcBef>
              <a:buChar char="•"/>
              <a:tabLst>
                <a:tab pos="268605" algn="l"/>
                <a:tab pos="269240" algn="l"/>
              </a:tabLst>
            </a:pPr>
            <a:r>
              <a:rPr sz="2000" dirty="0">
                <a:solidFill>
                  <a:srgbClr val="52555A"/>
                </a:solidFill>
                <a:latin typeface="Arial"/>
                <a:cs typeface="Arial"/>
              </a:rPr>
              <a:t>Зависит </a:t>
            </a:r>
            <a:r>
              <a:rPr sz="2000" spc="-25" dirty="0">
                <a:solidFill>
                  <a:srgbClr val="52555A"/>
                </a:solidFill>
                <a:latin typeface="Arial"/>
                <a:cs typeface="Arial"/>
              </a:rPr>
              <a:t>от </a:t>
            </a:r>
            <a:r>
              <a:rPr sz="2000" spc="-20" dirty="0">
                <a:solidFill>
                  <a:srgbClr val="52555A"/>
                </a:solidFill>
                <a:latin typeface="Arial"/>
                <a:cs typeface="Arial"/>
              </a:rPr>
              <a:t>базы </a:t>
            </a:r>
            <a:r>
              <a:rPr sz="2000" spc="-5" dirty="0">
                <a:solidFill>
                  <a:srgbClr val="52555A"/>
                </a:solidFill>
                <a:latin typeface="Arial"/>
                <a:cs typeface="Arial"/>
              </a:rPr>
              <a:t>данных, </a:t>
            </a:r>
            <a:r>
              <a:rPr sz="2000" dirty="0">
                <a:solidFill>
                  <a:srgbClr val="52555A"/>
                </a:solidFill>
                <a:latin typeface="Arial"/>
                <a:cs typeface="Arial"/>
              </a:rPr>
              <a:t>на </a:t>
            </a:r>
            <a:r>
              <a:rPr sz="2000" spc="-10" dirty="0">
                <a:solidFill>
                  <a:srgbClr val="52555A"/>
                </a:solidFill>
                <a:latin typeface="Arial"/>
                <a:cs typeface="Arial"/>
              </a:rPr>
              <a:t>которой происходит</a:t>
            </a:r>
            <a:r>
              <a:rPr sz="2000" spc="-70" dirty="0">
                <a:solidFill>
                  <a:srgbClr val="52555A"/>
                </a:solidFill>
                <a:latin typeface="Arial"/>
                <a:cs typeface="Arial"/>
              </a:rPr>
              <a:t> </a:t>
            </a:r>
            <a:r>
              <a:rPr sz="2000" spc="-15" dirty="0">
                <a:solidFill>
                  <a:srgbClr val="52555A"/>
                </a:solidFill>
                <a:latin typeface="Arial"/>
                <a:cs typeface="Arial"/>
              </a:rPr>
              <a:t>расчет</a:t>
            </a:r>
            <a:endParaRPr sz="2000" dirty="0">
              <a:latin typeface="Arial"/>
              <a:cs typeface="Arial"/>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905">
              <a:lnSpc>
                <a:spcPct val="100000"/>
              </a:lnSpc>
            </a:pPr>
            <a:r>
              <a:rPr spc="-5" dirty="0"/>
              <a:t>Обсуждение</a:t>
            </a:r>
            <a:r>
              <a:rPr spc="10" dirty="0"/>
              <a:t> </a:t>
            </a:r>
            <a:r>
              <a:rPr spc="-10" dirty="0"/>
              <a:t>Импакт-Фактора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35</a:t>
            </a:r>
            <a:endParaRPr sz="700">
              <a:latin typeface="Arial"/>
              <a:cs typeface="Arial"/>
            </a:endParaRPr>
          </a:p>
        </p:txBody>
      </p:sp>
      <p:sp>
        <p:nvSpPr>
          <p:cNvPr id="3" name="object 3"/>
          <p:cNvSpPr txBox="1">
            <a:spLocks noGrp="1"/>
          </p:cNvSpPr>
          <p:nvPr>
            <p:ph type="title"/>
          </p:nvPr>
        </p:nvSpPr>
        <p:spPr>
          <a:xfrm>
            <a:off x="307340" y="643763"/>
            <a:ext cx="5063490" cy="592455"/>
          </a:xfrm>
          <a:prstGeom prst="rect">
            <a:avLst/>
          </a:prstGeom>
        </p:spPr>
        <p:txBody>
          <a:bodyPr vert="horz" wrap="square" lIns="0" tIns="0" rIns="0" bIns="0" rtlCol="0">
            <a:spAutoFit/>
          </a:bodyPr>
          <a:lstStyle/>
          <a:p>
            <a:pPr marL="12700">
              <a:lnSpc>
                <a:spcPct val="100000"/>
              </a:lnSpc>
            </a:pPr>
            <a:r>
              <a:rPr spc="-5" dirty="0"/>
              <a:t>CiteScore</a:t>
            </a:r>
          </a:p>
          <a:p>
            <a:pPr marL="12700">
              <a:lnSpc>
                <a:spcPct val="100000"/>
              </a:lnSpc>
              <a:spcBef>
                <a:spcPts val="15"/>
              </a:spcBef>
            </a:pPr>
            <a:r>
              <a:rPr sz="1400" spc="-5" dirty="0"/>
              <a:t>На </a:t>
            </a:r>
            <a:r>
              <a:rPr sz="1400" dirty="0"/>
              <a:t>примере </a:t>
            </a:r>
            <a:r>
              <a:rPr sz="1400" spc="-5" dirty="0"/>
              <a:t>показан </a:t>
            </a:r>
            <a:r>
              <a:rPr sz="1400" spc="-10" dirty="0"/>
              <a:t>расчет </a:t>
            </a:r>
            <a:r>
              <a:rPr sz="1400" dirty="0"/>
              <a:t>CiteScore </a:t>
            </a:r>
            <a:r>
              <a:rPr sz="1400" spc="-5" dirty="0"/>
              <a:t>calculated </a:t>
            </a:r>
            <a:r>
              <a:rPr sz="1400" dirty="0"/>
              <a:t>для</a:t>
            </a:r>
            <a:r>
              <a:rPr sz="1400" spc="-150" dirty="0"/>
              <a:t> </a:t>
            </a:r>
            <a:r>
              <a:rPr sz="1400" spc="-5" dirty="0"/>
              <a:t>2015</a:t>
            </a:r>
            <a:endParaRPr sz="1400"/>
          </a:p>
        </p:txBody>
      </p:sp>
      <p:graphicFrame>
        <p:nvGraphicFramePr>
          <p:cNvPr id="4" name="object 4"/>
          <p:cNvGraphicFramePr>
            <a:graphicFrameLocks noGrp="1"/>
          </p:cNvGraphicFramePr>
          <p:nvPr/>
        </p:nvGraphicFramePr>
        <p:xfrm>
          <a:off x="4425950" y="2580398"/>
          <a:ext cx="4185904" cy="340664"/>
        </p:xfrm>
        <a:graphic>
          <a:graphicData uri="http://schemas.openxmlformats.org/drawingml/2006/table">
            <a:tbl>
              <a:tblPr firstRow="1" bandRow="1">
                <a:tableStyleId>{2D5ABB26-0587-4C30-8999-92F81FD0307C}</a:tableStyleId>
              </a:tblPr>
              <a:tblGrid>
                <a:gridCol w="694493"/>
                <a:gridCol w="694499"/>
                <a:gridCol w="699261"/>
                <a:gridCol w="699198"/>
                <a:gridCol w="699198"/>
                <a:gridCol w="699255"/>
              </a:tblGrid>
              <a:tr h="340664">
                <a:tc>
                  <a:txBody>
                    <a:bodyPr/>
                    <a:lstStyle/>
                    <a:p>
                      <a:pPr marL="86360">
                        <a:lnSpc>
                          <a:spcPct val="100000"/>
                        </a:lnSpc>
                        <a:spcBef>
                          <a:spcPts val="65"/>
                        </a:spcBef>
                      </a:pPr>
                      <a:r>
                        <a:rPr sz="1800" spc="-40" dirty="0">
                          <a:solidFill>
                            <a:srgbClr val="52555A"/>
                          </a:solidFill>
                          <a:latin typeface="Arial"/>
                          <a:cs typeface="Arial"/>
                        </a:rPr>
                        <a:t>2011</a:t>
                      </a:r>
                      <a:endParaRPr sz="1800">
                        <a:latin typeface="Arial"/>
                        <a:cs typeface="Arial"/>
                      </a:endParaRPr>
                    </a:p>
                  </a:txBody>
                  <a:tcPr marL="0" marR="0" marT="0" marB="0">
                    <a:lnL w="38100">
                      <a:solidFill>
                        <a:srgbClr val="DCDCDD"/>
                      </a:solidFill>
                      <a:prstDash val="solid"/>
                    </a:lnL>
                    <a:lnR w="38100">
                      <a:solidFill>
                        <a:srgbClr val="DCDCDD"/>
                      </a:solidFill>
                      <a:prstDash val="solid"/>
                    </a:lnR>
                    <a:lnT w="38100">
                      <a:solidFill>
                        <a:srgbClr val="DCDCDD"/>
                      </a:solidFill>
                      <a:prstDash val="solid"/>
                    </a:lnT>
                    <a:lnB w="38100">
                      <a:solidFill>
                        <a:srgbClr val="DCDCDD"/>
                      </a:solidFill>
                      <a:prstDash val="solid"/>
                    </a:lnB>
                  </a:tcPr>
                </a:tc>
                <a:tc>
                  <a:txBody>
                    <a:bodyPr/>
                    <a:lstStyle/>
                    <a:p>
                      <a:pPr marL="73025">
                        <a:lnSpc>
                          <a:spcPct val="100000"/>
                        </a:lnSpc>
                        <a:spcBef>
                          <a:spcPts val="219"/>
                        </a:spcBef>
                      </a:pPr>
                      <a:r>
                        <a:rPr sz="1800" spc="-5" dirty="0">
                          <a:solidFill>
                            <a:srgbClr val="52555A"/>
                          </a:solidFill>
                          <a:latin typeface="Arial"/>
                          <a:cs typeface="Arial"/>
                        </a:rPr>
                        <a:t>2012</a:t>
                      </a:r>
                      <a:endParaRPr sz="1800">
                        <a:latin typeface="Arial"/>
                        <a:cs typeface="Arial"/>
                      </a:endParaRPr>
                    </a:p>
                  </a:txBody>
                  <a:tcPr marL="0" marR="0" marT="0" marB="0">
                    <a:lnL w="38100">
                      <a:solidFill>
                        <a:srgbClr val="DCDCDD"/>
                      </a:solidFill>
                      <a:prstDash val="solid"/>
                    </a:lnL>
                  </a:tcPr>
                </a:tc>
                <a:tc>
                  <a:txBody>
                    <a:bodyPr/>
                    <a:lstStyle/>
                    <a:p>
                      <a:pPr marL="97155">
                        <a:lnSpc>
                          <a:spcPct val="100000"/>
                        </a:lnSpc>
                        <a:spcBef>
                          <a:spcPts val="215"/>
                        </a:spcBef>
                      </a:pPr>
                      <a:r>
                        <a:rPr sz="1800" spc="-5" dirty="0">
                          <a:solidFill>
                            <a:srgbClr val="52555A"/>
                          </a:solidFill>
                          <a:latin typeface="Arial"/>
                          <a:cs typeface="Arial"/>
                        </a:rPr>
                        <a:t>2013</a:t>
                      </a:r>
                      <a:endParaRPr sz="1800">
                        <a:latin typeface="Arial"/>
                        <a:cs typeface="Arial"/>
                      </a:endParaRPr>
                    </a:p>
                  </a:txBody>
                  <a:tcPr marL="0" marR="0" marT="0" marB="0"/>
                </a:tc>
                <a:tc>
                  <a:txBody>
                    <a:bodyPr/>
                    <a:lstStyle/>
                    <a:p>
                      <a:pPr marL="97155">
                        <a:lnSpc>
                          <a:spcPct val="100000"/>
                        </a:lnSpc>
                        <a:spcBef>
                          <a:spcPts val="225"/>
                        </a:spcBef>
                      </a:pPr>
                      <a:r>
                        <a:rPr sz="1800" spc="-5" dirty="0">
                          <a:solidFill>
                            <a:srgbClr val="52555A"/>
                          </a:solidFill>
                          <a:latin typeface="Arial"/>
                          <a:cs typeface="Arial"/>
                        </a:rPr>
                        <a:t>2014</a:t>
                      </a:r>
                      <a:endParaRPr sz="1800">
                        <a:latin typeface="Arial"/>
                        <a:cs typeface="Arial"/>
                      </a:endParaRPr>
                    </a:p>
                  </a:txBody>
                  <a:tcPr marL="0" marR="0" marT="0" marB="0">
                    <a:lnR w="38100">
                      <a:solidFill>
                        <a:srgbClr val="FF8200"/>
                      </a:solidFill>
                      <a:prstDash val="solid"/>
                    </a:lnR>
                  </a:tcPr>
                </a:tc>
                <a:tc>
                  <a:txBody>
                    <a:bodyPr/>
                    <a:lstStyle/>
                    <a:p>
                      <a:pPr marL="78105">
                        <a:lnSpc>
                          <a:spcPct val="100000"/>
                        </a:lnSpc>
                        <a:spcBef>
                          <a:spcPts val="75"/>
                        </a:spcBef>
                      </a:pPr>
                      <a:r>
                        <a:rPr sz="1800" spc="-5" dirty="0">
                          <a:solidFill>
                            <a:srgbClr val="52555A"/>
                          </a:solidFill>
                          <a:latin typeface="Arial"/>
                          <a:cs typeface="Arial"/>
                        </a:rPr>
                        <a:t>2015</a:t>
                      </a:r>
                      <a:endParaRPr sz="1800">
                        <a:latin typeface="Arial"/>
                        <a:cs typeface="Arial"/>
                      </a:endParaRPr>
                    </a:p>
                  </a:txBody>
                  <a:tcPr marL="0" marR="0" marT="0" marB="0">
                    <a:lnL w="38100">
                      <a:solidFill>
                        <a:srgbClr val="FF8200"/>
                      </a:solidFill>
                      <a:prstDash val="solid"/>
                    </a:lnL>
                    <a:lnR w="38100">
                      <a:solidFill>
                        <a:srgbClr val="FF8200"/>
                      </a:solidFill>
                      <a:prstDash val="solid"/>
                    </a:lnR>
                    <a:lnT w="38100">
                      <a:solidFill>
                        <a:srgbClr val="FF8200"/>
                      </a:solidFill>
                      <a:prstDash val="solid"/>
                    </a:lnT>
                    <a:lnB w="38100">
                      <a:solidFill>
                        <a:srgbClr val="FF8200"/>
                      </a:solidFill>
                      <a:prstDash val="solid"/>
                    </a:lnB>
                  </a:tcPr>
                </a:tc>
                <a:tc>
                  <a:txBody>
                    <a:bodyPr/>
                    <a:lstStyle/>
                    <a:p>
                      <a:pPr marL="78105">
                        <a:lnSpc>
                          <a:spcPct val="100000"/>
                        </a:lnSpc>
                        <a:spcBef>
                          <a:spcPts val="65"/>
                        </a:spcBef>
                      </a:pPr>
                      <a:r>
                        <a:rPr sz="1800" spc="-5" dirty="0">
                          <a:solidFill>
                            <a:srgbClr val="52555A"/>
                          </a:solidFill>
                          <a:latin typeface="Arial"/>
                          <a:cs typeface="Arial"/>
                        </a:rPr>
                        <a:t>2016</a:t>
                      </a:r>
                      <a:endParaRPr sz="1800">
                        <a:latin typeface="Arial"/>
                        <a:cs typeface="Arial"/>
                      </a:endParaRPr>
                    </a:p>
                  </a:txBody>
                  <a:tcPr marL="0" marR="0" marT="0" marB="0">
                    <a:lnL w="38100">
                      <a:solidFill>
                        <a:srgbClr val="FF8200"/>
                      </a:solidFill>
                      <a:prstDash val="solid"/>
                    </a:lnL>
                    <a:lnR w="38100">
                      <a:solidFill>
                        <a:srgbClr val="DCDCDD"/>
                      </a:solidFill>
                      <a:prstDash val="solid"/>
                    </a:lnR>
                    <a:lnT w="38100">
                      <a:solidFill>
                        <a:srgbClr val="DCDCDD"/>
                      </a:solidFill>
                      <a:prstDash val="solid"/>
                    </a:lnT>
                    <a:lnB w="38100">
                      <a:solidFill>
                        <a:srgbClr val="DCDCDD"/>
                      </a:solidFill>
                      <a:prstDash val="solid"/>
                    </a:lnB>
                  </a:tcPr>
                </a:tc>
              </a:tr>
            </a:tbl>
          </a:graphicData>
        </a:graphic>
      </p:graphicFrame>
      <p:sp>
        <p:nvSpPr>
          <p:cNvPr id="5" name="object 5"/>
          <p:cNvSpPr/>
          <p:nvPr/>
        </p:nvSpPr>
        <p:spPr>
          <a:xfrm>
            <a:off x="6839966" y="2182748"/>
            <a:ext cx="767080" cy="378460"/>
          </a:xfrm>
          <a:custGeom>
            <a:avLst/>
            <a:gdLst/>
            <a:ahLst/>
            <a:cxnLst/>
            <a:rect l="l" t="t" r="r" b="b"/>
            <a:pathLst>
              <a:path w="767079" h="378460">
                <a:moveTo>
                  <a:pt x="537892" y="25400"/>
                </a:moveTo>
                <a:lnTo>
                  <a:pt x="404875" y="25400"/>
                </a:lnTo>
                <a:lnTo>
                  <a:pt x="422275" y="25780"/>
                </a:lnTo>
                <a:lnTo>
                  <a:pt x="439292" y="27177"/>
                </a:lnTo>
                <a:lnTo>
                  <a:pt x="489076" y="36067"/>
                </a:lnTo>
                <a:lnTo>
                  <a:pt x="536066" y="51942"/>
                </a:lnTo>
                <a:lnTo>
                  <a:pt x="579501" y="74295"/>
                </a:lnTo>
                <a:lnTo>
                  <a:pt x="619125" y="102488"/>
                </a:lnTo>
                <a:lnTo>
                  <a:pt x="654176" y="135889"/>
                </a:lnTo>
                <a:lnTo>
                  <a:pt x="684149" y="174116"/>
                </a:lnTo>
                <a:lnTo>
                  <a:pt x="708405" y="216535"/>
                </a:lnTo>
                <a:lnTo>
                  <a:pt x="726439" y="262381"/>
                </a:lnTo>
                <a:lnTo>
                  <a:pt x="737615" y="311150"/>
                </a:lnTo>
                <a:lnTo>
                  <a:pt x="741552" y="362585"/>
                </a:lnTo>
                <a:lnTo>
                  <a:pt x="741172" y="377443"/>
                </a:lnTo>
                <a:lnTo>
                  <a:pt x="766572" y="378078"/>
                </a:lnTo>
                <a:lnTo>
                  <a:pt x="765048" y="324738"/>
                </a:lnTo>
                <a:lnTo>
                  <a:pt x="755395" y="271525"/>
                </a:lnTo>
                <a:lnTo>
                  <a:pt x="738251" y="220852"/>
                </a:lnTo>
                <a:lnTo>
                  <a:pt x="714248" y="174116"/>
                </a:lnTo>
                <a:lnTo>
                  <a:pt x="684022" y="131445"/>
                </a:lnTo>
                <a:lnTo>
                  <a:pt x="647953" y="93852"/>
                </a:lnTo>
                <a:lnTo>
                  <a:pt x="606932" y="61722"/>
                </a:lnTo>
                <a:lnTo>
                  <a:pt x="561339" y="35560"/>
                </a:lnTo>
                <a:lnTo>
                  <a:pt x="545337" y="28321"/>
                </a:lnTo>
                <a:lnTo>
                  <a:pt x="537892" y="25400"/>
                </a:lnTo>
                <a:close/>
              </a:path>
              <a:path w="767079" h="378460">
                <a:moveTo>
                  <a:pt x="14858" y="244728"/>
                </a:moveTo>
                <a:lnTo>
                  <a:pt x="8635" y="247903"/>
                </a:lnTo>
                <a:lnTo>
                  <a:pt x="2412" y="251205"/>
                </a:lnTo>
                <a:lnTo>
                  <a:pt x="0" y="258952"/>
                </a:lnTo>
                <a:lnTo>
                  <a:pt x="54863" y="362330"/>
                </a:lnTo>
                <a:lnTo>
                  <a:pt x="70348" y="338074"/>
                </a:lnTo>
                <a:lnTo>
                  <a:pt x="68579" y="338074"/>
                </a:lnTo>
                <a:lnTo>
                  <a:pt x="43179" y="336168"/>
                </a:lnTo>
                <a:lnTo>
                  <a:pt x="44068" y="325500"/>
                </a:lnTo>
                <a:lnTo>
                  <a:pt x="46354" y="307466"/>
                </a:lnTo>
                <a:lnTo>
                  <a:pt x="48401" y="295841"/>
                </a:lnTo>
                <a:lnTo>
                  <a:pt x="22478" y="247014"/>
                </a:lnTo>
                <a:lnTo>
                  <a:pt x="14858" y="244728"/>
                </a:lnTo>
                <a:close/>
              </a:path>
              <a:path w="767079" h="378460">
                <a:moveTo>
                  <a:pt x="48401" y="295841"/>
                </a:moveTo>
                <a:lnTo>
                  <a:pt x="46354" y="307466"/>
                </a:lnTo>
                <a:lnTo>
                  <a:pt x="44068" y="325500"/>
                </a:lnTo>
                <a:lnTo>
                  <a:pt x="43179" y="336168"/>
                </a:lnTo>
                <a:lnTo>
                  <a:pt x="68579" y="338074"/>
                </a:lnTo>
                <a:lnTo>
                  <a:pt x="69075" y="331215"/>
                </a:lnTo>
                <a:lnTo>
                  <a:pt x="67182" y="331215"/>
                </a:lnTo>
                <a:lnTo>
                  <a:pt x="45211" y="330326"/>
                </a:lnTo>
                <a:lnTo>
                  <a:pt x="56948" y="311938"/>
                </a:lnTo>
                <a:lnTo>
                  <a:pt x="48401" y="295841"/>
                </a:lnTo>
                <a:close/>
              </a:path>
              <a:path w="767079" h="378460">
                <a:moveTo>
                  <a:pt x="104266" y="248285"/>
                </a:moveTo>
                <a:lnTo>
                  <a:pt x="78121" y="278763"/>
                </a:lnTo>
                <a:lnTo>
                  <a:pt x="69341" y="327533"/>
                </a:lnTo>
                <a:lnTo>
                  <a:pt x="68579" y="338074"/>
                </a:lnTo>
                <a:lnTo>
                  <a:pt x="70348" y="338074"/>
                </a:lnTo>
                <a:lnTo>
                  <a:pt x="117855" y="263651"/>
                </a:lnTo>
                <a:lnTo>
                  <a:pt x="116077" y="255777"/>
                </a:lnTo>
                <a:lnTo>
                  <a:pt x="104266" y="248285"/>
                </a:lnTo>
                <a:close/>
              </a:path>
              <a:path w="767079" h="378460">
                <a:moveTo>
                  <a:pt x="56948" y="311938"/>
                </a:moveTo>
                <a:lnTo>
                  <a:pt x="45211" y="330326"/>
                </a:lnTo>
                <a:lnTo>
                  <a:pt x="67182" y="331215"/>
                </a:lnTo>
                <a:lnTo>
                  <a:pt x="56948" y="311938"/>
                </a:lnTo>
                <a:close/>
              </a:path>
              <a:path w="767079" h="378460">
                <a:moveTo>
                  <a:pt x="78121" y="278763"/>
                </a:moveTo>
                <a:lnTo>
                  <a:pt x="56948" y="311938"/>
                </a:lnTo>
                <a:lnTo>
                  <a:pt x="67182" y="331215"/>
                </a:lnTo>
                <a:lnTo>
                  <a:pt x="69075" y="331215"/>
                </a:lnTo>
                <a:lnTo>
                  <a:pt x="69341" y="327533"/>
                </a:lnTo>
                <a:lnTo>
                  <a:pt x="71500" y="310514"/>
                </a:lnTo>
                <a:lnTo>
                  <a:pt x="74549" y="294004"/>
                </a:lnTo>
                <a:lnTo>
                  <a:pt x="78121" y="278763"/>
                </a:lnTo>
                <a:close/>
              </a:path>
              <a:path w="767079" h="378460">
                <a:moveTo>
                  <a:pt x="404240" y="0"/>
                </a:moveTo>
                <a:lnTo>
                  <a:pt x="349123" y="4190"/>
                </a:lnTo>
                <a:lnTo>
                  <a:pt x="296417" y="16383"/>
                </a:lnTo>
                <a:lnTo>
                  <a:pt x="247268" y="35813"/>
                </a:lnTo>
                <a:lnTo>
                  <a:pt x="201802" y="61975"/>
                </a:lnTo>
                <a:lnTo>
                  <a:pt x="160654" y="94234"/>
                </a:lnTo>
                <a:lnTo>
                  <a:pt x="124713" y="131952"/>
                </a:lnTo>
                <a:lnTo>
                  <a:pt x="94614" y="174625"/>
                </a:lnTo>
                <a:lnTo>
                  <a:pt x="70611" y="221487"/>
                </a:lnTo>
                <a:lnTo>
                  <a:pt x="53593" y="272034"/>
                </a:lnTo>
                <a:lnTo>
                  <a:pt x="48401" y="295841"/>
                </a:lnTo>
                <a:lnTo>
                  <a:pt x="56948" y="311938"/>
                </a:lnTo>
                <a:lnTo>
                  <a:pt x="78121" y="278763"/>
                </a:lnTo>
                <a:lnTo>
                  <a:pt x="78358" y="277749"/>
                </a:lnTo>
                <a:lnTo>
                  <a:pt x="82803" y="261747"/>
                </a:lnTo>
                <a:lnTo>
                  <a:pt x="100964" y="215900"/>
                </a:lnTo>
                <a:lnTo>
                  <a:pt x="125349" y="173609"/>
                </a:lnTo>
                <a:lnTo>
                  <a:pt x="155320" y="135509"/>
                </a:lnTo>
                <a:lnTo>
                  <a:pt x="190500" y="102108"/>
                </a:lnTo>
                <a:lnTo>
                  <a:pt x="230124" y="73913"/>
                </a:lnTo>
                <a:lnTo>
                  <a:pt x="273684" y="51688"/>
                </a:lnTo>
                <a:lnTo>
                  <a:pt x="320675" y="35813"/>
                </a:lnTo>
                <a:lnTo>
                  <a:pt x="370331" y="27050"/>
                </a:lnTo>
                <a:lnTo>
                  <a:pt x="404875" y="25400"/>
                </a:lnTo>
                <a:lnTo>
                  <a:pt x="537892" y="25400"/>
                </a:lnTo>
                <a:lnTo>
                  <a:pt x="528827" y="21843"/>
                </a:lnTo>
                <a:lnTo>
                  <a:pt x="477265" y="7365"/>
                </a:lnTo>
                <a:lnTo>
                  <a:pt x="422909" y="508"/>
                </a:lnTo>
                <a:lnTo>
                  <a:pt x="404240" y="0"/>
                </a:lnTo>
                <a:close/>
              </a:path>
            </a:pathLst>
          </a:custGeom>
          <a:solidFill>
            <a:srgbClr val="FF8200"/>
          </a:solidFill>
        </p:spPr>
        <p:txBody>
          <a:bodyPr wrap="square" lIns="0" tIns="0" rIns="0" bIns="0" rtlCol="0"/>
          <a:lstStyle/>
          <a:p>
            <a:endParaRPr/>
          </a:p>
        </p:txBody>
      </p:sp>
      <p:sp>
        <p:nvSpPr>
          <p:cNvPr id="6" name="object 6"/>
          <p:cNvSpPr/>
          <p:nvPr/>
        </p:nvSpPr>
        <p:spPr>
          <a:xfrm>
            <a:off x="6114160" y="2074798"/>
            <a:ext cx="1480820" cy="514350"/>
          </a:xfrm>
          <a:custGeom>
            <a:avLst/>
            <a:gdLst/>
            <a:ahLst/>
            <a:cxnLst/>
            <a:rect l="l" t="t" r="r" b="b"/>
            <a:pathLst>
              <a:path w="1480820" h="514350">
                <a:moveTo>
                  <a:pt x="10922" y="409701"/>
                </a:moveTo>
                <a:lnTo>
                  <a:pt x="5714" y="414400"/>
                </a:lnTo>
                <a:lnTo>
                  <a:pt x="380" y="419100"/>
                </a:lnTo>
                <a:lnTo>
                  <a:pt x="0" y="427100"/>
                </a:lnTo>
                <a:lnTo>
                  <a:pt x="78231" y="514096"/>
                </a:lnTo>
                <a:lnTo>
                  <a:pt x="85959" y="491109"/>
                </a:lnTo>
                <a:lnTo>
                  <a:pt x="60578" y="491109"/>
                </a:lnTo>
                <a:lnTo>
                  <a:pt x="57912" y="471677"/>
                </a:lnTo>
                <a:lnTo>
                  <a:pt x="56839" y="452364"/>
                </a:lnTo>
                <a:lnTo>
                  <a:pt x="18923" y="410210"/>
                </a:lnTo>
                <a:lnTo>
                  <a:pt x="10922" y="409701"/>
                </a:lnTo>
                <a:close/>
              </a:path>
              <a:path w="1480820" h="514350">
                <a:moveTo>
                  <a:pt x="56839" y="452364"/>
                </a:moveTo>
                <a:lnTo>
                  <a:pt x="57912" y="471677"/>
                </a:lnTo>
                <a:lnTo>
                  <a:pt x="60578" y="491109"/>
                </a:lnTo>
                <a:lnTo>
                  <a:pt x="85725" y="487806"/>
                </a:lnTo>
                <a:lnTo>
                  <a:pt x="85395" y="485393"/>
                </a:lnTo>
                <a:lnTo>
                  <a:pt x="61087" y="485393"/>
                </a:lnTo>
                <a:lnTo>
                  <a:pt x="68009" y="464783"/>
                </a:lnTo>
                <a:lnTo>
                  <a:pt x="56839" y="452364"/>
                </a:lnTo>
                <a:close/>
              </a:path>
              <a:path w="1480820" h="514350">
                <a:moveTo>
                  <a:pt x="98551" y="391540"/>
                </a:moveTo>
                <a:lnTo>
                  <a:pt x="82645" y="427989"/>
                </a:lnTo>
                <a:lnTo>
                  <a:pt x="82041" y="447548"/>
                </a:lnTo>
                <a:lnTo>
                  <a:pt x="83058" y="468249"/>
                </a:lnTo>
                <a:lnTo>
                  <a:pt x="85725" y="487806"/>
                </a:lnTo>
                <a:lnTo>
                  <a:pt x="60578" y="491109"/>
                </a:lnTo>
                <a:lnTo>
                  <a:pt x="85959" y="491109"/>
                </a:lnTo>
                <a:lnTo>
                  <a:pt x="113325" y="409701"/>
                </a:lnTo>
                <a:lnTo>
                  <a:pt x="115442" y="403225"/>
                </a:lnTo>
                <a:lnTo>
                  <a:pt x="111887" y="395986"/>
                </a:lnTo>
                <a:lnTo>
                  <a:pt x="105283" y="393826"/>
                </a:lnTo>
                <a:lnTo>
                  <a:pt x="98551" y="391540"/>
                </a:lnTo>
                <a:close/>
              </a:path>
              <a:path w="1480820" h="514350">
                <a:moveTo>
                  <a:pt x="68009" y="464783"/>
                </a:moveTo>
                <a:lnTo>
                  <a:pt x="61087" y="485393"/>
                </a:lnTo>
                <a:lnTo>
                  <a:pt x="82550" y="480949"/>
                </a:lnTo>
                <a:lnTo>
                  <a:pt x="68009" y="464783"/>
                </a:lnTo>
                <a:close/>
              </a:path>
              <a:path w="1480820" h="514350">
                <a:moveTo>
                  <a:pt x="83743" y="417937"/>
                </a:moveTo>
                <a:lnTo>
                  <a:pt x="68009" y="464783"/>
                </a:lnTo>
                <a:lnTo>
                  <a:pt x="82550" y="480949"/>
                </a:lnTo>
                <a:lnTo>
                  <a:pt x="61087" y="485393"/>
                </a:lnTo>
                <a:lnTo>
                  <a:pt x="85395" y="485393"/>
                </a:lnTo>
                <a:lnTo>
                  <a:pt x="83058" y="468249"/>
                </a:lnTo>
                <a:lnTo>
                  <a:pt x="82041" y="447548"/>
                </a:lnTo>
                <a:lnTo>
                  <a:pt x="82645" y="427989"/>
                </a:lnTo>
                <a:lnTo>
                  <a:pt x="82766" y="426212"/>
                </a:lnTo>
                <a:lnTo>
                  <a:pt x="83743" y="417937"/>
                </a:lnTo>
                <a:close/>
              </a:path>
              <a:path w="1480820" h="514350">
                <a:moveTo>
                  <a:pt x="1005885" y="25400"/>
                </a:moveTo>
                <a:lnTo>
                  <a:pt x="764793" y="25400"/>
                </a:lnTo>
                <a:lnTo>
                  <a:pt x="799464" y="25780"/>
                </a:lnTo>
                <a:lnTo>
                  <a:pt x="833755" y="27177"/>
                </a:lnTo>
                <a:lnTo>
                  <a:pt x="901064" y="33274"/>
                </a:lnTo>
                <a:lnTo>
                  <a:pt x="966342" y="43179"/>
                </a:lnTo>
                <a:lnTo>
                  <a:pt x="1029335" y="57023"/>
                </a:lnTo>
                <a:lnTo>
                  <a:pt x="1089533" y="74295"/>
                </a:lnTo>
                <a:lnTo>
                  <a:pt x="1146556" y="95123"/>
                </a:lnTo>
                <a:lnTo>
                  <a:pt x="1200149" y="118999"/>
                </a:lnTo>
                <a:lnTo>
                  <a:pt x="1249553" y="146176"/>
                </a:lnTo>
                <a:lnTo>
                  <a:pt x="1294638" y="175895"/>
                </a:lnTo>
                <a:lnTo>
                  <a:pt x="1335023" y="208279"/>
                </a:lnTo>
                <a:lnTo>
                  <a:pt x="1370075" y="243204"/>
                </a:lnTo>
                <a:lnTo>
                  <a:pt x="1399666" y="280162"/>
                </a:lnTo>
                <a:lnTo>
                  <a:pt x="1423289" y="319150"/>
                </a:lnTo>
                <a:lnTo>
                  <a:pt x="1440688" y="359917"/>
                </a:lnTo>
                <a:lnTo>
                  <a:pt x="1451990" y="404367"/>
                </a:lnTo>
                <a:lnTo>
                  <a:pt x="1455138" y="452364"/>
                </a:lnTo>
                <a:lnTo>
                  <a:pt x="1454531" y="463550"/>
                </a:lnTo>
                <a:lnTo>
                  <a:pt x="1453514" y="475488"/>
                </a:lnTo>
                <a:lnTo>
                  <a:pt x="1478788" y="477774"/>
                </a:lnTo>
                <a:lnTo>
                  <a:pt x="1479931" y="464820"/>
                </a:lnTo>
                <a:lnTo>
                  <a:pt x="1480541" y="452364"/>
                </a:lnTo>
                <a:lnTo>
                  <a:pt x="1480565" y="438785"/>
                </a:lnTo>
                <a:lnTo>
                  <a:pt x="1479931" y="425703"/>
                </a:lnTo>
                <a:lnTo>
                  <a:pt x="1474342" y="386714"/>
                </a:lnTo>
                <a:lnTo>
                  <a:pt x="1455800" y="328422"/>
                </a:lnTo>
                <a:lnTo>
                  <a:pt x="1433448" y="285496"/>
                </a:lnTo>
                <a:lnTo>
                  <a:pt x="1404873" y="244983"/>
                </a:lnTo>
                <a:lnTo>
                  <a:pt x="1370584" y="207010"/>
                </a:lnTo>
                <a:lnTo>
                  <a:pt x="1330833" y="171703"/>
                </a:lnTo>
                <a:lnTo>
                  <a:pt x="1286256" y="139191"/>
                </a:lnTo>
                <a:lnTo>
                  <a:pt x="1237107" y="109727"/>
                </a:lnTo>
                <a:lnTo>
                  <a:pt x="1183766" y="83312"/>
                </a:lnTo>
                <a:lnTo>
                  <a:pt x="1126870" y="60325"/>
                </a:lnTo>
                <a:lnTo>
                  <a:pt x="1066418" y="40639"/>
                </a:lnTo>
                <a:lnTo>
                  <a:pt x="1035177" y="32258"/>
                </a:lnTo>
                <a:lnTo>
                  <a:pt x="1005885" y="25400"/>
                </a:lnTo>
                <a:close/>
              </a:path>
              <a:path w="1480820" h="514350">
                <a:moveTo>
                  <a:pt x="764413" y="0"/>
                </a:moveTo>
                <a:lnTo>
                  <a:pt x="692912" y="2539"/>
                </a:lnTo>
                <a:lnTo>
                  <a:pt x="620903" y="9651"/>
                </a:lnTo>
                <a:lnTo>
                  <a:pt x="551561" y="21081"/>
                </a:lnTo>
                <a:lnTo>
                  <a:pt x="485647" y="36449"/>
                </a:lnTo>
                <a:lnTo>
                  <a:pt x="423163" y="55625"/>
                </a:lnTo>
                <a:lnTo>
                  <a:pt x="364489" y="78359"/>
                </a:lnTo>
                <a:lnTo>
                  <a:pt x="310006" y="104393"/>
                </a:lnTo>
                <a:lnTo>
                  <a:pt x="260096" y="133476"/>
                </a:lnTo>
                <a:lnTo>
                  <a:pt x="214756" y="165353"/>
                </a:lnTo>
                <a:lnTo>
                  <a:pt x="174371" y="199898"/>
                </a:lnTo>
                <a:lnTo>
                  <a:pt x="139318" y="236854"/>
                </a:lnTo>
                <a:lnTo>
                  <a:pt x="110109" y="275843"/>
                </a:lnTo>
                <a:lnTo>
                  <a:pt x="86867" y="316864"/>
                </a:lnTo>
                <a:lnTo>
                  <a:pt x="69850" y="359537"/>
                </a:lnTo>
                <a:lnTo>
                  <a:pt x="59816" y="403733"/>
                </a:lnTo>
                <a:lnTo>
                  <a:pt x="56641" y="448817"/>
                </a:lnTo>
                <a:lnTo>
                  <a:pt x="56839" y="452364"/>
                </a:lnTo>
                <a:lnTo>
                  <a:pt x="68009" y="464783"/>
                </a:lnTo>
                <a:lnTo>
                  <a:pt x="83743" y="417937"/>
                </a:lnTo>
                <a:lnTo>
                  <a:pt x="85089" y="406526"/>
                </a:lnTo>
                <a:lnTo>
                  <a:pt x="88900" y="386206"/>
                </a:lnTo>
                <a:lnTo>
                  <a:pt x="101473" y="346455"/>
                </a:lnTo>
                <a:lnTo>
                  <a:pt x="120141" y="307975"/>
                </a:lnTo>
                <a:lnTo>
                  <a:pt x="144779" y="270763"/>
                </a:lnTo>
                <a:lnTo>
                  <a:pt x="175133" y="235076"/>
                </a:lnTo>
                <a:lnTo>
                  <a:pt x="210819" y="201167"/>
                </a:lnTo>
                <a:lnTo>
                  <a:pt x="251840" y="169545"/>
                </a:lnTo>
                <a:lnTo>
                  <a:pt x="297688" y="140208"/>
                </a:lnTo>
                <a:lnTo>
                  <a:pt x="348106" y="113664"/>
                </a:lnTo>
                <a:lnTo>
                  <a:pt x="402970" y="90042"/>
                </a:lnTo>
                <a:lnTo>
                  <a:pt x="461771" y="69850"/>
                </a:lnTo>
                <a:lnTo>
                  <a:pt x="524383" y="52959"/>
                </a:lnTo>
                <a:lnTo>
                  <a:pt x="590422" y="39877"/>
                </a:lnTo>
                <a:lnTo>
                  <a:pt x="659638" y="30734"/>
                </a:lnTo>
                <a:lnTo>
                  <a:pt x="729995" y="26035"/>
                </a:lnTo>
                <a:lnTo>
                  <a:pt x="764793" y="25400"/>
                </a:lnTo>
                <a:lnTo>
                  <a:pt x="1005885" y="25400"/>
                </a:lnTo>
                <a:lnTo>
                  <a:pt x="1003172" y="24764"/>
                </a:lnTo>
                <a:lnTo>
                  <a:pt x="937387" y="12573"/>
                </a:lnTo>
                <a:lnTo>
                  <a:pt x="869441" y="4445"/>
                </a:lnTo>
                <a:lnTo>
                  <a:pt x="799845" y="380"/>
                </a:lnTo>
                <a:lnTo>
                  <a:pt x="764413" y="0"/>
                </a:lnTo>
                <a:close/>
              </a:path>
            </a:pathLst>
          </a:custGeom>
          <a:solidFill>
            <a:srgbClr val="FF8200"/>
          </a:solidFill>
        </p:spPr>
        <p:txBody>
          <a:bodyPr wrap="square" lIns="0" tIns="0" rIns="0" bIns="0" rtlCol="0"/>
          <a:lstStyle/>
          <a:p>
            <a:endParaRPr/>
          </a:p>
        </p:txBody>
      </p:sp>
      <p:sp>
        <p:nvSpPr>
          <p:cNvPr id="7" name="object 7"/>
          <p:cNvSpPr/>
          <p:nvPr/>
        </p:nvSpPr>
        <p:spPr>
          <a:xfrm>
            <a:off x="5401817" y="1966848"/>
            <a:ext cx="2190115" cy="612140"/>
          </a:xfrm>
          <a:custGeom>
            <a:avLst/>
            <a:gdLst/>
            <a:ahLst/>
            <a:cxnLst/>
            <a:rect l="l" t="t" r="r" b="b"/>
            <a:pathLst>
              <a:path w="2190115" h="612139">
                <a:moveTo>
                  <a:pt x="17907" y="511810"/>
                </a:moveTo>
                <a:lnTo>
                  <a:pt x="9779" y="511937"/>
                </a:lnTo>
                <a:lnTo>
                  <a:pt x="4953" y="517016"/>
                </a:lnTo>
                <a:lnTo>
                  <a:pt x="0" y="521970"/>
                </a:lnTo>
                <a:lnTo>
                  <a:pt x="127" y="530098"/>
                </a:lnTo>
                <a:lnTo>
                  <a:pt x="5207" y="534924"/>
                </a:lnTo>
                <a:lnTo>
                  <a:pt x="83947" y="611759"/>
                </a:lnTo>
                <a:lnTo>
                  <a:pt x="89573" y="590423"/>
                </a:lnTo>
                <a:lnTo>
                  <a:pt x="64897" y="590423"/>
                </a:lnTo>
                <a:lnTo>
                  <a:pt x="64389" y="588263"/>
                </a:lnTo>
                <a:lnTo>
                  <a:pt x="61595" y="574548"/>
                </a:lnTo>
                <a:lnTo>
                  <a:pt x="59690" y="560959"/>
                </a:lnTo>
                <a:lnTo>
                  <a:pt x="58748" y="551714"/>
                </a:lnTo>
                <a:lnTo>
                  <a:pt x="22860" y="516763"/>
                </a:lnTo>
                <a:lnTo>
                  <a:pt x="17907" y="511810"/>
                </a:lnTo>
                <a:close/>
              </a:path>
              <a:path w="2190115" h="612139">
                <a:moveTo>
                  <a:pt x="58748" y="551714"/>
                </a:moveTo>
                <a:lnTo>
                  <a:pt x="59725" y="561213"/>
                </a:lnTo>
                <a:lnTo>
                  <a:pt x="61595" y="574548"/>
                </a:lnTo>
                <a:lnTo>
                  <a:pt x="64389" y="588263"/>
                </a:lnTo>
                <a:lnTo>
                  <a:pt x="64897" y="590423"/>
                </a:lnTo>
                <a:lnTo>
                  <a:pt x="89535" y="584453"/>
                </a:lnTo>
                <a:lnTo>
                  <a:pt x="89475" y="584200"/>
                </a:lnTo>
                <a:lnTo>
                  <a:pt x="64897" y="584200"/>
                </a:lnTo>
                <a:lnTo>
                  <a:pt x="70451" y="563112"/>
                </a:lnTo>
                <a:lnTo>
                  <a:pt x="58748" y="551714"/>
                </a:lnTo>
                <a:close/>
              </a:path>
              <a:path w="2190115" h="612139">
                <a:moveTo>
                  <a:pt x="96139" y="488061"/>
                </a:moveTo>
                <a:lnTo>
                  <a:pt x="83161" y="534924"/>
                </a:lnTo>
                <a:lnTo>
                  <a:pt x="83566" y="544829"/>
                </a:lnTo>
                <a:lnTo>
                  <a:pt x="84709" y="557276"/>
                </a:lnTo>
                <a:lnTo>
                  <a:pt x="86614" y="569722"/>
                </a:lnTo>
                <a:lnTo>
                  <a:pt x="89027" y="582295"/>
                </a:lnTo>
                <a:lnTo>
                  <a:pt x="89535" y="584453"/>
                </a:lnTo>
                <a:lnTo>
                  <a:pt x="64897" y="590423"/>
                </a:lnTo>
                <a:lnTo>
                  <a:pt x="89573" y="590423"/>
                </a:lnTo>
                <a:lnTo>
                  <a:pt x="113792" y="498601"/>
                </a:lnTo>
                <a:lnTo>
                  <a:pt x="109728" y="491616"/>
                </a:lnTo>
                <a:lnTo>
                  <a:pt x="96139" y="488061"/>
                </a:lnTo>
                <a:close/>
              </a:path>
              <a:path w="2190115" h="612139">
                <a:moveTo>
                  <a:pt x="70451" y="563112"/>
                </a:moveTo>
                <a:lnTo>
                  <a:pt x="64897" y="584200"/>
                </a:lnTo>
                <a:lnTo>
                  <a:pt x="86106" y="578358"/>
                </a:lnTo>
                <a:lnTo>
                  <a:pt x="70451" y="563112"/>
                </a:lnTo>
                <a:close/>
              </a:path>
              <a:path w="2190115" h="612139">
                <a:moveTo>
                  <a:pt x="83619" y="513119"/>
                </a:moveTo>
                <a:lnTo>
                  <a:pt x="70451" y="563112"/>
                </a:lnTo>
                <a:lnTo>
                  <a:pt x="86106" y="578358"/>
                </a:lnTo>
                <a:lnTo>
                  <a:pt x="64897" y="584200"/>
                </a:lnTo>
                <a:lnTo>
                  <a:pt x="89475" y="584200"/>
                </a:lnTo>
                <a:lnTo>
                  <a:pt x="89027" y="582295"/>
                </a:lnTo>
                <a:lnTo>
                  <a:pt x="86614" y="569722"/>
                </a:lnTo>
                <a:lnTo>
                  <a:pt x="84709" y="557276"/>
                </a:lnTo>
                <a:lnTo>
                  <a:pt x="83566" y="544829"/>
                </a:lnTo>
                <a:lnTo>
                  <a:pt x="83161" y="534924"/>
                </a:lnTo>
                <a:lnTo>
                  <a:pt x="83192" y="519938"/>
                </a:lnTo>
                <a:lnTo>
                  <a:pt x="83619" y="513119"/>
                </a:lnTo>
                <a:close/>
              </a:path>
              <a:path w="2190115" h="612139">
                <a:moveTo>
                  <a:pt x="1449895" y="25273"/>
                </a:moveTo>
                <a:lnTo>
                  <a:pt x="1116964" y="25273"/>
                </a:lnTo>
                <a:lnTo>
                  <a:pt x="1169289" y="25780"/>
                </a:lnTo>
                <a:lnTo>
                  <a:pt x="1221105" y="27559"/>
                </a:lnTo>
                <a:lnTo>
                  <a:pt x="1272539" y="30479"/>
                </a:lnTo>
                <a:lnTo>
                  <a:pt x="1323086" y="34671"/>
                </a:lnTo>
                <a:lnTo>
                  <a:pt x="1372997" y="40004"/>
                </a:lnTo>
                <a:lnTo>
                  <a:pt x="1422146" y="46609"/>
                </a:lnTo>
                <a:lnTo>
                  <a:pt x="1470279" y="54355"/>
                </a:lnTo>
                <a:lnTo>
                  <a:pt x="1517650" y="62991"/>
                </a:lnTo>
                <a:lnTo>
                  <a:pt x="1563751" y="73025"/>
                </a:lnTo>
                <a:lnTo>
                  <a:pt x="1608963" y="83820"/>
                </a:lnTo>
                <a:lnTo>
                  <a:pt x="1652778" y="95885"/>
                </a:lnTo>
                <a:lnTo>
                  <a:pt x="1695450" y="108838"/>
                </a:lnTo>
                <a:lnTo>
                  <a:pt x="1736725" y="122681"/>
                </a:lnTo>
                <a:lnTo>
                  <a:pt x="1776603" y="137540"/>
                </a:lnTo>
                <a:lnTo>
                  <a:pt x="1815084" y="153415"/>
                </a:lnTo>
                <a:lnTo>
                  <a:pt x="1851787" y="170052"/>
                </a:lnTo>
                <a:lnTo>
                  <a:pt x="1886839" y="187578"/>
                </a:lnTo>
                <a:lnTo>
                  <a:pt x="1920366" y="205866"/>
                </a:lnTo>
                <a:lnTo>
                  <a:pt x="1981581" y="244855"/>
                </a:lnTo>
                <a:lnTo>
                  <a:pt x="2035048" y="286765"/>
                </a:lnTo>
                <a:lnTo>
                  <a:pt x="2080006" y="331215"/>
                </a:lnTo>
                <a:lnTo>
                  <a:pt x="2107691" y="365887"/>
                </a:lnTo>
                <a:lnTo>
                  <a:pt x="2130298" y="401954"/>
                </a:lnTo>
                <a:lnTo>
                  <a:pt x="2147442" y="439038"/>
                </a:lnTo>
                <a:lnTo>
                  <a:pt x="2159889" y="482218"/>
                </a:lnTo>
                <a:lnTo>
                  <a:pt x="2164540" y="527176"/>
                </a:lnTo>
                <a:lnTo>
                  <a:pt x="2164543" y="530098"/>
                </a:lnTo>
                <a:lnTo>
                  <a:pt x="2164207" y="543560"/>
                </a:lnTo>
                <a:lnTo>
                  <a:pt x="2162810" y="558926"/>
                </a:lnTo>
                <a:lnTo>
                  <a:pt x="2160397" y="574166"/>
                </a:lnTo>
                <a:lnTo>
                  <a:pt x="2185542" y="578103"/>
                </a:lnTo>
                <a:lnTo>
                  <a:pt x="2188083" y="561213"/>
                </a:lnTo>
                <a:lnTo>
                  <a:pt x="2189427" y="544829"/>
                </a:lnTo>
                <a:lnTo>
                  <a:pt x="2189494" y="543560"/>
                </a:lnTo>
                <a:lnTo>
                  <a:pt x="2189861" y="527176"/>
                </a:lnTo>
                <a:lnTo>
                  <a:pt x="2189226" y="510413"/>
                </a:lnTo>
                <a:lnTo>
                  <a:pt x="2180679" y="459613"/>
                </a:lnTo>
                <a:lnTo>
                  <a:pt x="2165350" y="416051"/>
                </a:lnTo>
                <a:lnTo>
                  <a:pt x="2144903" y="376300"/>
                </a:lnTo>
                <a:lnTo>
                  <a:pt x="2118867" y="338200"/>
                </a:lnTo>
                <a:lnTo>
                  <a:pt x="2075814" y="290067"/>
                </a:lnTo>
                <a:lnTo>
                  <a:pt x="2024507" y="244983"/>
                </a:lnTo>
                <a:lnTo>
                  <a:pt x="1964943" y="203200"/>
                </a:lnTo>
                <a:lnTo>
                  <a:pt x="1898141" y="164846"/>
                </a:lnTo>
                <a:lnTo>
                  <a:pt x="1862201" y="146938"/>
                </a:lnTo>
                <a:lnTo>
                  <a:pt x="1824609" y="129793"/>
                </a:lnTo>
                <a:lnTo>
                  <a:pt x="1785492" y="113791"/>
                </a:lnTo>
                <a:lnTo>
                  <a:pt x="1744853" y="98551"/>
                </a:lnTo>
                <a:lnTo>
                  <a:pt x="1702815" y="84454"/>
                </a:lnTo>
                <a:lnTo>
                  <a:pt x="1659509" y="71374"/>
                </a:lnTo>
                <a:lnTo>
                  <a:pt x="1614932" y="59181"/>
                </a:lnTo>
                <a:lnTo>
                  <a:pt x="1569085" y="48133"/>
                </a:lnTo>
                <a:lnTo>
                  <a:pt x="1522222" y="38100"/>
                </a:lnTo>
                <a:lnTo>
                  <a:pt x="1474342" y="29210"/>
                </a:lnTo>
                <a:lnTo>
                  <a:pt x="1449895" y="25273"/>
                </a:lnTo>
                <a:close/>
              </a:path>
              <a:path w="2190115" h="612139">
                <a:moveTo>
                  <a:pt x="1116457" y="0"/>
                </a:moveTo>
                <a:lnTo>
                  <a:pt x="1062990" y="888"/>
                </a:lnTo>
                <a:lnTo>
                  <a:pt x="1009396" y="3048"/>
                </a:lnTo>
                <a:lnTo>
                  <a:pt x="954786" y="6223"/>
                </a:lnTo>
                <a:lnTo>
                  <a:pt x="901319" y="11175"/>
                </a:lnTo>
                <a:lnTo>
                  <a:pt x="848868" y="17399"/>
                </a:lnTo>
                <a:lnTo>
                  <a:pt x="797560" y="24891"/>
                </a:lnTo>
                <a:lnTo>
                  <a:pt x="747522" y="33527"/>
                </a:lnTo>
                <a:lnTo>
                  <a:pt x="698754" y="43179"/>
                </a:lnTo>
                <a:lnTo>
                  <a:pt x="651256" y="54101"/>
                </a:lnTo>
                <a:lnTo>
                  <a:pt x="605282" y="66166"/>
                </a:lnTo>
                <a:lnTo>
                  <a:pt x="560705" y="79121"/>
                </a:lnTo>
                <a:lnTo>
                  <a:pt x="517652" y="93217"/>
                </a:lnTo>
                <a:lnTo>
                  <a:pt x="476123" y="108076"/>
                </a:lnTo>
                <a:lnTo>
                  <a:pt x="436245" y="124078"/>
                </a:lnTo>
                <a:lnTo>
                  <a:pt x="397891" y="140842"/>
                </a:lnTo>
                <a:lnTo>
                  <a:pt x="361442" y="158623"/>
                </a:lnTo>
                <a:lnTo>
                  <a:pt x="326644" y="177037"/>
                </a:lnTo>
                <a:lnTo>
                  <a:pt x="293751" y="196341"/>
                </a:lnTo>
                <a:lnTo>
                  <a:pt x="233553" y="237236"/>
                </a:lnTo>
                <a:lnTo>
                  <a:pt x="181356" y="281050"/>
                </a:lnTo>
                <a:lnTo>
                  <a:pt x="137541" y="327533"/>
                </a:lnTo>
                <a:lnTo>
                  <a:pt x="110744" y="363600"/>
                </a:lnTo>
                <a:lnTo>
                  <a:pt x="89027" y="401192"/>
                </a:lnTo>
                <a:lnTo>
                  <a:pt x="72771" y="439927"/>
                </a:lnTo>
                <a:lnTo>
                  <a:pt x="62230" y="479551"/>
                </a:lnTo>
                <a:lnTo>
                  <a:pt x="57785" y="519938"/>
                </a:lnTo>
                <a:lnTo>
                  <a:pt x="57722" y="534924"/>
                </a:lnTo>
                <a:lnTo>
                  <a:pt x="58293" y="547242"/>
                </a:lnTo>
                <a:lnTo>
                  <a:pt x="58748" y="551714"/>
                </a:lnTo>
                <a:lnTo>
                  <a:pt x="70451" y="563112"/>
                </a:lnTo>
                <a:lnTo>
                  <a:pt x="83619" y="513119"/>
                </a:lnTo>
                <a:lnTo>
                  <a:pt x="83947" y="507873"/>
                </a:lnTo>
                <a:lnTo>
                  <a:pt x="85344" y="495808"/>
                </a:lnTo>
                <a:lnTo>
                  <a:pt x="97028" y="447548"/>
                </a:lnTo>
                <a:lnTo>
                  <a:pt x="112014" y="411988"/>
                </a:lnTo>
                <a:lnTo>
                  <a:pt x="132207" y="377189"/>
                </a:lnTo>
                <a:lnTo>
                  <a:pt x="157734" y="343026"/>
                </a:lnTo>
                <a:lnTo>
                  <a:pt x="199262" y="299085"/>
                </a:lnTo>
                <a:lnTo>
                  <a:pt x="249428" y="257175"/>
                </a:lnTo>
                <a:lnTo>
                  <a:pt x="307467" y="217677"/>
                </a:lnTo>
                <a:lnTo>
                  <a:pt x="373380" y="180975"/>
                </a:lnTo>
                <a:lnTo>
                  <a:pt x="409067" y="163702"/>
                </a:lnTo>
                <a:lnTo>
                  <a:pt x="446405" y="147320"/>
                </a:lnTo>
                <a:lnTo>
                  <a:pt x="485521" y="131699"/>
                </a:lnTo>
                <a:lnTo>
                  <a:pt x="526288" y="117093"/>
                </a:lnTo>
                <a:lnTo>
                  <a:pt x="568579" y="103250"/>
                </a:lnTo>
                <a:lnTo>
                  <a:pt x="612394" y="90550"/>
                </a:lnTo>
                <a:lnTo>
                  <a:pt x="657606" y="78739"/>
                </a:lnTo>
                <a:lnTo>
                  <a:pt x="704469" y="67945"/>
                </a:lnTo>
                <a:lnTo>
                  <a:pt x="752475" y="58420"/>
                </a:lnTo>
                <a:lnTo>
                  <a:pt x="801878" y="49911"/>
                </a:lnTo>
                <a:lnTo>
                  <a:pt x="852551" y="42545"/>
                </a:lnTo>
                <a:lnTo>
                  <a:pt x="904240" y="36449"/>
                </a:lnTo>
                <a:lnTo>
                  <a:pt x="957199" y="31496"/>
                </a:lnTo>
                <a:lnTo>
                  <a:pt x="1010793" y="28448"/>
                </a:lnTo>
                <a:lnTo>
                  <a:pt x="1064133" y="26288"/>
                </a:lnTo>
                <a:lnTo>
                  <a:pt x="1116964" y="25273"/>
                </a:lnTo>
                <a:lnTo>
                  <a:pt x="1449895" y="25273"/>
                </a:lnTo>
                <a:lnTo>
                  <a:pt x="1425448" y="21336"/>
                </a:lnTo>
                <a:lnTo>
                  <a:pt x="1375664" y="14731"/>
                </a:lnTo>
                <a:lnTo>
                  <a:pt x="1325245" y="9398"/>
                </a:lnTo>
                <a:lnTo>
                  <a:pt x="1273937" y="5079"/>
                </a:lnTo>
                <a:lnTo>
                  <a:pt x="1221993" y="2159"/>
                </a:lnTo>
                <a:lnTo>
                  <a:pt x="1169542" y="380"/>
                </a:lnTo>
                <a:lnTo>
                  <a:pt x="1116457" y="0"/>
                </a:lnTo>
                <a:close/>
              </a:path>
            </a:pathLst>
          </a:custGeom>
          <a:solidFill>
            <a:srgbClr val="FF8200"/>
          </a:solidFill>
        </p:spPr>
        <p:txBody>
          <a:bodyPr wrap="square" lIns="0" tIns="0" rIns="0" bIns="0" rtlCol="0"/>
          <a:lstStyle/>
          <a:p>
            <a:endParaRPr/>
          </a:p>
        </p:txBody>
      </p:sp>
      <p:sp>
        <p:nvSpPr>
          <p:cNvPr id="8" name="object 8"/>
          <p:cNvSpPr/>
          <p:nvPr/>
        </p:nvSpPr>
        <p:spPr>
          <a:xfrm>
            <a:off x="5134736" y="2995167"/>
            <a:ext cx="2098040" cy="306705"/>
          </a:xfrm>
          <a:custGeom>
            <a:avLst/>
            <a:gdLst/>
            <a:ahLst/>
            <a:cxnLst/>
            <a:rect l="l" t="t" r="r" b="b"/>
            <a:pathLst>
              <a:path w="2098040" h="306704">
                <a:moveTo>
                  <a:pt x="2097659" y="0"/>
                </a:moveTo>
                <a:lnTo>
                  <a:pt x="2089645" y="48395"/>
                </a:lnTo>
                <a:lnTo>
                  <a:pt x="2067325" y="90407"/>
                </a:lnTo>
                <a:lnTo>
                  <a:pt x="2033276" y="123526"/>
                </a:lnTo>
                <a:lnTo>
                  <a:pt x="1990076" y="145239"/>
                </a:lnTo>
                <a:lnTo>
                  <a:pt x="1940306" y="153035"/>
                </a:lnTo>
                <a:lnTo>
                  <a:pt x="1188339" y="153035"/>
                </a:lnTo>
                <a:lnTo>
                  <a:pt x="1138568" y="160843"/>
                </a:lnTo>
                <a:lnTo>
                  <a:pt x="1095368" y="182588"/>
                </a:lnTo>
                <a:lnTo>
                  <a:pt x="1061319" y="215744"/>
                </a:lnTo>
                <a:lnTo>
                  <a:pt x="1038999" y="257788"/>
                </a:lnTo>
                <a:lnTo>
                  <a:pt x="1030986" y="306197"/>
                </a:lnTo>
                <a:lnTo>
                  <a:pt x="1022959" y="257788"/>
                </a:lnTo>
                <a:lnTo>
                  <a:pt x="1000607" y="215744"/>
                </a:lnTo>
                <a:lnTo>
                  <a:pt x="966520" y="182588"/>
                </a:lnTo>
                <a:lnTo>
                  <a:pt x="923289" y="160843"/>
                </a:lnTo>
                <a:lnTo>
                  <a:pt x="873505" y="153035"/>
                </a:lnTo>
                <a:lnTo>
                  <a:pt x="157352" y="153035"/>
                </a:lnTo>
                <a:lnTo>
                  <a:pt x="107630" y="145239"/>
                </a:lnTo>
                <a:lnTo>
                  <a:pt x="64437" y="123526"/>
                </a:lnTo>
                <a:lnTo>
                  <a:pt x="30370" y="90407"/>
                </a:lnTo>
                <a:lnTo>
                  <a:pt x="8025" y="48395"/>
                </a:lnTo>
                <a:lnTo>
                  <a:pt x="0" y="0"/>
                </a:lnTo>
              </a:path>
            </a:pathLst>
          </a:custGeom>
          <a:ln w="25400">
            <a:solidFill>
              <a:srgbClr val="52555A"/>
            </a:solidFill>
          </a:ln>
        </p:spPr>
        <p:txBody>
          <a:bodyPr wrap="square" lIns="0" tIns="0" rIns="0" bIns="0" rtlCol="0"/>
          <a:lstStyle/>
          <a:p>
            <a:endParaRPr/>
          </a:p>
        </p:txBody>
      </p:sp>
      <p:sp>
        <p:nvSpPr>
          <p:cNvPr id="9" name="object 9"/>
          <p:cNvSpPr txBox="1"/>
          <p:nvPr/>
        </p:nvSpPr>
        <p:spPr>
          <a:xfrm>
            <a:off x="5976111" y="3364979"/>
            <a:ext cx="360680" cy="369570"/>
          </a:xfrm>
          <a:prstGeom prst="rect">
            <a:avLst/>
          </a:prstGeom>
          <a:solidFill>
            <a:srgbClr val="52555A"/>
          </a:solidFill>
        </p:spPr>
        <p:txBody>
          <a:bodyPr vert="horz" wrap="square" lIns="0" tIns="40005" rIns="0" bIns="0" rtlCol="0">
            <a:spAutoFit/>
          </a:bodyPr>
          <a:lstStyle/>
          <a:p>
            <a:pPr marL="99060">
              <a:lnSpc>
                <a:spcPct val="100000"/>
              </a:lnSpc>
              <a:spcBef>
                <a:spcPts val="315"/>
              </a:spcBef>
            </a:pPr>
            <a:r>
              <a:rPr sz="1800" b="1" dirty="0">
                <a:solidFill>
                  <a:srgbClr val="FFFFFF"/>
                </a:solidFill>
                <a:latin typeface="Arial"/>
                <a:cs typeface="Arial"/>
              </a:rPr>
              <a:t>B</a:t>
            </a:r>
            <a:endParaRPr sz="1800">
              <a:latin typeface="Arial"/>
              <a:cs typeface="Arial"/>
            </a:endParaRPr>
          </a:p>
        </p:txBody>
      </p:sp>
      <p:sp>
        <p:nvSpPr>
          <p:cNvPr id="10" name="object 10"/>
          <p:cNvSpPr txBox="1"/>
          <p:nvPr/>
        </p:nvSpPr>
        <p:spPr>
          <a:xfrm>
            <a:off x="7570596" y="1888985"/>
            <a:ext cx="326390" cy="369570"/>
          </a:xfrm>
          <a:prstGeom prst="rect">
            <a:avLst/>
          </a:prstGeom>
          <a:solidFill>
            <a:srgbClr val="FF8200"/>
          </a:solidFill>
        </p:spPr>
        <p:txBody>
          <a:bodyPr vert="horz" wrap="square" lIns="0" tIns="40005" rIns="0" bIns="0" rtlCol="0">
            <a:spAutoFit/>
          </a:bodyPr>
          <a:lstStyle/>
          <a:p>
            <a:pPr marL="81280">
              <a:lnSpc>
                <a:spcPct val="100000"/>
              </a:lnSpc>
              <a:spcBef>
                <a:spcPts val="315"/>
              </a:spcBef>
            </a:pPr>
            <a:r>
              <a:rPr sz="1800" b="1" dirty="0">
                <a:solidFill>
                  <a:srgbClr val="FFFFFF"/>
                </a:solidFill>
                <a:latin typeface="Arial"/>
                <a:cs typeface="Arial"/>
              </a:rPr>
              <a:t>A</a:t>
            </a:r>
            <a:endParaRPr sz="1800">
              <a:latin typeface="Arial"/>
              <a:cs typeface="Arial"/>
            </a:endParaRPr>
          </a:p>
        </p:txBody>
      </p:sp>
      <p:sp>
        <p:nvSpPr>
          <p:cNvPr id="11" name="object 11"/>
          <p:cNvSpPr txBox="1"/>
          <p:nvPr/>
        </p:nvSpPr>
        <p:spPr>
          <a:xfrm>
            <a:off x="950163" y="2649473"/>
            <a:ext cx="1424940" cy="254635"/>
          </a:xfrm>
          <a:prstGeom prst="rect">
            <a:avLst/>
          </a:prstGeom>
        </p:spPr>
        <p:txBody>
          <a:bodyPr vert="horz" wrap="square" lIns="0" tIns="0" rIns="0" bIns="0" rtlCol="0">
            <a:spAutoFit/>
          </a:bodyPr>
          <a:lstStyle/>
          <a:p>
            <a:pPr marL="12700">
              <a:lnSpc>
                <a:spcPct val="100000"/>
              </a:lnSpc>
            </a:pPr>
            <a:r>
              <a:rPr sz="1600" spc="-5" dirty="0">
                <a:solidFill>
                  <a:srgbClr val="52555A"/>
                </a:solidFill>
                <a:latin typeface="Arial"/>
                <a:cs typeface="Arial"/>
              </a:rPr>
              <a:t>CiteScore</a:t>
            </a:r>
            <a:r>
              <a:rPr sz="1600" spc="-75" dirty="0">
                <a:solidFill>
                  <a:srgbClr val="52555A"/>
                </a:solidFill>
                <a:latin typeface="Arial"/>
                <a:cs typeface="Arial"/>
              </a:rPr>
              <a:t> </a:t>
            </a:r>
            <a:r>
              <a:rPr sz="1600" spc="-5" dirty="0">
                <a:solidFill>
                  <a:srgbClr val="52555A"/>
                </a:solidFill>
                <a:latin typeface="Arial"/>
                <a:cs typeface="Arial"/>
              </a:rPr>
              <a:t>2015</a:t>
            </a:r>
            <a:endParaRPr sz="1600">
              <a:latin typeface="Arial"/>
              <a:cs typeface="Arial"/>
            </a:endParaRPr>
          </a:p>
        </p:txBody>
      </p:sp>
      <p:sp>
        <p:nvSpPr>
          <p:cNvPr id="12" name="object 12"/>
          <p:cNvSpPr txBox="1"/>
          <p:nvPr/>
        </p:nvSpPr>
        <p:spPr>
          <a:xfrm>
            <a:off x="3326765" y="2904604"/>
            <a:ext cx="360680" cy="369570"/>
          </a:xfrm>
          <a:prstGeom prst="rect">
            <a:avLst/>
          </a:prstGeom>
          <a:solidFill>
            <a:srgbClr val="52555A"/>
          </a:solidFill>
        </p:spPr>
        <p:txBody>
          <a:bodyPr vert="horz" wrap="square" lIns="0" tIns="40005" rIns="0" bIns="0" rtlCol="0">
            <a:spAutoFit/>
          </a:bodyPr>
          <a:lstStyle/>
          <a:p>
            <a:pPr marL="98425">
              <a:lnSpc>
                <a:spcPct val="100000"/>
              </a:lnSpc>
              <a:spcBef>
                <a:spcPts val="315"/>
              </a:spcBef>
            </a:pPr>
            <a:r>
              <a:rPr sz="1800" b="1" dirty="0">
                <a:solidFill>
                  <a:srgbClr val="FFFFFF"/>
                </a:solidFill>
                <a:latin typeface="Arial"/>
                <a:cs typeface="Arial"/>
              </a:rPr>
              <a:t>B</a:t>
            </a:r>
            <a:endParaRPr sz="1800">
              <a:latin typeface="Arial"/>
              <a:cs typeface="Arial"/>
            </a:endParaRPr>
          </a:p>
        </p:txBody>
      </p:sp>
      <p:sp>
        <p:nvSpPr>
          <p:cNvPr id="13" name="object 13"/>
          <p:cNvSpPr txBox="1"/>
          <p:nvPr/>
        </p:nvSpPr>
        <p:spPr>
          <a:xfrm>
            <a:off x="3344036" y="2349360"/>
            <a:ext cx="326390" cy="369570"/>
          </a:xfrm>
          <a:prstGeom prst="rect">
            <a:avLst/>
          </a:prstGeom>
          <a:solidFill>
            <a:srgbClr val="FF8200"/>
          </a:solidFill>
        </p:spPr>
        <p:txBody>
          <a:bodyPr vert="horz" wrap="square" lIns="0" tIns="40005" rIns="0" bIns="0" rtlCol="0">
            <a:spAutoFit/>
          </a:bodyPr>
          <a:lstStyle/>
          <a:p>
            <a:pPr marL="80645">
              <a:lnSpc>
                <a:spcPct val="100000"/>
              </a:lnSpc>
              <a:spcBef>
                <a:spcPts val="315"/>
              </a:spcBef>
            </a:pPr>
            <a:r>
              <a:rPr sz="1800" b="1" dirty="0">
                <a:solidFill>
                  <a:srgbClr val="FFFFFF"/>
                </a:solidFill>
                <a:latin typeface="Arial"/>
                <a:cs typeface="Arial"/>
              </a:rPr>
              <a:t>A</a:t>
            </a:r>
            <a:endParaRPr sz="1800">
              <a:latin typeface="Arial"/>
              <a:cs typeface="Arial"/>
            </a:endParaRPr>
          </a:p>
        </p:txBody>
      </p:sp>
      <p:sp>
        <p:nvSpPr>
          <p:cNvPr id="14" name="object 14"/>
          <p:cNvSpPr/>
          <p:nvPr/>
        </p:nvSpPr>
        <p:spPr>
          <a:xfrm>
            <a:off x="3274440" y="2804795"/>
            <a:ext cx="475615" cy="0"/>
          </a:xfrm>
          <a:custGeom>
            <a:avLst/>
            <a:gdLst/>
            <a:ahLst/>
            <a:cxnLst/>
            <a:rect l="l" t="t" r="r" b="b"/>
            <a:pathLst>
              <a:path w="475614">
                <a:moveTo>
                  <a:pt x="475488" y="0"/>
                </a:moveTo>
                <a:lnTo>
                  <a:pt x="0" y="0"/>
                </a:lnTo>
              </a:path>
            </a:pathLst>
          </a:custGeom>
          <a:ln w="25400">
            <a:solidFill>
              <a:srgbClr val="52555A"/>
            </a:solidFill>
          </a:ln>
        </p:spPr>
        <p:txBody>
          <a:bodyPr wrap="square" lIns="0" tIns="0" rIns="0" bIns="0" rtlCol="0"/>
          <a:lstStyle/>
          <a:p>
            <a:endParaRPr/>
          </a:p>
        </p:txBody>
      </p:sp>
      <p:sp>
        <p:nvSpPr>
          <p:cNvPr id="15" name="object 15"/>
          <p:cNvSpPr txBox="1"/>
          <p:nvPr/>
        </p:nvSpPr>
        <p:spPr>
          <a:xfrm>
            <a:off x="2894202" y="2634741"/>
            <a:ext cx="159385" cy="285115"/>
          </a:xfrm>
          <a:prstGeom prst="rect">
            <a:avLst/>
          </a:prstGeom>
        </p:spPr>
        <p:txBody>
          <a:bodyPr vert="horz" wrap="square" lIns="0" tIns="0" rIns="0" bIns="0" rtlCol="0">
            <a:spAutoFit/>
          </a:bodyPr>
          <a:lstStyle/>
          <a:p>
            <a:pPr marL="12700">
              <a:lnSpc>
                <a:spcPct val="100000"/>
              </a:lnSpc>
            </a:pPr>
            <a:r>
              <a:rPr sz="1800" dirty="0">
                <a:solidFill>
                  <a:srgbClr val="52555A"/>
                </a:solidFill>
                <a:latin typeface="Arial"/>
                <a:cs typeface="Arial"/>
              </a:rPr>
              <a:t>=</a:t>
            </a:r>
            <a:endParaRPr sz="1800">
              <a:latin typeface="Arial"/>
              <a:cs typeface="Arial"/>
            </a:endParaRPr>
          </a:p>
        </p:txBody>
      </p:sp>
      <p:graphicFrame>
        <p:nvGraphicFramePr>
          <p:cNvPr id="16" name="object 16"/>
          <p:cNvGraphicFramePr>
            <a:graphicFrameLocks noGrp="1"/>
          </p:cNvGraphicFramePr>
          <p:nvPr/>
        </p:nvGraphicFramePr>
        <p:xfrm>
          <a:off x="768692" y="4710810"/>
          <a:ext cx="7855877" cy="1320748"/>
        </p:xfrm>
        <a:graphic>
          <a:graphicData uri="http://schemas.openxmlformats.org/drawingml/2006/table">
            <a:tbl>
              <a:tblPr firstRow="1" bandRow="1">
                <a:tableStyleId>{2D5ABB26-0587-4C30-8999-92F81FD0307C}</a:tableStyleId>
              </a:tblPr>
              <a:tblGrid>
                <a:gridCol w="7855877"/>
              </a:tblGrid>
              <a:tr h="370839">
                <a:tc>
                  <a:txBody>
                    <a:bodyPr/>
                    <a:lstStyle/>
                    <a:p>
                      <a:pPr marL="85090">
                        <a:lnSpc>
                          <a:spcPct val="100000"/>
                        </a:lnSpc>
                        <a:spcBef>
                          <a:spcPts val="275"/>
                        </a:spcBef>
                      </a:pPr>
                      <a:r>
                        <a:rPr sz="1600" b="1" spc="-10" dirty="0">
                          <a:solidFill>
                            <a:srgbClr val="FFFFFF"/>
                          </a:solidFill>
                          <a:latin typeface="Arial"/>
                          <a:cs typeface="Arial"/>
                        </a:rPr>
                        <a:t>CiteScore</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8200"/>
                    </a:solidFill>
                  </a:tcPr>
                </a:tc>
              </a:tr>
              <a:tr h="579069">
                <a:tc>
                  <a:txBody>
                    <a:bodyPr/>
                    <a:lstStyle/>
                    <a:p>
                      <a:pPr marL="85090">
                        <a:lnSpc>
                          <a:spcPct val="100000"/>
                        </a:lnSpc>
                        <a:spcBef>
                          <a:spcPts val="175"/>
                        </a:spcBef>
                      </a:pPr>
                      <a:r>
                        <a:rPr sz="1600" spc="-5" dirty="0">
                          <a:solidFill>
                            <a:srgbClr val="52555A"/>
                          </a:solidFill>
                          <a:latin typeface="Arial"/>
                          <a:cs typeface="Arial"/>
                        </a:rPr>
                        <a:t>A = Ссылки, </a:t>
                      </a:r>
                      <a:r>
                        <a:rPr sz="1600" spc="-10" dirty="0">
                          <a:solidFill>
                            <a:srgbClr val="52555A"/>
                          </a:solidFill>
                          <a:latin typeface="Arial"/>
                          <a:cs typeface="Arial"/>
                        </a:rPr>
                        <a:t>сделанные </a:t>
                      </a:r>
                      <a:r>
                        <a:rPr sz="1600" spc="-5" dirty="0">
                          <a:solidFill>
                            <a:srgbClr val="52555A"/>
                          </a:solidFill>
                          <a:latin typeface="Arial"/>
                          <a:cs typeface="Arial"/>
                        </a:rPr>
                        <a:t>в </a:t>
                      </a:r>
                      <a:r>
                        <a:rPr sz="1600" spc="-15" dirty="0">
                          <a:solidFill>
                            <a:srgbClr val="52555A"/>
                          </a:solidFill>
                          <a:latin typeface="Arial"/>
                          <a:cs typeface="Arial"/>
                        </a:rPr>
                        <a:t>определенный </a:t>
                      </a:r>
                      <a:r>
                        <a:rPr sz="1600" spc="-30" dirty="0">
                          <a:solidFill>
                            <a:srgbClr val="52555A"/>
                          </a:solidFill>
                          <a:latin typeface="Arial"/>
                          <a:cs typeface="Arial"/>
                        </a:rPr>
                        <a:t>год </a:t>
                      </a:r>
                      <a:r>
                        <a:rPr sz="1600" spc="-5" dirty="0">
                          <a:solidFill>
                            <a:srgbClr val="52555A"/>
                          </a:solidFill>
                          <a:latin typeface="Arial"/>
                          <a:cs typeface="Arial"/>
                        </a:rPr>
                        <a:t>на </a:t>
                      </a:r>
                      <a:r>
                        <a:rPr sz="1600" spc="-10" dirty="0">
                          <a:solidFill>
                            <a:srgbClr val="52555A"/>
                          </a:solidFill>
                          <a:latin typeface="Arial"/>
                          <a:cs typeface="Arial"/>
                        </a:rPr>
                        <a:t>документы опубликованные</a:t>
                      </a:r>
                      <a:r>
                        <a:rPr sz="1600" spc="240" dirty="0">
                          <a:solidFill>
                            <a:srgbClr val="52555A"/>
                          </a:solidFill>
                          <a:latin typeface="Arial"/>
                          <a:cs typeface="Arial"/>
                        </a:rPr>
                        <a:t> </a:t>
                      </a:r>
                      <a:r>
                        <a:rPr sz="1600" spc="-5" dirty="0">
                          <a:solidFill>
                            <a:srgbClr val="52555A"/>
                          </a:solidFill>
                          <a:latin typeface="Arial"/>
                          <a:cs typeface="Arial"/>
                        </a:rPr>
                        <a:t>в</a:t>
                      </a:r>
                      <a:endParaRPr sz="1600">
                        <a:latin typeface="Arial"/>
                        <a:cs typeface="Arial"/>
                      </a:endParaRPr>
                    </a:p>
                    <a:p>
                      <a:pPr marL="85090">
                        <a:lnSpc>
                          <a:spcPct val="100000"/>
                        </a:lnSpc>
                      </a:pPr>
                      <a:r>
                        <a:rPr sz="1600" spc="-10" dirty="0">
                          <a:solidFill>
                            <a:srgbClr val="52555A"/>
                          </a:solidFill>
                          <a:latin typeface="Arial"/>
                          <a:cs typeface="Arial"/>
                        </a:rPr>
                        <a:t>предыдущие </a:t>
                      </a:r>
                      <a:r>
                        <a:rPr sz="1600" spc="-5" dirty="0">
                          <a:solidFill>
                            <a:srgbClr val="52555A"/>
                          </a:solidFill>
                          <a:latin typeface="Arial"/>
                          <a:cs typeface="Arial"/>
                        </a:rPr>
                        <a:t>3</a:t>
                      </a:r>
                      <a:r>
                        <a:rPr sz="1600" spc="-20" dirty="0">
                          <a:solidFill>
                            <a:srgbClr val="52555A"/>
                          </a:solidFill>
                          <a:latin typeface="Arial"/>
                          <a:cs typeface="Arial"/>
                        </a:rPr>
                        <a:t> года</a:t>
                      </a:r>
                      <a:endParaRPr sz="16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4DD"/>
                    </a:solidFill>
                  </a:tcPr>
                </a:tc>
              </a:tr>
              <a:tr h="370840">
                <a:tc>
                  <a:txBody>
                    <a:bodyPr/>
                    <a:lstStyle/>
                    <a:p>
                      <a:pPr marL="85090">
                        <a:lnSpc>
                          <a:spcPct val="100000"/>
                        </a:lnSpc>
                        <a:spcBef>
                          <a:spcPts val="280"/>
                        </a:spcBef>
                      </a:pPr>
                      <a:r>
                        <a:rPr sz="1600" spc="-5" dirty="0">
                          <a:solidFill>
                            <a:srgbClr val="52555A"/>
                          </a:solidFill>
                          <a:latin typeface="Arial"/>
                          <a:cs typeface="Arial"/>
                        </a:rPr>
                        <a:t>B = </a:t>
                      </a:r>
                      <a:r>
                        <a:rPr sz="1600" spc="-10" dirty="0">
                          <a:solidFill>
                            <a:srgbClr val="52555A"/>
                          </a:solidFill>
                          <a:latin typeface="Arial"/>
                          <a:cs typeface="Arial"/>
                        </a:rPr>
                        <a:t>Документы (такого </a:t>
                      </a:r>
                      <a:r>
                        <a:rPr sz="1600" spc="-5" dirty="0">
                          <a:solidFill>
                            <a:srgbClr val="52555A"/>
                          </a:solidFill>
                          <a:latin typeface="Arial"/>
                          <a:cs typeface="Arial"/>
                        </a:rPr>
                        <a:t>же типа </a:t>
                      </a:r>
                      <a:r>
                        <a:rPr sz="1600" spc="5" dirty="0">
                          <a:solidFill>
                            <a:srgbClr val="52555A"/>
                          </a:solidFill>
                          <a:latin typeface="Arial"/>
                          <a:cs typeface="Arial"/>
                        </a:rPr>
                        <a:t>как </a:t>
                      </a:r>
                      <a:r>
                        <a:rPr sz="1600" spc="-5" dirty="0">
                          <a:solidFill>
                            <a:srgbClr val="52555A"/>
                          </a:solidFill>
                          <a:latin typeface="Arial"/>
                          <a:cs typeface="Arial"/>
                        </a:rPr>
                        <a:t>и A), </a:t>
                      </a:r>
                      <a:r>
                        <a:rPr sz="1600" spc="-10" dirty="0">
                          <a:solidFill>
                            <a:srgbClr val="52555A"/>
                          </a:solidFill>
                          <a:latin typeface="Arial"/>
                          <a:cs typeface="Arial"/>
                        </a:rPr>
                        <a:t>опубликованные </a:t>
                      </a:r>
                      <a:r>
                        <a:rPr sz="1600" spc="-5" dirty="0">
                          <a:solidFill>
                            <a:srgbClr val="52555A"/>
                          </a:solidFill>
                          <a:latin typeface="Arial"/>
                          <a:cs typeface="Arial"/>
                        </a:rPr>
                        <a:t>в </a:t>
                      </a:r>
                      <a:r>
                        <a:rPr sz="1600" spc="-10" dirty="0">
                          <a:solidFill>
                            <a:srgbClr val="52555A"/>
                          </a:solidFill>
                          <a:latin typeface="Arial"/>
                          <a:cs typeface="Arial"/>
                        </a:rPr>
                        <a:t>предыдущие </a:t>
                      </a:r>
                      <a:r>
                        <a:rPr sz="1600" spc="-5" dirty="0">
                          <a:solidFill>
                            <a:srgbClr val="52555A"/>
                          </a:solidFill>
                          <a:latin typeface="Arial"/>
                          <a:cs typeface="Arial"/>
                        </a:rPr>
                        <a:t>3</a:t>
                      </a:r>
                      <a:r>
                        <a:rPr sz="1600" spc="300" dirty="0">
                          <a:solidFill>
                            <a:srgbClr val="52555A"/>
                          </a:solidFill>
                          <a:latin typeface="Arial"/>
                          <a:cs typeface="Arial"/>
                        </a:rPr>
                        <a:t> </a:t>
                      </a:r>
                      <a:r>
                        <a:rPr sz="1600" spc="-25" dirty="0">
                          <a:solidFill>
                            <a:srgbClr val="52555A"/>
                          </a:solidFill>
                          <a:latin typeface="Arial"/>
                          <a:cs typeface="Arial"/>
                        </a:rPr>
                        <a:t>года</a:t>
                      </a:r>
                      <a:endParaRPr sz="1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EE"/>
                    </a:solidFill>
                  </a:tcPr>
                </a:tc>
              </a:tr>
            </a:tbl>
          </a:graphicData>
        </a:graphic>
      </p:graphicFrame>
    </p:spTree>
    <p:extLst>
      <p:ext uri="{BB962C8B-B14F-4D97-AF65-F5344CB8AC3E}">
        <p14:creationId xmlns:p14="http://schemas.microsoft.com/office/powerpoint/2010/main" val="1305493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36</a:t>
            </a:r>
            <a:endParaRPr sz="700">
              <a:latin typeface="Arial"/>
              <a:cs typeface="Arial"/>
            </a:endParaRPr>
          </a:p>
        </p:txBody>
      </p:sp>
      <p:sp>
        <p:nvSpPr>
          <p:cNvPr id="3" name="object 3"/>
          <p:cNvSpPr/>
          <p:nvPr/>
        </p:nvSpPr>
        <p:spPr>
          <a:xfrm>
            <a:off x="173215" y="1531366"/>
            <a:ext cx="8970772" cy="468134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9740" y="598042"/>
            <a:ext cx="8035290" cy="738664"/>
          </a:xfrm>
          <a:prstGeom prst="rect">
            <a:avLst/>
          </a:prstGeom>
        </p:spPr>
        <p:txBody>
          <a:bodyPr vert="horz" wrap="square" lIns="0" tIns="0" rIns="0" bIns="0" rtlCol="0">
            <a:spAutoFit/>
          </a:bodyPr>
          <a:lstStyle/>
          <a:p>
            <a:pPr marL="12700">
              <a:lnSpc>
                <a:spcPct val="100000"/>
              </a:lnSpc>
            </a:pPr>
            <a:r>
              <a:rPr spc="-5" dirty="0" err="1"/>
              <a:t>CiteScore</a:t>
            </a:r>
            <a:r>
              <a:rPr spc="-5" dirty="0"/>
              <a:t> </a:t>
            </a:r>
            <a:r>
              <a:rPr spc="-10" dirty="0" err="1" smtClean="0"/>
              <a:t>дополн</a:t>
            </a:r>
            <a:r>
              <a:rPr lang="ru-RU" spc="-10" dirty="0" smtClean="0"/>
              <a:t>яе</a:t>
            </a:r>
            <a:r>
              <a:rPr spc="-10" dirty="0" smtClean="0"/>
              <a:t>т </a:t>
            </a:r>
            <a:r>
              <a:rPr spc="-15" dirty="0"/>
              <a:t>уже существующие </a:t>
            </a:r>
            <a:r>
              <a:rPr spc="-10" dirty="0" err="1"/>
              <a:t>метрики</a:t>
            </a:r>
            <a:r>
              <a:rPr spc="120" dirty="0"/>
              <a:t> </a:t>
            </a:r>
            <a:r>
              <a:rPr spc="-5" dirty="0" smtClean="0"/>
              <a:t>SJR</a:t>
            </a:r>
            <a:r>
              <a:rPr lang="ru-RU" spc="-5" dirty="0" smtClean="0"/>
              <a:t> </a:t>
            </a:r>
            <a:r>
              <a:rPr dirty="0" smtClean="0"/>
              <a:t>и</a:t>
            </a:r>
            <a:r>
              <a:rPr spc="-100" dirty="0" smtClean="0"/>
              <a:t> </a:t>
            </a:r>
            <a:r>
              <a:rPr spc="-5" dirty="0"/>
              <a:t>SNIP</a:t>
            </a:r>
          </a:p>
        </p:txBody>
      </p:sp>
      <p:sp>
        <p:nvSpPr>
          <p:cNvPr id="5" name="object 5"/>
          <p:cNvSpPr/>
          <p:nvPr/>
        </p:nvSpPr>
        <p:spPr>
          <a:xfrm>
            <a:off x="5779770" y="2738627"/>
            <a:ext cx="1743075" cy="1143000"/>
          </a:xfrm>
          <a:custGeom>
            <a:avLst/>
            <a:gdLst/>
            <a:ahLst/>
            <a:cxnLst/>
            <a:rect l="l" t="t" r="r" b="b"/>
            <a:pathLst>
              <a:path w="1743075" h="1143000">
                <a:moveTo>
                  <a:pt x="1171575" y="0"/>
                </a:moveTo>
                <a:lnTo>
                  <a:pt x="1171575" y="285750"/>
                </a:lnTo>
                <a:lnTo>
                  <a:pt x="0" y="285750"/>
                </a:lnTo>
                <a:lnTo>
                  <a:pt x="0" y="857250"/>
                </a:lnTo>
                <a:lnTo>
                  <a:pt x="1171575" y="857250"/>
                </a:lnTo>
                <a:lnTo>
                  <a:pt x="1171575" y="1143000"/>
                </a:lnTo>
                <a:lnTo>
                  <a:pt x="1743075" y="571500"/>
                </a:lnTo>
                <a:lnTo>
                  <a:pt x="1171575" y="0"/>
                </a:lnTo>
                <a:close/>
              </a:path>
            </a:pathLst>
          </a:custGeom>
          <a:solidFill>
            <a:srgbClr val="FF8200"/>
          </a:solidFill>
        </p:spPr>
        <p:txBody>
          <a:bodyPr wrap="square" lIns="0" tIns="0" rIns="0" bIns="0" rtlCol="0"/>
          <a:lstStyle/>
          <a:p>
            <a:endParaRPr/>
          </a:p>
        </p:txBody>
      </p:sp>
      <p:sp>
        <p:nvSpPr>
          <p:cNvPr id="6" name="object 6"/>
          <p:cNvSpPr txBox="1"/>
          <p:nvPr/>
        </p:nvSpPr>
        <p:spPr>
          <a:xfrm>
            <a:off x="5863209" y="3091815"/>
            <a:ext cx="1289050" cy="438150"/>
          </a:xfrm>
          <a:prstGeom prst="rect">
            <a:avLst/>
          </a:prstGeom>
        </p:spPr>
        <p:txBody>
          <a:bodyPr vert="horz" wrap="square" lIns="0" tIns="0" rIns="0" bIns="0" rtlCol="0">
            <a:spAutoFit/>
          </a:bodyPr>
          <a:lstStyle/>
          <a:p>
            <a:pPr marL="437515" marR="5080" indent="-425450">
              <a:lnSpc>
                <a:spcPct val="100000"/>
              </a:lnSpc>
            </a:pPr>
            <a:r>
              <a:rPr sz="1400" spc="-5" dirty="0">
                <a:solidFill>
                  <a:srgbClr val="292B2C"/>
                </a:solidFill>
                <a:latin typeface="Arial"/>
                <a:cs typeface="Arial"/>
              </a:rPr>
              <a:t>CiteScore,</a:t>
            </a:r>
            <a:r>
              <a:rPr sz="1400" spc="-85" dirty="0">
                <a:solidFill>
                  <a:srgbClr val="292B2C"/>
                </a:solidFill>
                <a:latin typeface="Arial"/>
                <a:cs typeface="Arial"/>
              </a:rPr>
              <a:t> </a:t>
            </a:r>
            <a:r>
              <a:rPr sz="1400" spc="-5" dirty="0">
                <a:solidFill>
                  <a:srgbClr val="292B2C"/>
                </a:solidFill>
                <a:latin typeface="Arial"/>
                <a:cs typeface="Arial"/>
              </a:rPr>
              <a:t>SJR,  SNIP</a:t>
            </a:r>
            <a:endParaRPr sz="1400">
              <a:latin typeface="Arial"/>
              <a:cs typeface="Arial"/>
            </a:endParaRPr>
          </a:p>
        </p:txBody>
      </p:sp>
      <p:sp>
        <p:nvSpPr>
          <p:cNvPr id="7" name="object 7"/>
          <p:cNvSpPr/>
          <p:nvPr/>
        </p:nvSpPr>
        <p:spPr>
          <a:xfrm>
            <a:off x="1524000" y="1905000"/>
            <a:ext cx="1295400" cy="533400"/>
          </a:xfrm>
          <a:custGeom>
            <a:avLst/>
            <a:gdLst/>
            <a:ahLst/>
            <a:cxnLst/>
            <a:rect l="l" t="t" r="r" b="b"/>
            <a:pathLst>
              <a:path w="1295400" h="533400">
                <a:moveTo>
                  <a:pt x="0" y="88900"/>
                </a:moveTo>
                <a:lnTo>
                  <a:pt x="6979" y="54274"/>
                </a:lnTo>
                <a:lnTo>
                  <a:pt x="26019" y="26019"/>
                </a:lnTo>
                <a:lnTo>
                  <a:pt x="54274" y="6979"/>
                </a:lnTo>
                <a:lnTo>
                  <a:pt x="88900" y="0"/>
                </a:lnTo>
                <a:lnTo>
                  <a:pt x="1206500" y="0"/>
                </a:lnTo>
                <a:lnTo>
                  <a:pt x="1241125" y="6979"/>
                </a:lnTo>
                <a:lnTo>
                  <a:pt x="1269380" y="26019"/>
                </a:lnTo>
                <a:lnTo>
                  <a:pt x="1288420" y="54274"/>
                </a:lnTo>
                <a:lnTo>
                  <a:pt x="1295400" y="88900"/>
                </a:lnTo>
                <a:lnTo>
                  <a:pt x="1295400" y="444500"/>
                </a:lnTo>
                <a:lnTo>
                  <a:pt x="1288420" y="479125"/>
                </a:lnTo>
                <a:lnTo>
                  <a:pt x="1269380" y="507380"/>
                </a:lnTo>
                <a:lnTo>
                  <a:pt x="1241125" y="526420"/>
                </a:lnTo>
                <a:lnTo>
                  <a:pt x="1206500" y="533400"/>
                </a:lnTo>
                <a:lnTo>
                  <a:pt x="88900" y="533400"/>
                </a:lnTo>
                <a:lnTo>
                  <a:pt x="54274" y="526420"/>
                </a:lnTo>
                <a:lnTo>
                  <a:pt x="26019" y="507380"/>
                </a:lnTo>
                <a:lnTo>
                  <a:pt x="6979" y="479125"/>
                </a:lnTo>
                <a:lnTo>
                  <a:pt x="0" y="444500"/>
                </a:lnTo>
                <a:lnTo>
                  <a:pt x="0" y="88900"/>
                </a:lnTo>
                <a:close/>
              </a:path>
            </a:pathLst>
          </a:custGeom>
          <a:ln w="38100">
            <a:solidFill>
              <a:srgbClr val="FF8200"/>
            </a:solidFill>
          </a:ln>
        </p:spPr>
        <p:txBody>
          <a:bodyPr wrap="square" lIns="0" tIns="0" rIns="0" bIns="0" rtlCol="0"/>
          <a:lstStyle/>
          <a:p>
            <a:endParaRPr/>
          </a:p>
        </p:txBody>
      </p:sp>
      <p:sp>
        <p:nvSpPr>
          <p:cNvPr id="8" name="object 8"/>
          <p:cNvSpPr/>
          <p:nvPr/>
        </p:nvSpPr>
        <p:spPr>
          <a:xfrm>
            <a:off x="3124200" y="5105400"/>
            <a:ext cx="4398645" cy="990600"/>
          </a:xfrm>
          <a:custGeom>
            <a:avLst/>
            <a:gdLst/>
            <a:ahLst/>
            <a:cxnLst/>
            <a:rect l="l" t="t" r="r" b="b"/>
            <a:pathLst>
              <a:path w="4398645" h="990600">
                <a:moveTo>
                  <a:pt x="0" y="165100"/>
                </a:moveTo>
                <a:lnTo>
                  <a:pt x="5897" y="121208"/>
                </a:lnTo>
                <a:lnTo>
                  <a:pt x="22540" y="81769"/>
                </a:lnTo>
                <a:lnTo>
                  <a:pt x="48355" y="48355"/>
                </a:lnTo>
                <a:lnTo>
                  <a:pt x="81769" y="22540"/>
                </a:lnTo>
                <a:lnTo>
                  <a:pt x="121208" y="5897"/>
                </a:lnTo>
                <a:lnTo>
                  <a:pt x="165100" y="0"/>
                </a:lnTo>
                <a:lnTo>
                  <a:pt x="4233418" y="0"/>
                </a:lnTo>
                <a:lnTo>
                  <a:pt x="4277318" y="5897"/>
                </a:lnTo>
                <a:lnTo>
                  <a:pt x="4316781" y="22540"/>
                </a:lnTo>
                <a:lnTo>
                  <a:pt x="4350226" y="48355"/>
                </a:lnTo>
                <a:lnTo>
                  <a:pt x="4376071" y="81769"/>
                </a:lnTo>
                <a:lnTo>
                  <a:pt x="4392738" y="121208"/>
                </a:lnTo>
                <a:lnTo>
                  <a:pt x="4398645" y="165100"/>
                </a:lnTo>
                <a:lnTo>
                  <a:pt x="4398645" y="825500"/>
                </a:lnTo>
                <a:lnTo>
                  <a:pt x="4392738" y="869391"/>
                </a:lnTo>
                <a:lnTo>
                  <a:pt x="4376071" y="908830"/>
                </a:lnTo>
                <a:lnTo>
                  <a:pt x="4350226" y="942244"/>
                </a:lnTo>
                <a:lnTo>
                  <a:pt x="4316781" y="968059"/>
                </a:lnTo>
                <a:lnTo>
                  <a:pt x="4277318" y="984702"/>
                </a:lnTo>
                <a:lnTo>
                  <a:pt x="4233418" y="990600"/>
                </a:lnTo>
                <a:lnTo>
                  <a:pt x="165100" y="990600"/>
                </a:lnTo>
                <a:lnTo>
                  <a:pt x="121208" y="984702"/>
                </a:lnTo>
                <a:lnTo>
                  <a:pt x="81769" y="968059"/>
                </a:lnTo>
                <a:lnTo>
                  <a:pt x="48355" y="942244"/>
                </a:lnTo>
                <a:lnTo>
                  <a:pt x="22540" y="908830"/>
                </a:lnTo>
                <a:lnTo>
                  <a:pt x="5897" y="869391"/>
                </a:lnTo>
                <a:lnTo>
                  <a:pt x="0" y="825500"/>
                </a:lnTo>
                <a:lnTo>
                  <a:pt x="0" y="165100"/>
                </a:lnTo>
                <a:close/>
              </a:path>
            </a:pathLst>
          </a:custGeom>
          <a:ln w="38100">
            <a:solidFill>
              <a:srgbClr val="FF8200"/>
            </a:solidFill>
          </a:ln>
        </p:spPr>
        <p:txBody>
          <a:bodyPr wrap="square" lIns="0" tIns="0" rIns="0" bIns="0" rtlCol="0"/>
          <a:lstStyle/>
          <a:p>
            <a:endParaRPr/>
          </a:p>
        </p:txBody>
      </p:sp>
    </p:spTree>
    <p:extLst>
      <p:ext uri="{BB962C8B-B14F-4D97-AF65-F5344CB8AC3E}">
        <p14:creationId xmlns:p14="http://schemas.microsoft.com/office/powerpoint/2010/main" val="175661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Два золотых правила при использовании наукометрических показателей</a:t>
            </a:r>
            <a:endParaRPr lang="en-US" dirty="0"/>
          </a:p>
        </p:txBody>
      </p:sp>
      <p:sp>
        <p:nvSpPr>
          <p:cNvPr id="7" name="Content Placeholder 1"/>
          <p:cNvSpPr>
            <a:spLocks noGrp="1"/>
          </p:cNvSpPr>
          <p:nvPr>
            <p:ph idx="1"/>
          </p:nvPr>
        </p:nvSpPr>
        <p:spPr/>
        <p:txBody>
          <a:bodyPr/>
          <a:lstStyle/>
          <a:p>
            <a:pPr marL="86868" indent="0">
              <a:buNone/>
            </a:pPr>
            <a:r>
              <a:rPr lang="ru-RU" dirty="0" smtClean="0"/>
              <a:t>Корректное использование наукометрическких показателей совместно с качественной (экспертной) оценкой позволяет получить взвешенный, многосторонний взгляд для принятия решений.</a:t>
            </a:r>
            <a:r>
              <a:rPr lang="en-US" dirty="0" smtClean="0"/>
              <a:t> </a:t>
            </a:r>
            <a:endParaRPr lang="en-US" dirty="0">
              <a:solidFill>
                <a:schemeClr val="tx2"/>
              </a:solidFill>
            </a:endParaRPr>
          </a:p>
        </p:txBody>
      </p:sp>
      <p:sp>
        <p:nvSpPr>
          <p:cNvPr id="4" name="Rounded Rectangle 3"/>
          <p:cNvSpPr/>
          <p:nvPr/>
        </p:nvSpPr>
        <p:spPr>
          <a:xfrm>
            <a:off x="388959" y="3108465"/>
            <a:ext cx="8306559" cy="2408767"/>
          </a:xfrm>
          <a:prstGeom prst="roundRect">
            <a:avLst>
              <a:gd name="adj" fmla="val 5575"/>
            </a:avLst>
          </a:prstGeom>
          <a:solidFill>
            <a:schemeClr val="bg1">
              <a:lumMod val="95000"/>
            </a:schemeClr>
          </a:solidFill>
          <a:ln w="1905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spcAft>
                <a:spcPts val="300"/>
              </a:spcAft>
            </a:pPr>
            <a:endParaRPr lang="en-US" sz="1200" i="1" dirty="0">
              <a:solidFill>
                <a:srgbClr val="FF8200"/>
              </a:solidFill>
            </a:endParaRPr>
          </a:p>
        </p:txBody>
      </p:sp>
      <p:sp>
        <p:nvSpPr>
          <p:cNvPr id="5" name="Rounded Rectangle 4"/>
          <p:cNvSpPr/>
          <p:nvPr/>
        </p:nvSpPr>
        <p:spPr>
          <a:xfrm>
            <a:off x="470056" y="3221646"/>
            <a:ext cx="3770327" cy="1997457"/>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r>
              <a:rPr lang="ru-RU" sz="2000" b="1" dirty="0" smtClean="0">
                <a:solidFill>
                  <a:srgbClr val="FF8200"/>
                </a:solidFill>
              </a:rPr>
              <a:t>Всегда учитывайте качественные и количественные показатели принятии решений</a:t>
            </a:r>
            <a:endParaRPr lang="en-US" sz="2000" b="1" i="1" dirty="0">
              <a:solidFill>
                <a:srgbClr val="FF8200"/>
              </a:solidFill>
            </a:endParaRPr>
          </a:p>
        </p:txBody>
      </p:sp>
      <p:sp>
        <p:nvSpPr>
          <p:cNvPr id="6" name="Rounded Rectangle 5"/>
          <p:cNvSpPr/>
          <p:nvPr/>
        </p:nvSpPr>
        <p:spPr>
          <a:xfrm>
            <a:off x="4811008" y="3223698"/>
            <a:ext cx="3751250" cy="1997457"/>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pPr>
            <a:r>
              <a:rPr lang="ru-RU" sz="2000" b="1" dirty="0" smtClean="0">
                <a:solidFill>
                  <a:srgbClr val="FF8200"/>
                </a:solidFill>
              </a:rPr>
              <a:t>Всегда используйте не менее двух наукометрических показателей при получении количественной оценки</a:t>
            </a:r>
            <a:endParaRPr lang="en-US" sz="2000" b="1" dirty="0">
              <a:solidFill>
                <a:srgbClr val="FF8200"/>
              </a:solidFill>
            </a:endParaRPr>
          </a:p>
        </p:txBody>
      </p:sp>
    </p:spTree>
    <p:extLst>
      <p:ext uri="{BB962C8B-B14F-4D97-AF65-F5344CB8AC3E}">
        <p14:creationId xmlns:p14="http://schemas.microsoft.com/office/powerpoint/2010/main" val="2449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37</a:t>
            </a:r>
            <a:endParaRPr sz="700">
              <a:latin typeface="Arial"/>
              <a:cs typeface="Arial"/>
            </a:endParaRPr>
          </a:p>
        </p:txBody>
      </p:sp>
      <p:sp>
        <p:nvSpPr>
          <p:cNvPr id="3" name="object 3"/>
          <p:cNvSpPr/>
          <p:nvPr/>
        </p:nvSpPr>
        <p:spPr>
          <a:xfrm>
            <a:off x="97969" y="1786801"/>
            <a:ext cx="8948039" cy="467956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46291" y="858900"/>
            <a:ext cx="2997835" cy="2506345"/>
          </a:xfrm>
          <a:custGeom>
            <a:avLst/>
            <a:gdLst/>
            <a:ahLst/>
            <a:cxnLst/>
            <a:rect l="l" t="t" r="r" b="b"/>
            <a:pathLst>
              <a:path w="2997834" h="2506345">
                <a:moveTo>
                  <a:pt x="143510" y="1509268"/>
                </a:moveTo>
                <a:lnTo>
                  <a:pt x="0" y="2362962"/>
                </a:lnTo>
                <a:lnTo>
                  <a:pt x="853693" y="2506345"/>
                </a:lnTo>
                <a:lnTo>
                  <a:pt x="676148" y="2257044"/>
                </a:lnTo>
                <a:lnTo>
                  <a:pt x="1376014" y="1758569"/>
                </a:lnTo>
                <a:lnTo>
                  <a:pt x="321056" y="1758569"/>
                </a:lnTo>
                <a:lnTo>
                  <a:pt x="143510" y="1509268"/>
                </a:lnTo>
                <a:close/>
              </a:path>
              <a:path w="2997834" h="2506345">
                <a:moveTo>
                  <a:pt x="2789936" y="0"/>
                </a:moveTo>
                <a:lnTo>
                  <a:pt x="321056" y="1758569"/>
                </a:lnTo>
                <a:lnTo>
                  <a:pt x="1376014" y="1758569"/>
                </a:lnTo>
                <a:lnTo>
                  <a:pt x="2997708" y="603529"/>
                </a:lnTo>
                <a:lnTo>
                  <a:pt x="2997708" y="291742"/>
                </a:lnTo>
                <a:lnTo>
                  <a:pt x="2789936" y="0"/>
                </a:lnTo>
                <a:close/>
              </a:path>
            </a:pathLst>
          </a:custGeom>
          <a:solidFill>
            <a:srgbClr val="FF8200"/>
          </a:solidFill>
        </p:spPr>
        <p:txBody>
          <a:bodyPr wrap="square" lIns="0" tIns="0" rIns="0" bIns="0" rtlCol="0"/>
          <a:lstStyle/>
          <a:p>
            <a:endParaRPr/>
          </a:p>
        </p:txBody>
      </p:sp>
      <p:sp>
        <p:nvSpPr>
          <p:cNvPr id="5" name="object 5"/>
          <p:cNvSpPr/>
          <p:nvPr/>
        </p:nvSpPr>
        <p:spPr>
          <a:xfrm>
            <a:off x="6610477" y="1273810"/>
            <a:ext cx="2287270" cy="164515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18360" y="4877561"/>
            <a:ext cx="1632585" cy="1893570"/>
          </a:xfrm>
          <a:custGeom>
            <a:avLst/>
            <a:gdLst/>
            <a:ahLst/>
            <a:cxnLst/>
            <a:rect l="l" t="t" r="r" b="b"/>
            <a:pathLst>
              <a:path w="1632585" h="1893570">
                <a:moveTo>
                  <a:pt x="1005528" y="674751"/>
                </a:moveTo>
                <a:lnTo>
                  <a:pt x="247141" y="674751"/>
                </a:lnTo>
                <a:lnTo>
                  <a:pt x="1138301" y="1893126"/>
                </a:lnTo>
                <a:lnTo>
                  <a:pt x="1632330" y="1531747"/>
                </a:lnTo>
                <a:lnTo>
                  <a:pt x="1005528" y="674751"/>
                </a:lnTo>
                <a:close/>
              </a:path>
              <a:path w="1632585" h="1893570">
                <a:moveTo>
                  <a:pt x="132714" y="0"/>
                </a:moveTo>
                <a:lnTo>
                  <a:pt x="0" y="855395"/>
                </a:lnTo>
                <a:lnTo>
                  <a:pt x="247141" y="674751"/>
                </a:lnTo>
                <a:lnTo>
                  <a:pt x="1005528" y="674751"/>
                </a:lnTo>
                <a:lnTo>
                  <a:pt x="741171" y="313308"/>
                </a:lnTo>
                <a:lnTo>
                  <a:pt x="988187" y="132587"/>
                </a:lnTo>
                <a:lnTo>
                  <a:pt x="132714" y="0"/>
                </a:lnTo>
                <a:close/>
              </a:path>
            </a:pathLst>
          </a:custGeom>
          <a:solidFill>
            <a:srgbClr val="FF8200"/>
          </a:solidFill>
        </p:spPr>
        <p:txBody>
          <a:bodyPr wrap="square" lIns="0" tIns="0" rIns="0" bIns="0" rtlCol="0"/>
          <a:lstStyle/>
          <a:p>
            <a:endParaRPr/>
          </a:p>
        </p:txBody>
      </p:sp>
      <p:sp>
        <p:nvSpPr>
          <p:cNvPr id="7" name="object 7"/>
          <p:cNvSpPr/>
          <p:nvPr/>
        </p:nvSpPr>
        <p:spPr>
          <a:xfrm>
            <a:off x="2729102" y="5566790"/>
            <a:ext cx="146685" cy="108585"/>
          </a:xfrm>
          <a:custGeom>
            <a:avLst/>
            <a:gdLst/>
            <a:ahLst/>
            <a:cxnLst/>
            <a:rect l="l" t="t" r="r" b="b"/>
            <a:pathLst>
              <a:path w="146685" h="108585">
                <a:moveTo>
                  <a:pt x="70536" y="58305"/>
                </a:moveTo>
                <a:lnTo>
                  <a:pt x="51943" y="58305"/>
                </a:lnTo>
                <a:lnTo>
                  <a:pt x="71351" y="84848"/>
                </a:lnTo>
                <a:lnTo>
                  <a:pt x="102489" y="108280"/>
                </a:lnTo>
                <a:lnTo>
                  <a:pt x="109914" y="108428"/>
                </a:lnTo>
                <a:lnTo>
                  <a:pt x="117125" y="107159"/>
                </a:lnTo>
                <a:lnTo>
                  <a:pt x="124098" y="104476"/>
                </a:lnTo>
                <a:lnTo>
                  <a:pt x="130810" y="100380"/>
                </a:lnTo>
                <a:lnTo>
                  <a:pt x="135890" y="96647"/>
                </a:lnTo>
                <a:lnTo>
                  <a:pt x="139536" y="92506"/>
                </a:lnTo>
                <a:lnTo>
                  <a:pt x="108204" y="92506"/>
                </a:lnTo>
                <a:lnTo>
                  <a:pt x="96139" y="89903"/>
                </a:lnTo>
                <a:lnTo>
                  <a:pt x="89916" y="84848"/>
                </a:lnTo>
                <a:lnTo>
                  <a:pt x="82997" y="75272"/>
                </a:lnTo>
                <a:lnTo>
                  <a:pt x="70536" y="58305"/>
                </a:lnTo>
                <a:close/>
              </a:path>
              <a:path w="146685" h="108585">
                <a:moveTo>
                  <a:pt x="119527" y="22479"/>
                </a:moveTo>
                <a:lnTo>
                  <a:pt x="100838" y="22479"/>
                </a:lnTo>
                <a:lnTo>
                  <a:pt x="120142" y="48831"/>
                </a:lnTo>
                <a:lnTo>
                  <a:pt x="124714" y="55016"/>
                </a:lnTo>
                <a:lnTo>
                  <a:pt x="127508" y="59474"/>
                </a:lnTo>
                <a:lnTo>
                  <a:pt x="128524" y="62217"/>
                </a:lnTo>
                <a:lnTo>
                  <a:pt x="130096" y="66294"/>
                </a:lnTo>
                <a:lnTo>
                  <a:pt x="130175" y="70853"/>
                </a:lnTo>
                <a:lnTo>
                  <a:pt x="108204" y="92506"/>
                </a:lnTo>
                <a:lnTo>
                  <a:pt x="139536" y="92506"/>
                </a:lnTo>
                <a:lnTo>
                  <a:pt x="139827" y="92176"/>
                </a:lnTo>
                <a:lnTo>
                  <a:pt x="142494" y="86969"/>
                </a:lnTo>
                <a:lnTo>
                  <a:pt x="145288" y="81775"/>
                </a:lnTo>
                <a:lnTo>
                  <a:pt x="146558" y="76593"/>
                </a:lnTo>
                <a:lnTo>
                  <a:pt x="146304" y="66294"/>
                </a:lnTo>
                <a:lnTo>
                  <a:pt x="144780" y="60883"/>
                </a:lnTo>
                <a:lnTo>
                  <a:pt x="139954" y="51117"/>
                </a:lnTo>
                <a:lnTo>
                  <a:pt x="136525" y="45656"/>
                </a:lnTo>
                <a:lnTo>
                  <a:pt x="131445" y="38811"/>
                </a:lnTo>
                <a:lnTo>
                  <a:pt x="119527" y="22479"/>
                </a:lnTo>
                <a:close/>
              </a:path>
              <a:path w="146685" h="108585">
                <a:moveTo>
                  <a:pt x="103124" y="0"/>
                </a:moveTo>
                <a:lnTo>
                  <a:pt x="0" y="75311"/>
                </a:lnTo>
                <a:lnTo>
                  <a:pt x="10033" y="88938"/>
                </a:lnTo>
                <a:lnTo>
                  <a:pt x="51943" y="58305"/>
                </a:lnTo>
                <a:lnTo>
                  <a:pt x="70536" y="58305"/>
                </a:lnTo>
                <a:lnTo>
                  <a:pt x="64008" y="49415"/>
                </a:lnTo>
                <a:lnTo>
                  <a:pt x="100838" y="22479"/>
                </a:lnTo>
                <a:lnTo>
                  <a:pt x="119527" y="22479"/>
                </a:lnTo>
                <a:lnTo>
                  <a:pt x="103124" y="0"/>
                </a:lnTo>
                <a:close/>
              </a:path>
            </a:pathLst>
          </a:custGeom>
          <a:solidFill>
            <a:srgbClr val="292B2C"/>
          </a:solidFill>
        </p:spPr>
        <p:txBody>
          <a:bodyPr wrap="square" lIns="0" tIns="0" rIns="0" bIns="0" rtlCol="0"/>
          <a:lstStyle/>
          <a:p>
            <a:endParaRPr/>
          </a:p>
        </p:txBody>
      </p:sp>
      <p:sp>
        <p:nvSpPr>
          <p:cNvPr id="8" name="object 8"/>
          <p:cNvSpPr/>
          <p:nvPr/>
        </p:nvSpPr>
        <p:spPr>
          <a:xfrm>
            <a:off x="2805362" y="5687487"/>
            <a:ext cx="377190" cy="441959"/>
          </a:xfrm>
          <a:custGeom>
            <a:avLst/>
            <a:gdLst/>
            <a:ahLst/>
            <a:cxnLst/>
            <a:rect l="l" t="t" r="r" b="b"/>
            <a:pathLst>
              <a:path w="377189" h="441960">
                <a:moveTo>
                  <a:pt x="345507" y="374501"/>
                </a:moveTo>
                <a:lnTo>
                  <a:pt x="270831" y="429086"/>
                </a:lnTo>
                <a:lnTo>
                  <a:pt x="280102" y="441735"/>
                </a:lnTo>
                <a:lnTo>
                  <a:pt x="344237" y="394809"/>
                </a:lnTo>
                <a:lnTo>
                  <a:pt x="360343" y="394809"/>
                </a:lnTo>
                <a:lnTo>
                  <a:pt x="345507" y="374501"/>
                </a:lnTo>
                <a:close/>
              </a:path>
              <a:path w="377189" h="441960">
                <a:moveTo>
                  <a:pt x="360343" y="394809"/>
                </a:moveTo>
                <a:lnTo>
                  <a:pt x="344237" y="394809"/>
                </a:lnTo>
                <a:lnTo>
                  <a:pt x="366462" y="425098"/>
                </a:lnTo>
                <a:lnTo>
                  <a:pt x="376876" y="417440"/>
                </a:lnTo>
                <a:lnTo>
                  <a:pt x="360343" y="394809"/>
                </a:lnTo>
                <a:close/>
              </a:path>
              <a:path w="377189" h="441960">
                <a:moveTo>
                  <a:pt x="270846" y="337582"/>
                </a:moveTo>
                <a:lnTo>
                  <a:pt x="254702" y="337582"/>
                </a:lnTo>
                <a:lnTo>
                  <a:pt x="280356" y="372647"/>
                </a:lnTo>
                <a:lnTo>
                  <a:pt x="247336" y="396853"/>
                </a:lnTo>
                <a:lnTo>
                  <a:pt x="256480" y="409502"/>
                </a:lnTo>
                <a:lnTo>
                  <a:pt x="317378" y="364989"/>
                </a:lnTo>
                <a:lnTo>
                  <a:pt x="290897" y="364989"/>
                </a:lnTo>
                <a:lnTo>
                  <a:pt x="270846" y="337582"/>
                </a:lnTo>
                <a:close/>
              </a:path>
              <a:path w="377189" h="441960">
                <a:moveTo>
                  <a:pt x="321885" y="342269"/>
                </a:moveTo>
                <a:lnTo>
                  <a:pt x="290897" y="364989"/>
                </a:lnTo>
                <a:lnTo>
                  <a:pt x="317378" y="364989"/>
                </a:lnTo>
                <a:lnTo>
                  <a:pt x="331156" y="354918"/>
                </a:lnTo>
                <a:lnTo>
                  <a:pt x="321885" y="342269"/>
                </a:lnTo>
                <a:close/>
              </a:path>
              <a:path w="377189" h="441960">
                <a:moveTo>
                  <a:pt x="286960" y="294555"/>
                </a:moveTo>
                <a:lnTo>
                  <a:pt x="212411" y="349139"/>
                </a:lnTo>
                <a:lnTo>
                  <a:pt x="221682" y="361789"/>
                </a:lnTo>
                <a:lnTo>
                  <a:pt x="254702" y="337582"/>
                </a:lnTo>
                <a:lnTo>
                  <a:pt x="270846" y="337582"/>
                </a:lnTo>
                <a:lnTo>
                  <a:pt x="265243" y="329924"/>
                </a:lnTo>
                <a:lnTo>
                  <a:pt x="296231" y="307204"/>
                </a:lnTo>
                <a:lnTo>
                  <a:pt x="286960" y="294555"/>
                </a:lnTo>
                <a:close/>
              </a:path>
              <a:path w="377189" h="441960">
                <a:moveTo>
                  <a:pt x="272606" y="276432"/>
                </a:moveTo>
                <a:lnTo>
                  <a:pt x="246066" y="276432"/>
                </a:lnTo>
                <a:lnTo>
                  <a:pt x="189424" y="317808"/>
                </a:lnTo>
                <a:lnTo>
                  <a:pt x="198695" y="330458"/>
                </a:lnTo>
                <a:lnTo>
                  <a:pt x="272606" y="276432"/>
                </a:lnTo>
                <a:close/>
              </a:path>
              <a:path w="377189" h="441960">
                <a:moveTo>
                  <a:pt x="228413" y="214532"/>
                </a:moveTo>
                <a:lnTo>
                  <a:pt x="153864" y="269117"/>
                </a:lnTo>
                <a:lnTo>
                  <a:pt x="163770" y="282744"/>
                </a:lnTo>
                <a:lnTo>
                  <a:pt x="246066" y="276432"/>
                </a:lnTo>
                <a:lnTo>
                  <a:pt x="272606" y="276432"/>
                </a:lnTo>
                <a:lnTo>
                  <a:pt x="273371" y="275873"/>
                </a:lnTo>
                <a:lnTo>
                  <a:pt x="268172" y="268812"/>
                </a:lnTo>
                <a:lnTo>
                  <a:pt x="180788" y="268812"/>
                </a:lnTo>
                <a:lnTo>
                  <a:pt x="237684" y="227181"/>
                </a:lnTo>
                <a:lnTo>
                  <a:pt x="228413" y="214532"/>
                </a:lnTo>
                <a:close/>
              </a:path>
              <a:path w="377189" h="441960">
                <a:moveTo>
                  <a:pt x="263338" y="262246"/>
                </a:moveTo>
                <a:lnTo>
                  <a:pt x="180788" y="268812"/>
                </a:lnTo>
                <a:lnTo>
                  <a:pt x="268172" y="268812"/>
                </a:lnTo>
                <a:lnTo>
                  <a:pt x="263338" y="262246"/>
                </a:lnTo>
                <a:close/>
              </a:path>
              <a:path w="377189" h="441960">
                <a:moveTo>
                  <a:pt x="174946" y="141291"/>
                </a:moveTo>
                <a:lnTo>
                  <a:pt x="164405" y="148949"/>
                </a:lnTo>
                <a:lnTo>
                  <a:pt x="182058" y="172978"/>
                </a:lnTo>
                <a:lnTo>
                  <a:pt x="117796" y="219904"/>
                </a:lnTo>
                <a:lnTo>
                  <a:pt x="127067" y="232490"/>
                </a:lnTo>
                <a:lnTo>
                  <a:pt x="191202" y="185563"/>
                </a:lnTo>
                <a:lnTo>
                  <a:pt x="207304" y="185563"/>
                </a:lnTo>
                <a:lnTo>
                  <a:pt x="174946" y="141291"/>
                </a:lnTo>
                <a:close/>
              </a:path>
              <a:path w="377189" h="441960">
                <a:moveTo>
                  <a:pt x="207304" y="185563"/>
                </a:moveTo>
                <a:lnTo>
                  <a:pt x="191202" y="185563"/>
                </a:lnTo>
                <a:lnTo>
                  <a:pt x="208728" y="209592"/>
                </a:lnTo>
                <a:lnTo>
                  <a:pt x="219269" y="201934"/>
                </a:lnTo>
                <a:lnTo>
                  <a:pt x="207304" y="185563"/>
                </a:lnTo>
                <a:close/>
              </a:path>
              <a:path w="377189" h="441960">
                <a:moveTo>
                  <a:pt x="165528" y="130064"/>
                </a:moveTo>
                <a:lnTo>
                  <a:pt x="139005" y="130064"/>
                </a:lnTo>
                <a:lnTo>
                  <a:pt x="82363" y="171441"/>
                </a:lnTo>
                <a:lnTo>
                  <a:pt x="91634" y="184090"/>
                </a:lnTo>
                <a:lnTo>
                  <a:pt x="165528" y="130064"/>
                </a:lnTo>
                <a:close/>
              </a:path>
              <a:path w="377189" h="441960">
                <a:moveTo>
                  <a:pt x="121352" y="68152"/>
                </a:moveTo>
                <a:lnTo>
                  <a:pt x="46803" y="122736"/>
                </a:lnTo>
                <a:lnTo>
                  <a:pt x="56709" y="136376"/>
                </a:lnTo>
                <a:lnTo>
                  <a:pt x="139005" y="130064"/>
                </a:lnTo>
                <a:lnTo>
                  <a:pt x="165528" y="130064"/>
                </a:lnTo>
                <a:lnTo>
                  <a:pt x="166310" y="129493"/>
                </a:lnTo>
                <a:lnTo>
                  <a:pt x="161111" y="122432"/>
                </a:lnTo>
                <a:lnTo>
                  <a:pt x="73727" y="122432"/>
                </a:lnTo>
                <a:lnTo>
                  <a:pt x="130623" y="80801"/>
                </a:lnTo>
                <a:lnTo>
                  <a:pt x="121352" y="68152"/>
                </a:lnTo>
                <a:close/>
              </a:path>
              <a:path w="377189" h="441960">
                <a:moveTo>
                  <a:pt x="156277" y="115866"/>
                </a:moveTo>
                <a:lnTo>
                  <a:pt x="73727" y="122432"/>
                </a:lnTo>
                <a:lnTo>
                  <a:pt x="161111" y="122432"/>
                </a:lnTo>
                <a:lnTo>
                  <a:pt x="156277" y="115866"/>
                </a:lnTo>
                <a:close/>
              </a:path>
              <a:path w="377189" h="441960">
                <a:moveTo>
                  <a:pt x="157674" y="58525"/>
                </a:moveTo>
                <a:lnTo>
                  <a:pt x="152340" y="63542"/>
                </a:lnTo>
                <a:lnTo>
                  <a:pt x="149419" y="68977"/>
                </a:lnTo>
                <a:lnTo>
                  <a:pt x="148518" y="79379"/>
                </a:lnTo>
                <a:lnTo>
                  <a:pt x="148432" y="80801"/>
                </a:lnTo>
                <a:lnTo>
                  <a:pt x="150308" y="86643"/>
                </a:lnTo>
                <a:lnTo>
                  <a:pt x="155454" y="93603"/>
                </a:lnTo>
                <a:lnTo>
                  <a:pt x="159071" y="98581"/>
                </a:lnTo>
                <a:lnTo>
                  <a:pt x="164151" y="102201"/>
                </a:lnTo>
                <a:lnTo>
                  <a:pt x="175708" y="104779"/>
                </a:lnTo>
                <a:lnTo>
                  <a:pt x="181677" y="103636"/>
                </a:lnTo>
                <a:lnTo>
                  <a:pt x="188154" y="100054"/>
                </a:lnTo>
                <a:lnTo>
                  <a:pt x="183417" y="93603"/>
                </a:lnTo>
                <a:lnTo>
                  <a:pt x="174692" y="93603"/>
                </a:lnTo>
                <a:lnTo>
                  <a:pt x="168723" y="91939"/>
                </a:lnTo>
                <a:lnTo>
                  <a:pt x="165929" y="89628"/>
                </a:lnTo>
                <a:lnTo>
                  <a:pt x="160722" y="82554"/>
                </a:lnTo>
                <a:lnTo>
                  <a:pt x="159579" y="79379"/>
                </a:lnTo>
                <a:lnTo>
                  <a:pt x="159706" y="76280"/>
                </a:lnTo>
                <a:lnTo>
                  <a:pt x="159960" y="73194"/>
                </a:lnTo>
                <a:lnTo>
                  <a:pt x="161357" y="70146"/>
                </a:lnTo>
                <a:lnTo>
                  <a:pt x="164024" y="67161"/>
                </a:lnTo>
                <a:lnTo>
                  <a:pt x="157674" y="58525"/>
                </a:lnTo>
                <a:close/>
              </a:path>
              <a:path w="377189" h="441960">
                <a:moveTo>
                  <a:pt x="181804" y="91406"/>
                </a:moveTo>
                <a:lnTo>
                  <a:pt x="177994" y="93145"/>
                </a:lnTo>
                <a:lnTo>
                  <a:pt x="174692" y="93603"/>
                </a:lnTo>
                <a:lnTo>
                  <a:pt x="183417" y="93603"/>
                </a:lnTo>
                <a:lnTo>
                  <a:pt x="181804" y="91406"/>
                </a:lnTo>
                <a:close/>
              </a:path>
              <a:path w="377189" h="441960">
                <a:moveTo>
                  <a:pt x="49397" y="0"/>
                </a:moveTo>
                <a:lnTo>
                  <a:pt x="13719" y="18625"/>
                </a:lnTo>
                <a:lnTo>
                  <a:pt x="0" y="50464"/>
                </a:lnTo>
                <a:lnTo>
                  <a:pt x="1305" y="58838"/>
                </a:lnTo>
                <a:lnTo>
                  <a:pt x="25413" y="89651"/>
                </a:lnTo>
                <a:lnTo>
                  <a:pt x="44231" y="93580"/>
                </a:lnTo>
                <a:lnTo>
                  <a:pt x="50831" y="92626"/>
                </a:lnTo>
                <a:lnTo>
                  <a:pt x="57598" y="90542"/>
                </a:lnTo>
                <a:lnTo>
                  <a:pt x="50959" y="78528"/>
                </a:lnTo>
                <a:lnTo>
                  <a:pt x="37151" y="78528"/>
                </a:lnTo>
                <a:lnTo>
                  <a:pt x="27499" y="75531"/>
                </a:lnTo>
                <a:lnTo>
                  <a:pt x="23308" y="72457"/>
                </a:lnTo>
                <a:lnTo>
                  <a:pt x="19504" y="67138"/>
                </a:lnTo>
                <a:lnTo>
                  <a:pt x="15434" y="61599"/>
                </a:lnTo>
                <a:lnTo>
                  <a:pt x="13783" y="54804"/>
                </a:lnTo>
                <a:lnTo>
                  <a:pt x="15053" y="47438"/>
                </a:lnTo>
                <a:lnTo>
                  <a:pt x="16450" y="40085"/>
                </a:lnTo>
                <a:lnTo>
                  <a:pt x="21022" y="33176"/>
                </a:lnTo>
                <a:lnTo>
                  <a:pt x="28896" y="26712"/>
                </a:lnTo>
                <a:lnTo>
                  <a:pt x="44872" y="26712"/>
                </a:lnTo>
                <a:lnTo>
                  <a:pt x="39818" y="19803"/>
                </a:lnTo>
                <a:lnTo>
                  <a:pt x="46549" y="15460"/>
                </a:lnTo>
                <a:lnTo>
                  <a:pt x="53407" y="13847"/>
                </a:lnTo>
                <a:lnTo>
                  <a:pt x="83750" y="13847"/>
                </a:lnTo>
                <a:lnTo>
                  <a:pt x="80986" y="10709"/>
                </a:lnTo>
                <a:lnTo>
                  <a:pt x="74171" y="5487"/>
                </a:lnTo>
                <a:lnTo>
                  <a:pt x="66565" y="1929"/>
                </a:lnTo>
                <a:lnTo>
                  <a:pt x="58233" y="54"/>
                </a:lnTo>
                <a:lnTo>
                  <a:pt x="49397" y="0"/>
                </a:lnTo>
                <a:close/>
              </a:path>
              <a:path w="377189" h="441960">
                <a:moveTo>
                  <a:pt x="44872" y="26712"/>
                </a:moveTo>
                <a:lnTo>
                  <a:pt x="28896" y="26712"/>
                </a:lnTo>
                <a:lnTo>
                  <a:pt x="69536" y="82363"/>
                </a:lnTo>
                <a:lnTo>
                  <a:pt x="72965" y="79963"/>
                </a:lnTo>
                <a:lnTo>
                  <a:pt x="81252" y="72993"/>
                </a:lnTo>
                <a:lnTo>
                  <a:pt x="87633" y="65593"/>
                </a:lnTo>
                <a:lnTo>
                  <a:pt x="89990" y="61472"/>
                </a:lnTo>
                <a:lnTo>
                  <a:pt x="70298" y="61472"/>
                </a:lnTo>
                <a:lnTo>
                  <a:pt x="44872" y="26712"/>
                </a:lnTo>
                <a:close/>
              </a:path>
              <a:path w="377189" h="441960">
                <a:moveTo>
                  <a:pt x="49724" y="76293"/>
                </a:moveTo>
                <a:lnTo>
                  <a:pt x="42993" y="78286"/>
                </a:lnTo>
                <a:lnTo>
                  <a:pt x="37151" y="78528"/>
                </a:lnTo>
                <a:lnTo>
                  <a:pt x="50959" y="78528"/>
                </a:lnTo>
                <a:lnTo>
                  <a:pt x="49724" y="76293"/>
                </a:lnTo>
                <a:close/>
              </a:path>
              <a:path w="377189" h="441960">
                <a:moveTo>
                  <a:pt x="83750" y="13847"/>
                </a:moveTo>
                <a:lnTo>
                  <a:pt x="53407" y="13847"/>
                </a:lnTo>
                <a:lnTo>
                  <a:pt x="66996" y="16082"/>
                </a:lnTo>
                <a:lnTo>
                  <a:pt x="72457" y="19536"/>
                </a:lnTo>
                <a:lnTo>
                  <a:pt x="76775" y="25353"/>
                </a:lnTo>
                <a:lnTo>
                  <a:pt x="81347" y="31766"/>
                </a:lnTo>
                <a:lnTo>
                  <a:pt x="82744" y="38777"/>
                </a:lnTo>
                <a:lnTo>
                  <a:pt x="80839" y="46371"/>
                </a:lnTo>
                <a:lnTo>
                  <a:pt x="79696" y="51286"/>
                </a:lnTo>
                <a:lnTo>
                  <a:pt x="76140" y="56328"/>
                </a:lnTo>
                <a:lnTo>
                  <a:pt x="70298" y="61472"/>
                </a:lnTo>
                <a:lnTo>
                  <a:pt x="89990" y="61472"/>
                </a:lnTo>
                <a:lnTo>
                  <a:pt x="92110" y="57764"/>
                </a:lnTo>
                <a:lnTo>
                  <a:pt x="94682" y="49508"/>
                </a:lnTo>
                <a:lnTo>
                  <a:pt x="95420" y="41162"/>
                </a:lnTo>
                <a:lnTo>
                  <a:pt x="94396" y="33062"/>
                </a:lnTo>
                <a:lnTo>
                  <a:pt x="91610" y="25209"/>
                </a:lnTo>
                <a:lnTo>
                  <a:pt x="87062" y="17606"/>
                </a:lnTo>
                <a:lnTo>
                  <a:pt x="83750" y="13847"/>
                </a:lnTo>
                <a:close/>
              </a:path>
            </a:pathLst>
          </a:custGeom>
          <a:solidFill>
            <a:srgbClr val="292B2C"/>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341883" rIns="0" bIns="0" rtlCol="0">
            <a:spAutoFit/>
          </a:bodyPr>
          <a:lstStyle/>
          <a:p>
            <a:pPr marL="12700">
              <a:lnSpc>
                <a:spcPct val="100000"/>
              </a:lnSpc>
            </a:pPr>
            <a:r>
              <a:rPr spc="-20" dirty="0"/>
              <a:t>Прозрачность </a:t>
            </a:r>
            <a:r>
              <a:rPr dirty="0"/>
              <a:t>в </a:t>
            </a:r>
            <a:r>
              <a:rPr spc="-20" dirty="0"/>
              <a:t>расчете</a:t>
            </a:r>
            <a:r>
              <a:rPr spc="30" dirty="0"/>
              <a:t> </a:t>
            </a:r>
            <a:r>
              <a:rPr spc="-5" dirty="0"/>
              <a:t>CiteScore</a:t>
            </a:r>
          </a:p>
        </p:txBody>
      </p:sp>
    </p:spTree>
    <p:extLst>
      <p:ext uri="{BB962C8B-B14F-4D97-AF65-F5344CB8AC3E}">
        <p14:creationId xmlns:p14="http://schemas.microsoft.com/office/powerpoint/2010/main" val="1702561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05204"/>
            <a:ext cx="8238319" cy="369332"/>
          </a:xfrm>
        </p:spPr>
        <p:txBody>
          <a:bodyPr/>
          <a:lstStyle/>
          <a:p>
            <a:r>
              <a:rPr lang="ru-RU" dirty="0" smtClean="0"/>
              <a:t>Квартили и процентили</a:t>
            </a:r>
            <a:endParaRPr lang="en-US" dirty="0"/>
          </a:p>
        </p:txBody>
      </p:sp>
      <p:sp>
        <p:nvSpPr>
          <p:cNvPr id="3" name="Rectangle 2"/>
          <p:cNvSpPr/>
          <p:nvPr/>
        </p:nvSpPr>
        <p:spPr>
          <a:xfrm>
            <a:off x="2743200" y="2057400"/>
            <a:ext cx="11430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0" y="2057400"/>
            <a:ext cx="11430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1" y="1524000"/>
            <a:ext cx="2710586" cy="923330"/>
          </a:xfrm>
          <a:prstGeom prst="rect">
            <a:avLst/>
          </a:prstGeom>
          <a:noFill/>
        </p:spPr>
        <p:txBody>
          <a:bodyPr wrap="square" rtlCol="0">
            <a:spAutoFit/>
          </a:bodyPr>
          <a:lstStyle/>
          <a:p>
            <a:r>
              <a:rPr lang="ru-RU" dirty="0" smtClean="0"/>
              <a:t>Множество журналов</a:t>
            </a:r>
          </a:p>
          <a:p>
            <a:endParaRPr lang="ru-RU" dirty="0"/>
          </a:p>
          <a:p>
            <a:r>
              <a:rPr lang="ru-RU" dirty="0" smtClean="0"/>
              <a:t>Наивысший показатель</a:t>
            </a:r>
            <a:endParaRPr lang="en-US" dirty="0"/>
          </a:p>
        </p:txBody>
      </p:sp>
      <p:sp>
        <p:nvSpPr>
          <p:cNvPr id="6" name="TextBox 5"/>
          <p:cNvSpPr txBox="1"/>
          <p:nvPr/>
        </p:nvSpPr>
        <p:spPr>
          <a:xfrm>
            <a:off x="152401" y="4659868"/>
            <a:ext cx="2731864" cy="369332"/>
          </a:xfrm>
          <a:prstGeom prst="rect">
            <a:avLst/>
          </a:prstGeom>
          <a:noFill/>
        </p:spPr>
        <p:txBody>
          <a:bodyPr wrap="square" rtlCol="0">
            <a:spAutoFit/>
          </a:bodyPr>
          <a:lstStyle/>
          <a:p>
            <a:r>
              <a:rPr lang="ru-RU" dirty="0" smtClean="0"/>
              <a:t>Наименьший показатель</a:t>
            </a:r>
            <a:endParaRPr lang="en-US" dirty="0"/>
          </a:p>
        </p:txBody>
      </p:sp>
      <p:sp>
        <p:nvSpPr>
          <p:cNvPr id="7" name="Up-Down Arrow 6"/>
          <p:cNvSpPr/>
          <p:nvPr/>
        </p:nvSpPr>
        <p:spPr>
          <a:xfrm>
            <a:off x="1143000" y="2447330"/>
            <a:ext cx="457200" cy="22125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362200" y="2743200"/>
            <a:ext cx="1981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2362200" y="3505200"/>
            <a:ext cx="1981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2362200" y="4267200"/>
            <a:ext cx="1981200" cy="0"/>
          </a:xfrm>
          <a:prstGeom prst="line">
            <a:avLst/>
          </a:prstGeom>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4036790" y="2122438"/>
            <a:ext cx="1068610" cy="2862322"/>
          </a:xfrm>
          <a:prstGeom prst="rect">
            <a:avLst/>
          </a:prstGeom>
          <a:noFill/>
        </p:spPr>
        <p:txBody>
          <a:bodyPr wrap="square" rtlCol="0">
            <a:spAutoFit/>
          </a:bodyPr>
          <a:lstStyle/>
          <a:p>
            <a:r>
              <a:rPr lang="ru-RU" dirty="0" smtClean="0"/>
              <a:t>25% - </a:t>
            </a:r>
            <a:r>
              <a:rPr lang="en-US" dirty="0" smtClean="0"/>
              <a:t>Q1</a:t>
            </a:r>
          </a:p>
          <a:p>
            <a:endParaRPr lang="en-US" dirty="0" smtClean="0"/>
          </a:p>
          <a:p>
            <a:endParaRPr lang="en-US" dirty="0"/>
          </a:p>
          <a:p>
            <a:r>
              <a:rPr lang="ru-RU" dirty="0"/>
              <a:t>25% - </a:t>
            </a:r>
            <a:r>
              <a:rPr lang="en-US" dirty="0" smtClean="0"/>
              <a:t>Q2</a:t>
            </a:r>
          </a:p>
          <a:p>
            <a:endParaRPr lang="en-US" dirty="0"/>
          </a:p>
          <a:p>
            <a:endParaRPr lang="en-US" dirty="0" smtClean="0"/>
          </a:p>
          <a:p>
            <a:r>
              <a:rPr lang="ru-RU" dirty="0"/>
              <a:t>25% - </a:t>
            </a:r>
            <a:r>
              <a:rPr lang="en-US" dirty="0" smtClean="0"/>
              <a:t>Q3</a:t>
            </a:r>
          </a:p>
          <a:p>
            <a:endParaRPr lang="en-US" dirty="0"/>
          </a:p>
          <a:p>
            <a:endParaRPr lang="en-US" dirty="0" smtClean="0"/>
          </a:p>
          <a:p>
            <a:r>
              <a:rPr lang="ru-RU" dirty="0"/>
              <a:t>25% - </a:t>
            </a:r>
            <a:r>
              <a:rPr lang="en-US" dirty="0" smtClean="0"/>
              <a:t>Q4</a:t>
            </a:r>
            <a:endParaRPr lang="en-US" dirty="0"/>
          </a:p>
        </p:txBody>
      </p:sp>
      <p:sp>
        <p:nvSpPr>
          <p:cNvPr id="13" name="TextBox 12"/>
          <p:cNvSpPr txBox="1"/>
          <p:nvPr/>
        </p:nvSpPr>
        <p:spPr>
          <a:xfrm>
            <a:off x="2362200" y="5258870"/>
            <a:ext cx="2731864" cy="369332"/>
          </a:xfrm>
          <a:prstGeom prst="rect">
            <a:avLst/>
          </a:prstGeom>
          <a:noFill/>
        </p:spPr>
        <p:txBody>
          <a:bodyPr wrap="square" rtlCol="0">
            <a:spAutoFit/>
          </a:bodyPr>
          <a:lstStyle/>
          <a:p>
            <a:r>
              <a:rPr lang="ru-RU" dirty="0" smtClean="0"/>
              <a:t>Квартили (</a:t>
            </a:r>
            <a:r>
              <a:rPr lang="en-US" dirty="0" smtClean="0"/>
              <a:t>JIF, SJR</a:t>
            </a:r>
            <a:r>
              <a:rPr lang="ru-RU" dirty="0" smtClean="0"/>
              <a:t>)</a:t>
            </a:r>
            <a:endParaRPr lang="en-US" dirty="0"/>
          </a:p>
        </p:txBody>
      </p:sp>
      <p:sp>
        <p:nvSpPr>
          <p:cNvPr id="14" name="TextBox 13"/>
          <p:cNvSpPr txBox="1"/>
          <p:nvPr/>
        </p:nvSpPr>
        <p:spPr>
          <a:xfrm>
            <a:off x="5715000" y="5258870"/>
            <a:ext cx="2731864" cy="369332"/>
          </a:xfrm>
          <a:prstGeom prst="rect">
            <a:avLst/>
          </a:prstGeom>
          <a:noFill/>
        </p:spPr>
        <p:txBody>
          <a:bodyPr wrap="square" rtlCol="0">
            <a:spAutoFit/>
          </a:bodyPr>
          <a:lstStyle/>
          <a:p>
            <a:r>
              <a:rPr lang="ru-RU" dirty="0" smtClean="0"/>
              <a:t>Процентили (</a:t>
            </a:r>
            <a:r>
              <a:rPr lang="en-US" dirty="0" err="1" smtClean="0"/>
              <a:t>Citescore</a:t>
            </a:r>
            <a:r>
              <a:rPr lang="ru-RU" dirty="0" smtClean="0"/>
              <a:t>)</a:t>
            </a:r>
            <a:endParaRPr lang="en-US" dirty="0"/>
          </a:p>
        </p:txBody>
      </p:sp>
      <p:cxnSp>
        <p:nvCxnSpPr>
          <p:cNvPr id="15" name="Straight Connector 14"/>
          <p:cNvCxnSpPr/>
          <p:nvPr/>
        </p:nvCxnSpPr>
        <p:spPr>
          <a:xfrm>
            <a:off x="5676900" y="2136725"/>
            <a:ext cx="1981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5676900" y="2286000"/>
            <a:ext cx="1981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5715000" y="4678918"/>
            <a:ext cx="1981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5715000" y="4844534"/>
            <a:ext cx="1981200" cy="0"/>
          </a:xfrm>
          <a:prstGeom prst="line">
            <a:avLst/>
          </a:prstGeom>
        </p:spPr>
        <p:style>
          <a:lnRef idx="3">
            <a:schemeClr val="accent6"/>
          </a:lnRef>
          <a:fillRef idx="0">
            <a:schemeClr val="accent6"/>
          </a:fillRef>
          <a:effectRef idx="2">
            <a:schemeClr val="accent6"/>
          </a:effectRef>
          <a:fontRef idx="minor">
            <a:schemeClr val="tx1"/>
          </a:fontRef>
        </p:style>
      </p:cxnSp>
      <p:sp>
        <p:nvSpPr>
          <p:cNvPr id="21" name="Right Brace 20"/>
          <p:cNvSpPr/>
          <p:nvPr/>
        </p:nvSpPr>
        <p:spPr>
          <a:xfrm>
            <a:off x="7848600" y="2057401"/>
            <a:ext cx="228600" cy="29273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8082868" y="3163669"/>
            <a:ext cx="1061132" cy="923330"/>
          </a:xfrm>
          <a:prstGeom prst="rect">
            <a:avLst/>
          </a:prstGeom>
          <a:noFill/>
        </p:spPr>
        <p:txBody>
          <a:bodyPr wrap="square" rtlCol="0">
            <a:spAutoFit/>
          </a:bodyPr>
          <a:lstStyle/>
          <a:p>
            <a:r>
              <a:rPr lang="en-US" dirty="0" smtClean="0"/>
              <a:t>100</a:t>
            </a:r>
            <a:endParaRPr lang="ru-RU" dirty="0" smtClean="0"/>
          </a:p>
          <a:p>
            <a:r>
              <a:rPr lang="ru-RU" dirty="0" smtClean="0"/>
              <a:t>равных</a:t>
            </a:r>
            <a:r>
              <a:rPr lang="en-US" dirty="0" smtClean="0"/>
              <a:t> </a:t>
            </a:r>
            <a:r>
              <a:rPr lang="ru-RU" dirty="0" smtClean="0"/>
              <a:t>делений</a:t>
            </a:r>
            <a:endParaRPr lang="en-US" dirty="0"/>
          </a:p>
        </p:txBody>
      </p:sp>
    </p:spTree>
    <p:extLst>
      <p:ext uri="{BB962C8B-B14F-4D97-AF65-F5344CB8AC3E}">
        <p14:creationId xmlns:p14="http://schemas.microsoft.com/office/powerpoint/2010/main" val="4521980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960438"/>
            <a:ext cx="6905591" cy="4525962"/>
          </a:xfrm>
          <a:prstGeom prst="rect">
            <a:avLst/>
          </a:prstGeom>
        </p:spPr>
      </p:pic>
      <p:sp>
        <p:nvSpPr>
          <p:cNvPr id="3" name="Title 2"/>
          <p:cNvSpPr>
            <a:spLocks noGrp="1"/>
          </p:cNvSpPr>
          <p:nvPr>
            <p:ph type="title"/>
          </p:nvPr>
        </p:nvSpPr>
        <p:spPr/>
        <p:txBody>
          <a:bodyPr/>
          <a:lstStyle/>
          <a:p>
            <a:r>
              <a:rPr lang="ru-RU" dirty="0" smtClean="0"/>
              <a:t>Пример оценки журнала по </a:t>
            </a:r>
            <a:r>
              <a:rPr lang="en-US" dirty="0" err="1" smtClean="0"/>
              <a:t>CiteScore</a:t>
            </a:r>
            <a:r>
              <a:rPr lang="en-US" dirty="0" smtClean="0"/>
              <a:t> </a:t>
            </a:r>
            <a:endParaRPr lang="en-US" dirty="0"/>
          </a:p>
        </p:txBody>
      </p:sp>
      <p:sp>
        <p:nvSpPr>
          <p:cNvPr id="5" name="Rectangle 4"/>
          <p:cNvSpPr/>
          <p:nvPr/>
        </p:nvSpPr>
        <p:spPr bwMode="auto">
          <a:xfrm>
            <a:off x="4724400" y="3247402"/>
            <a:ext cx="2514600" cy="176048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ectangular Callout 5"/>
          <p:cNvSpPr/>
          <p:nvPr/>
        </p:nvSpPr>
        <p:spPr>
          <a:xfrm>
            <a:off x="304800" y="5610126"/>
            <a:ext cx="8686800" cy="997484"/>
          </a:xfrm>
          <a:prstGeom prst="wedgeRectCallout">
            <a:avLst>
              <a:gd name="adj1" fmla="val 21634"/>
              <a:gd name="adj2" fmla="val -108099"/>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ru-RU" sz="1500" dirty="0" smtClean="0">
                <a:solidFill>
                  <a:srgbClr val="FF0000"/>
                </a:solidFill>
              </a:rPr>
              <a:t>Журнал </a:t>
            </a:r>
            <a:r>
              <a:rPr lang="en-US" sz="1500" dirty="0" smtClean="0">
                <a:solidFill>
                  <a:srgbClr val="FF0000"/>
                </a:solidFill>
              </a:rPr>
              <a:t>Applied Thermal Engineering </a:t>
            </a:r>
            <a:r>
              <a:rPr lang="ru-RU" sz="1500" dirty="0" smtClean="0">
                <a:solidFill>
                  <a:srgbClr val="FF0000"/>
                </a:solidFill>
              </a:rPr>
              <a:t>имеет 94 процентиль в области</a:t>
            </a:r>
            <a:r>
              <a:rPr lang="en-US" sz="1500" dirty="0" smtClean="0">
                <a:solidFill>
                  <a:srgbClr val="FF0000"/>
                </a:solidFill>
              </a:rPr>
              <a:t> Industrial </a:t>
            </a:r>
            <a:r>
              <a:rPr lang="en-US" sz="1500" dirty="0">
                <a:solidFill>
                  <a:srgbClr val="FF0000"/>
                </a:solidFill>
              </a:rPr>
              <a:t>and Manufacturing </a:t>
            </a:r>
            <a:r>
              <a:rPr lang="en-US" sz="1500" dirty="0" smtClean="0">
                <a:solidFill>
                  <a:srgbClr val="FF0000"/>
                </a:solidFill>
              </a:rPr>
              <a:t>Engineering</a:t>
            </a:r>
            <a:r>
              <a:rPr lang="ru-RU" sz="1500" dirty="0" smtClean="0">
                <a:solidFill>
                  <a:srgbClr val="FF0000"/>
                </a:solidFill>
              </a:rPr>
              <a:t> и 91 процентиль в области </a:t>
            </a:r>
            <a:r>
              <a:rPr lang="en-US" sz="1500" dirty="0">
                <a:solidFill>
                  <a:srgbClr val="FF0000"/>
                </a:solidFill>
              </a:rPr>
              <a:t>Energy Engineering and Power </a:t>
            </a:r>
            <a:r>
              <a:rPr lang="en-US" sz="1500" dirty="0" smtClean="0">
                <a:solidFill>
                  <a:srgbClr val="FF0000"/>
                </a:solidFill>
              </a:rPr>
              <a:t>Technology</a:t>
            </a:r>
            <a:endParaRPr lang="ru-RU" sz="1500" dirty="0" smtClean="0">
              <a:solidFill>
                <a:srgbClr val="FF0000"/>
              </a:solidFill>
            </a:endParaRPr>
          </a:p>
          <a:p>
            <a:r>
              <a:rPr lang="ru-RU" sz="1500" dirty="0" smtClean="0">
                <a:solidFill>
                  <a:srgbClr val="FF0000"/>
                </a:solidFill>
              </a:rPr>
              <a:t>Первому квартилю (</a:t>
            </a:r>
            <a:r>
              <a:rPr lang="en-US" sz="1500" dirty="0" smtClean="0">
                <a:solidFill>
                  <a:srgbClr val="FF0000"/>
                </a:solidFill>
              </a:rPr>
              <a:t>Q1</a:t>
            </a:r>
            <a:r>
              <a:rPr lang="ru-RU" sz="1500" dirty="0" smtClean="0">
                <a:solidFill>
                  <a:srgbClr val="FF0000"/>
                </a:solidFill>
              </a:rPr>
              <a:t>)</a:t>
            </a:r>
            <a:r>
              <a:rPr lang="en-US" sz="1500" dirty="0" smtClean="0">
                <a:solidFill>
                  <a:srgbClr val="FF0000"/>
                </a:solidFill>
              </a:rPr>
              <a:t> </a:t>
            </a:r>
            <a:r>
              <a:rPr lang="ru-RU" sz="1500" dirty="0" smtClean="0">
                <a:solidFill>
                  <a:srgbClr val="FF0000"/>
                </a:solidFill>
              </a:rPr>
              <a:t>соответствует 99-75 процентиль</a:t>
            </a:r>
            <a:endParaRPr lang="en-US" sz="1500" dirty="0">
              <a:solidFill>
                <a:srgbClr val="FF0000"/>
              </a:solidFill>
            </a:endParaRPr>
          </a:p>
        </p:txBody>
      </p:sp>
    </p:spTree>
    <p:extLst>
      <p:ext uri="{BB962C8B-B14F-4D97-AF65-F5344CB8AC3E}">
        <p14:creationId xmlns:p14="http://schemas.microsoft.com/office/powerpoint/2010/main" val="2547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940" y="773668"/>
            <a:ext cx="8072119" cy="369332"/>
          </a:xfrm>
        </p:spPr>
        <p:txBody>
          <a:bodyPr/>
          <a:lstStyle/>
          <a:p>
            <a:r>
              <a:rPr lang="en-US" dirty="0" err="1" smtClean="0"/>
              <a:t>CiteScore</a:t>
            </a:r>
            <a:r>
              <a:rPr lang="en-US" dirty="0" smtClean="0"/>
              <a:t> Tracker</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13895"/>
            <a:ext cx="8991600" cy="324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ject 4"/>
          <p:cNvSpPr/>
          <p:nvPr/>
        </p:nvSpPr>
        <p:spPr>
          <a:xfrm>
            <a:off x="1752600" y="1981200"/>
            <a:ext cx="2997835" cy="2506345"/>
          </a:xfrm>
          <a:custGeom>
            <a:avLst/>
            <a:gdLst/>
            <a:ahLst/>
            <a:cxnLst/>
            <a:rect l="l" t="t" r="r" b="b"/>
            <a:pathLst>
              <a:path w="2997834" h="2506345">
                <a:moveTo>
                  <a:pt x="143510" y="1509268"/>
                </a:moveTo>
                <a:lnTo>
                  <a:pt x="0" y="2362962"/>
                </a:lnTo>
                <a:lnTo>
                  <a:pt x="853693" y="2506345"/>
                </a:lnTo>
                <a:lnTo>
                  <a:pt x="676148" y="2257044"/>
                </a:lnTo>
                <a:lnTo>
                  <a:pt x="1376014" y="1758569"/>
                </a:lnTo>
                <a:lnTo>
                  <a:pt x="321056" y="1758569"/>
                </a:lnTo>
                <a:lnTo>
                  <a:pt x="143510" y="1509268"/>
                </a:lnTo>
                <a:close/>
              </a:path>
              <a:path w="2997834" h="2506345">
                <a:moveTo>
                  <a:pt x="2789936" y="0"/>
                </a:moveTo>
                <a:lnTo>
                  <a:pt x="321056" y="1758569"/>
                </a:lnTo>
                <a:lnTo>
                  <a:pt x="1376014" y="1758569"/>
                </a:lnTo>
                <a:lnTo>
                  <a:pt x="2997708" y="603529"/>
                </a:lnTo>
                <a:lnTo>
                  <a:pt x="2997708" y="291742"/>
                </a:lnTo>
                <a:lnTo>
                  <a:pt x="2789936" y="0"/>
                </a:lnTo>
                <a:close/>
              </a:path>
            </a:pathLst>
          </a:custGeom>
          <a:solidFill>
            <a:srgbClr val="FF8200"/>
          </a:solidFill>
        </p:spPr>
        <p:txBody>
          <a:bodyPr wrap="square" lIns="0" tIns="0" rIns="0" bIns="0" rtlCol="0"/>
          <a:lstStyle/>
          <a:p>
            <a:endParaRPr/>
          </a:p>
        </p:txBody>
      </p:sp>
    </p:spTree>
    <p:extLst>
      <p:ext uri="{BB962C8B-B14F-4D97-AF65-F5344CB8AC3E}">
        <p14:creationId xmlns:p14="http://schemas.microsoft.com/office/powerpoint/2010/main" val="3157228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27</a:t>
            </a:r>
            <a:endParaRPr sz="700">
              <a:latin typeface="Arial"/>
              <a:cs typeface="Arial"/>
            </a:endParaRPr>
          </a:p>
        </p:txBody>
      </p:sp>
      <p:sp>
        <p:nvSpPr>
          <p:cNvPr id="3" name="object 3"/>
          <p:cNvSpPr txBox="1"/>
          <p:nvPr/>
        </p:nvSpPr>
        <p:spPr>
          <a:xfrm>
            <a:off x="474065" y="2172334"/>
            <a:ext cx="8619490" cy="3669029"/>
          </a:xfrm>
          <a:prstGeom prst="rect">
            <a:avLst/>
          </a:prstGeom>
        </p:spPr>
        <p:txBody>
          <a:bodyPr vert="horz" wrap="square" lIns="0" tIns="0" rIns="0" bIns="0" rtlCol="0">
            <a:spAutoFit/>
          </a:bodyPr>
          <a:lstStyle/>
          <a:p>
            <a:pPr marL="12700">
              <a:lnSpc>
                <a:spcPct val="100000"/>
              </a:lnSpc>
            </a:pPr>
            <a:r>
              <a:rPr sz="2400" spc="-5" dirty="0">
                <a:solidFill>
                  <a:srgbClr val="52555A"/>
                </a:solidFill>
                <a:latin typeface="Arial Narrow"/>
                <a:cs typeface="Arial Narrow"/>
              </a:rPr>
              <a:t>Разработчик: Henk Moed,</a:t>
            </a:r>
            <a:r>
              <a:rPr sz="2400" spc="55" dirty="0">
                <a:solidFill>
                  <a:srgbClr val="52555A"/>
                </a:solidFill>
                <a:latin typeface="Arial Narrow"/>
                <a:cs typeface="Arial Narrow"/>
              </a:rPr>
              <a:t> </a:t>
            </a:r>
            <a:r>
              <a:rPr sz="2400" spc="-5" dirty="0">
                <a:solidFill>
                  <a:srgbClr val="52555A"/>
                </a:solidFill>
                <a:latin typeface="Arial Narrow"/>
                <a:cs typeface="Arial Narrow"/>
              </a:rPr>
              <a:t>CWTS</a:t>
            </a:r>
            <a:endParaRPr sz="2400">
              <a:latin typeface="Arial Narrow"/>
              <a:cs typeface="Arial Narrow"/>
            </a:endParaRPr>
          </a:p>
          <a:p>
            <a:pPr marL="12700">
              <a:lnSpc>
                <a:spcPct val="100000"/>
              </a:lnSpc>
            </a:pPr>
            <a:r>
              <a:rPr sz="2400" spc="-5" dirty="0">
                <a:solidFill>
                  <a:srgbClr val="52555A"/>
                </a:solidFill>
                <a:latin typeface="Arial Narrow"/>
                <a:cs typeface="Arial Narrow"/>
              </a:rPr>
              <a:t>Контекстуальный </a:t>
            </a:r>
            <a:r>
              <a:rPr sz="2400" dirty="0">
                <a:solidFill>
                  <a:srgbClr val="52555A"/>
                </a:solidFill>
                <a:latin typeface="Arial Narrow"/>
                <a:cs typeface="Arial Narrow"/>
              </a:rPr>
              <a:t>импакт-фактор </a:t>
            </a:r>
            <a:r>
              <a:rPr sz="2400" spc="-5" dirty="0">
                <a:solidFill>
                  <a:srgbClr val="52555A"/>
                </a:solidFill>
                <a:latin typeface="Arial Narrow"/>
                <a:cs typeface="Arial Narrow"/>
              </a:rPr>
              <a:t>цитирования (Contextual citation</a:t>
            </a:r>
            <a:r>
              <a:rPr sz="2400" spc="220" dirty="0">
                <a:solidFill>
                  <a:srgbClr val="52555A"/>
                </a:solidFill>
                <a:latin typeface="Arial Narrow"/>
                <a:cs typeface="Arial Narrow"/>
              </a:rPr>
              <a:t> </a:t>
            </a:r>
            <a:r>
              <a:rPr sz="2400" spc="-5" dirty="0">
                <a:solidFill>
                  <a:srgbClr val="52555A"/>
                </a:solidFill>
                <a:latin typeface="Arial Narrow"/>
                <a:cs typeface="Arial Narrow"/>
              </a:rPr>
              <a:t>impact):</a:t>
            </a:r>
            <a:endParaRPr sz="2400">
              <a:latin typeface="Arial Narrow"/>
              <a:cs typeface="Arial Narrow"/>
            </a:endParaRPr>
          </a:p>
          <a:p>
            <a:pPr marL="626745" indent="-156845">
              <a:lnSpc>
                <a:spcPct val="100000"/>
              </a:lnSpc>
              <a:buChar char="•"/>
              <a:tabLst>
                <a:tab pos="627380" algn="l"/>
              </a:tabLst>
            </a:pPr>
            <a:r>
              <a:rPr sz="2400" spc="-5" dirty="0">
                <a:solidFill>
                  <a:srgbClr val="52555A"/>
                </a:solidFill>
                <a:latin typeface="Arial Narrow"/>
                <a:cs typeface="Arial Narrow"/>
              </a:rPr>
              <a:t>выравнивает различия </a:t>
            </a:r>
            <a:r>
              <a:rPr sz="2400" dirty="0">
                <a:solidFill>
                  <a:srgbClr val="52555A"/>
                </a:solidFill>
                <a:latin typeface="Arial Narrow"/>
                <a:cs typeface="Arial Narrow"/>
              </a:rPr>
              <a:t>в </a:t>
            </a:r>
            <a:r>
              <a:rPr sz="2400" spc="-5" dirty="0">
                <a:solidFill>
                  <a:srgbClr val="52555A"/>
                </a:solidFill>
                <a:latin typeface="Arial Narrow"/>
                <a:cs typeface="Arial Narrow"/>
              </a:rPr>
              <a:t>вероятности</a:t>
            </a:r>
            <a:r>
              <a:rPr sz="2400" spc="155" dirty="0">
                <a:solidFill>
                  <a:srgbClr val="52555A"/>
                </a:solidFill>
                <a:latin typeface="Arial Narrow"/>
                <a:cs typeface="Arial Narrow"/>
              </a:rPr>
              <a:t> </a:t>
            </a:r>
            <a:r>
              <a:rPr sz="2400" spc="-5" dirty="0">
                <a:solidFill>
                  <a:srgbClr val="52555A"/>
                </a:solidFill>
                <a:latin typeface="Arial Narrow"/>
                <a:cs typeface="Arial Narrow"/>
              </a:rPr>
              <a:t>цитирования</a:t>
            </a:r>
            <a:endParaRPr sz="2400">
              <a:latin typeface="Arial Narrow"/>
              <a:cs typeface="Arial Narrow"/>
            </a:endParaRPr>
          </a:p>
          <a:p>
            <a:pPr marL="626745" indent="-156845">
              <a:lnSpc>
                <a:spcPct val="100000"/>
              </a:lnSpc>
              <a:buChar char="•"/>
              <a:tabLst>
                <a:tab pos="627380" algn="l"/>
              </a:tabLst>
            </a:pPr>
            <a:r>
              <a:rPr sz="2400" spc="-5" dirty="0">
                <a:solidFill>
                  <a:srgbClr val="52555A"/>
                </a:solidFill>
                <a:latin typeface="Arial Narrow"/>
                <a:cs typeface="Arial Narrow"/>
              </a:rPr>
              <a:t>выравнивает различия </a:t>
            </a:r>
            <a:r>
              <a:rPr sz="2400" dirty="0">
                <a:solidFill>
                  <a:srgbClr val="52555A"/>
                </a:solidFill>
                <a:latin typeface="Arial Narrow"/>
                <a:cs typeface="Arial Narrow"/>
              </a:rPr>
              <a:t>в </a:t>
            </a:r>
            <a:r>
              <a:rPr sz="2400" spc="-5" dirty="0">
                <a:solidFill>
                  <a:srgbClr val="52555A"/>
                </a:solidFill>
                <a:latin typeface="Arial Narrow"/>
                <a:cs typeface="Arial Narrow"/>
              </a:rPr>
              <a:t>предметных</a:t>
            </a:r>
            <a:r>
              <a:rPr sz="2400" spc="145" dirty="0">
                <a:solidFill>
                  <a:srgbClr val="52555A"/>
                </a:solidFill>
                <a:latin typeface="Arial Narrow"/>
                <a:cs typeface="Arial Narrow"/>
              </a:rPr>
              <a:t> </a:t>
            </a:r>
            <a:r>
              <a:rPr sz="2400" spc="-5" dirty="0">
                <a:solidFill>
                  <a:srgbClr val="52555A"/>
                </a:solidFill>
                <a:latin typeface="Arial Narrow"/>
                <a:cs typeface="Arial Narrow"/>
              </a:rPr>
              <a:t>областях</a:t>
            </a:r>
            <a:endParaRPr sz="2400">
              <a:latin typeface="Arial Narrow"/>
              <a:cs typeface="Arial Narrow"/>
            </a:endParaRPr>
          </a:p>
          <a:p>
            <a:pPr>
              <a:lnSpc>
                <a:spcPct val="100000"/>
              </a:lnSpc>
              <a:spcBef>
                <a:spcPts val="10"/>
              </a:spcBef>
            </a:pPr>
            <a:endParaRPr sz="2500">
              <a:latin typeface="Times New Roman"/>
              <a:cs typeface="Times New Roman"/>
            </a:endParaRPr>
          </a:p>
          <a:p>
            <a:pPr marL="12700" marR="121920">
              <a:lnSpc>
                <a:spcPct val="100000"/>
              </a:lnSpc>
              <a:buChar char="•"/>
              <a:tabLst>
                <a:tab pos="171450" algn="l"/>
              </a:tabLst>
            </a:pPr>
            <a:r>
              <a:rPr sz="2000" spc="-5" dirty="0">
                <a:solidFill>
                  <a:srgbClr val="52555A"/>
                </a:solidFill>
                <a:latin typeface="Arial"/>
                <a:cs typeface="Arial"/>
              </a:rPr>
              <a:t>Научная </a:t>
            </a:r>
            <a:r>
              <a:rPr sz="2000" spc="-10" dirty="0">
                <a:solidFill>
                  <a:srgbClr val="52555A"/>
                </a:solidFill>
                <a:latin typeface="Arial"/>
                <a:cs typeface="Arial"/>
              </a:rPr>
              <a:t>область рассчитывается </a:t>
            </a:r>
            <a:r>
              <a:rPr sz="2000" dirty="0">
                <a:solidFill>
                  <a:srgbClr val="52555A"/>
                </a:solidFill>
                <a:latin typeface="Arial"/>
                <a:cs typeface="Arial"/>
              </a:rPr>
              <a:t>динамическии </a:t>
            </a:r>
            <a:r>
              <a:rPr sz="2000" spc="-5" dirty="0">
                <a:solidFill>
                  <a:srgbClr val="52555A"/>
                </a:solidFill>
                <a:latin typeface="Arial"/>
                <a:cs typeface="Arial"/>
              </a:rPr>
              <a:t>для </a:t>
            </a:r>
            <a:r>
              <a:rPr sz="2000" dirty="0">
                <a:solidFill>
                  <a:srgbClr val="52555A"/>
                </a:solidFill>
                <a:latin typeface="Arial"/>
                <a:cs typeface="Arial"/>
              </a:rPr>
              <a:t>каждого</a:t>
            </a:r>
            <a:r>
              <a:rPr sz="2000" spc="-170" dirty="0">
                <a:solidFill>
                  <a:srgbClr val="52555A"/>
                </a:solidFill>
                <a:latin typeface="Arial"/>
                <a:cs typeface="Arial"/>
              </a:rPr>
              <a:t> </a:t>
            </a:r>
            <a:r>
              <a:rPr sz="2000" dirty="0">
                <a:solidFill>
                  <a:srgbClr val="52555A"/>
                </a:solidFill>
                <a:latin typeface="Arial"/>
                <a:cs typeface="Arial"/>
              </a:rPr>
              <a:t>журнала  на </a:t>
            </a:r>
            <a:r>
              <a:rPr sz="2000" spc="-5" dirty="0">
                <a:solidFill>
                  <a:srgbClr val="52555A"/>
                </a:solidFill>
                <a:latin typeface="Arial"/>
                <a:cs typeface="Arial"/>
              </a:rPr>
              <a:t>основе </a:t>
            </a:r>
            <a:r>
              <a:rPr sz="2000" spc="-10" dirty="0">
                <a:solidFill>
                  <a:srgbClr val="52555A"/>
                </a:solidFill>
                <a:latin typeface="Arial"/>
                <a:cs typeface="Arial"/>
              </a:rPr>
              <a:t>взаимного</a:t>
            </a:r>
            <a:r>
              <a:rPr sz="2000" spc="-90" dirty="0">
                <a:solidFill>
                  <a:srgbClr val="52555A"/>
                </a:solidFill>
                <a:latin typeface="Arial"/>
                <a:cs typeface="Arial"/>
              </a:rPr>
              <a:t> </a:t>
            </a:r>
            <a:r>
              <a:rPr sz="2000" spc="-5" dirty="0">
                <a:solidFill>
                  <a:srgbClr val="52555A"/>
                </a:solidFill>
                <a:latin typeface="Arial"/>
                <a:cs typeface="Arial"/>
              </a:rPr>
              <a:t>цитирования</a:t>
            </a:r>
            <a:endParaRPr sz="2000">
              <a:latin typeface="Arial"/>
              <a:cs typeface="Arial"/>
            </a:endParaRPr>
          </a:p>
          <a:p>
            <a:pPr marL="170815" indent="-158115">
              <a:lnSpc>
                <a:spcPct val="100000"/>
              </a:lnSpc>
              <a:buChar char="•"/>
              <a:tabLst>
                <a:tab pos="171450" algn="l"/>
              </a:tabLst>
            </a:pPr>
            <a:r>
              <a:rPr sz="2000" spc="-5" dirty="0">
                <a:solidFill>
                  <a:srgbClr val="52555A"/>
                </a:solidFill>
                <a:latin typeface="Arial"/>
                <a:cs typeface="Arial"/>
              </a:rPr>
              <a:t>все </a:t>
            </a:r>
            <a:r>
              <a:rPr sz="2000" spc="-15" dirty="0">
                <a:solidFill>
                  <a:srgbClr val="52555A"/>
                </a:solidFill>
                <a:latin typeface="Arial"/>
                <a:cs typeface="Arial"/>
              </a:rPr>
              <a:t>цитаты </a:t>
            </a:r>
            <a:r>
              <a:rPr sz="2000" spc="-10" dirty="0">
                <a:solidFill>
                  <a:srgbClr val="52555A"/>
                </a:solidFill>
                <a:latin typeface="Arial"/>
                <a:cs typeface="Arial"/>
              </a:rPr>
              <a:t>имеют </a:t>
            </a:r>
            <a:r>
              <a:rPr sz="2000" spc="-5" dirty="0">
                <a:solidFill>
                  <a:srgbClr val="52555A"/>
                </a:solidFill>
                <a:latin typeface="Arial"/>
                <a:cs typeface="Arial"/>
              </a:rPr>
              <a:t>одинаковый</a:t>
            </a:r>
            <a:r>
              <a:rPr sz="2000" spc="-105" dirty="0">
                <a:solidFill>
                  <a:srgbClr val="52555A"/>
                </a:solidFill>
                <a:latin typeface="Arial"/>
                <a:cs typeface="Arial"/>
              </a:rPr>
              <a:t> </a:t>
            </a:r>
            <a:r>
              <a:rPr sz="2000" spc="-5" dirty="0">
                <a:solidFill>
                  <a:srgbClr val="52555A"/>
                </a:solidFill>
                <a:latin typeface="Arial"/>
                <a:cs typeface="Arial"/>
              </a:rPr>
              <a:t>вес</a:t>
            </a:r>
            <a:endParaRPr sz="2000">
              <a:latin typeface="Arial"/>
              <a:cs typeface="Arial"/>
            </a:endParaRPr>
          </a:p>
          <a:p>
            <a:pPr marL="170815" indent="-158115">
              <a:lnSpc>
                <a:spcPct val="100000"/>
              </a:lnSpc>
              <a:buChar char="•"/>
              <a:tabLst>
                <a:tab pos="171450" algn="l"/>
              </a:tabLst>
            </a:pPr>
            <a:r>
              <a:rPr sz="2000" dirty="0">
                <a:solidFill>
                  <a:srgbClr val="52555A"/>
                </a:solidFill>
                <a:latin typeface="Arial"/>
                <a:cs typeface="Arial"/>
              </a:rPr>
              <a:t>Не зависит </a:t>
            </a:r>
            <a:r>
              <a:rPr sz="2000" spc="-25" dirty="0">
                <a:solidFill>
                  <a:srgbClr val="52555A"/>
                </a:solidFill>
                <a:latin typeface="Arial"/>
                <a:cs typeface="Arial"/>
              </a:rPr>
              <a:t>от </a:t>
            </a:r>
            <a:r>
              <a:rPr sz="2000" dirty="0">
                <a:solidFill>
                  <a:srgbClr val="52555A"/>
                </a:solidFill>
                <a:latin typeface="Arial"/>
                <a:cs typeface="Arial"/>
              </a:rPr>
              <a:t>покрытия</a:t>
            </a:r>
            <a:r>
              <a:rPr sz="2000" spc="-120" dirty="0">
                <a:solidFill>
                  <a:srgbClr val="52555A"/>
                </a:solidFill>
                <a:latin typeface="Arial"/>
                <a:cs typeface="Arial"/>
              </a:rPr>
              <a:t> </a:t>
            </a:r>
            <a:r>
              <a:rPr sz="2000" spc="-20" dirty="0">
                <a:solidFill>
                  <a:srgbClr val="52555A"/>
                </a:solidFill>
                <a:latin typeface="Arial"/>
                <a:cs typeface="Arial"/>
              </a:rPr>
              <a:t>базы</a:t>
            </a:r>
            <a:endParaRPr sz="2000">
              <a:latin typeface="Arial"/>
              <a:cs typeface="Arial"/>
            </a:endParaRPr>
          </a:p>
          <a:p>
            <a:pPr marL="170815" indent="-158115">
              <a:lnSpc>
                <a:spcPct val="100000"/>
              </a:lnSpc>
              <a:buChar char="•"/>
              <a:tabLst>
                <a:tab pos="171450" algn="l"/>
              </a:tabLst>
            </a:pPr>
            <a:r>
              <a:rPr sz="2000" spc="-15" dirty="0">
                <a:solidFill>
                  <a:srgbClr val="52555A"/>
                </a:solidFill>
                <a:latin typeface="Arial"/>
                <a:cs typeface="Arial"/>
              </a:rPr>
              <a:t>трехлетнее </a:t>
            </a:r>
            <a:r>
              <a:rPr sz="2000" dirty="0">
                <a:solidFill>
                  <a:srgbClr val="52555A"/>
                </a:solidFill>
                <a:latin typeface="Arial"/>
                <a:cs typeface="Arial"/>
              </a:rPr>
              <a:t>окно</a:t>
            </a:r>
            <a:r>
              <a:rPr sz="2000" spc="-45" dirty="0">
                <a:solidFill>
                  <a:srgbClr val="52555A"/>
                </a:solidFill>
                <a:latin typeface="Arial"/>
                <a:cs typeface="Arial"/>
              </a:rPr>
              <a:t> </a:t>
            </a:r>
            <a:r>
              <a:rPr sz="2000" spc="-5" dirty="0">
                <a:solidFill>
                  <a:srgbClr val="52555A"/>
                </a:solidFill>
                <a:latin typeface="Arial"/>
                <a:cs typeface="Arial"/>
              </a:rPr>
              <a:t>цитирования</a:t>
            </a:r>
            <a:endParaRPr sz="2000">
              <a:latin typeface="Arial"/>
              <a:cs typeface="Arial"/>
            </a:endParaRPr>
          </a:p>
          <a:p>
            <a:pPr marL="170815" indent="-158115">
              <a:lnSpc>
                <a:spcPct val="100000"/>
              </a:lnSpc>
              <a:buChar char="•"/>
              <a:tabLst>
                <a:tab pos="171450" algn="l"/>
              </a:tabLst>
            </a:pPr>
            <a:r>
              <a:rPr sz="2000" spc="-10" dirty="0">
                <a:solidFill>
                  <a:srgbClr val="52555A"/>
                </a:solidFill>
                <a:latin typeface="Arial"/>
                <a:cs typeface="Arial"/>
              </a:rPr>
              <a:t>учитывает только </a:t>
            </a:r>
            <a:r>
              <a:rPr sz="2000" spc="-5" dirty="0">
                <a:solidFill>
                  <a:srgbClr val="52555A"/>
                </a:solidFill>
                <a:latin typeface="Arial"/>
                <a:cs typeface="Arial"/>
              </a:rPr>
              <a:t>рецензируемые научные</a:t>
            </a:r>
            <a:r>
              <a:rPr sz="2000" spc="-130" dirty="0">
                <a:solidFill>
                  <a:srgbClr val="52555A"/>
                </a:solidFill>
                <a:latin typeface="Arial"/>
                <a:cs typeface="Arial"/>
              </a:rPr>
              <a:t> </a:t>
            </a:r>
            <a:r>
              <a:rPr sz="2000" spc="-15" dirty="0">
                <a:solidFill>
                  <a:srgbClr val="52555A"/>
                </a:solidFill>
                <a:latin typeface="Arial"/>
                <a:cs typeface="Arial"/>
              </a:rPr>
              <a:t>статьи</a:t>
            </a:r>
            <a:endParaRPr sz="2000">
              <a:latin typeface="Arial"/>
              <a:cs typeface="Arial"/>
            </a:endParaRPr>
          </a:p>
        </p:txBody>
      </p:sp>
      <p:sp>
        <p:nvSpPr>
          <p:cNvPr id="4" name="object 4"/>
          <p:cNvSpPr/>
          <p:nvPr/>
        </p:nvSpPr>
        <p:spPr>
          <a:xfrm>
            <a:off x="6379209" y="928687"/>
            <a:ext cx="2585339" cy="120491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35940" y="382270"/>
            <a:ext cx="7539990" cy="680720"/>
          </a:xfrm>
          <a:prstGeom prst="rect">
            <a:avLst/>
          </a:prstGeom>
        </p:spPr>
        <p:txBody>
          <a:bodyPr vert="horz" wrap="square" lIns="0" tIns="0" rIns="0" bIns="0" rtlCol="0">
            <a:spAutoFit/>
          </a:bodyPr>
          <a:lstStyle/>
          <a:p>
            <a:pPr marL="12700" marR="5080">
              <a:lnSpc>
                <a:spcPct val="100000"/>
              </a:lnSpc>
            </a:pPr>
            <a:r>
              <a:rPr sz="2200" spc="-5" dirty="0"/>
              <a:t>SNIP: </a:t>
            </a:r>
            <a:r>
              <a:rPr sz="2200" spc="-10" dirty="0"/>
              <a:t>Импакт-фактор </a:t>
            </a:r>
            <a:r>
              <a:rPr sz="2200" spc="-15" dirty="0"/>
              <a:t>нормализованный </a:t>
            </a:r>
            <a:r>
              <a:rPr sz="2200" spc="-5" dirty="0"/>
              <a:t>по </a:t>
            </a:r>
            <a:r>
              <a:rPr sz="2200" spc="-15" dirty="0"/>
              <a:t>источнику  </a:t>
            </a:r>
            <a:r>
              <a:rPr sz="2200" spc="-5" dirty="0"/>
              <a:t>(Source-normalized impact per</a:t>
            </a:r>
            <a:r>
              <a:rPr sz="2200" spc="30" dirty="0"/>
              <a:t> </a:t>
            </a:r>
            <a:r>
              <a:rPr sz="2200" dirty="0"/>
              <a:t>paper)</a:t>
            </a:r>
            <a:endParaRPr sz="2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28</a:t>
            </a:r>
            <a:endParaRPr sz="700">
              <a:latin typeface="Arial"/>
              <a:cs typeface="Arial"/>
            </a:endParaRPr>
          </a:p>
        </p:txBody>
      </p:sp>
      <p:sp>
        <p:nvSpPr>
          <p:cNvPr id="3" name="object 3"/>
          <p:cNvSpPr/>
          <p:nvPr/>
        </p:nvSpPr>
        <p:spPr>
          <a:xfrm>
            <a:off x="2863850" y="2343150"/>
            <a:ext cx="3018155" cy="12700"/>
          </a:xfrm>
          <a:custGeom>
            <a:avLst/>
            <a:gdLst/>
            <a:ahLst/>
            <a:cxnLst/>
            <a:rect l="l" t="t" r="r" b="b"/>
            <a:pathLst>
              <a:path w="3018154" h="12700">
                <a:moveTo>
                  <a:pt x="0" y="12700"/>
                </a:moveTo>
                <a:lnTo>
                  <a:pt x="3017774" y="0"/>
                </a:lnTo>
              </a:path>
            </a:pathLst>
          </a:custGeom>
          <a:ln w="57150">
            <a:solidFill>
              <a:srgbClr val="A7A8AA"/>
            </a:solidFill>
          </a:ln>
        </p:spPr>
        <p:txBody>
          <a:bodyPr wrap="square" lIns="0" tIns="0" rIns="0" bIns="0" rtlCol="0"/>
          <a:lstStyle/>
          <a:p>
            <a:endParaRPr/>
          </a:p>
        </p:txBody>
      </p:sp>
      <p:sp>
        <p:nvSpPr>
          <p:cNvPr id="4" name="object 4"/>
          <p:cNvSpPr/>
          <p:nvPr/>
        </p:nvSpPr>
        <p:spPr>
          <a:xfrm>
            <a:off x="2921000" y="2646298"/>
            <a:ext cx="2983230" cy="431800"/>
          </a:xfrm>
          <a:custGeom>
            <a:avLst/>
            <a:gdLst/>
            <a:ahLst/>
            <a:cxnLst/>
            <a:rect l="l" t="t" r="r" b="b"/>
            <a:pathLst>
              <a:path w="2983229" h="431800">
                <a:moveTo>
                  <a:pt x="2856484" y="0"/>
                </a:moveTo>
                <a:lnTo>
                  <a:pt x="126492" y="0"/>
                </a:lnTo>
                <a:lnTo>
                  <a:pt x="0" y="126491"/>
                </a:lnTo>
                <a:lnTo>
                  <a:pt x="0" y="305435"/>
                </a:lnTo>
                <a:lnTo>
                  <a:pt x="126492" y="431800"/>
                </a:lnTo>
                <a:lnTo>
                  <a:pt x="2856484" y="431800"/>
                </a:lnTo>
                <a:lnTo>
                  <a:pt x="2982849" y="305435"/>
                </a:lnTo>
                <a:lnTo>
                  <a:pt x="2982849" y="126491"/>
                </a:lnTo>
                <a:lnTo>
                  <a:pt x="2856484" y="0"/>
                </a:lnTo>
                <a:close/>
              </a:path>
            </a:pathLst>
          </a:custGeom>
          <a:solidFill>
            <a:srgbClr val="F8990A"/>
          </a:solidFill>
        </p:spPr>
        <p:txBody>
          <a:bodyPr wrap="square" lIns="0" tIns="0" rIns="0" bIns="0" rtlCol="0"/>
          <a:lstStyle/>
          <a:p>
            <a:endParaRPr/>
          </a:p>
        </p:txBody>
      </p:sp>
      <p:sp>
        <p:nvSpPr>
          <p:cNvPr id="5" name="object 5"/>
          <p:cNvSpPr/>
          <p:nvPr/>
        </p:nvSpPr>
        <p:spPr>
          <a:xfrm>
            <a:off x="2921000" y="2646298"/>
            <a:ext cx="2983230" cy="431800"/>
          </a:xfrm>
          <a:custGeom>
            <a:avLst/>
            <a:gdLst/>
            <a:ahLst/>
            <a:cxnLst/>
            <a:rect l="l" t="t" r="r" b="b"/>
            <a:pathLst>
              <a:path w="2983229" h="431800">
                <a:moveTo>
                  <a:pt x="0" y="126491"/>
                </a:moveTo>
                <a:lnTo>
                  <a:pt x="126492" y="0"/>
                </a:lnTo>
                <a:lnTo>
                  <a:pt x="2856484" y="0"/>
                </a:lnTo>
                <a:lnTo>
                  <a:pt x="2982849" y="126491"/>
                </a:lnTo>
                <a:lnTo>
                  <a:pt x="2982849" y="305435"/>
                </a:lnTo>
                <a:lnTo>
                  <a:pt x="2856484" y="431800"/>
                </a:lnTo>
                <a:lnTo>
                  <a:pt x="126492" y="431800"/>
                </a:lnTo>
                <a:lnTo>
                  <a:pt x="0" y="305435"/>
                </a:lnTo>
                <a:lnTo>
                  <a:pt x="0" y="126491"/>
                </a:lnTo>
                <a:close/>
              </a:path>
            </a:pathLst>
          </a:custGeom>
          <a:ln w="9525">
            <a:solidFill>
              <a:srgbClr val="FFC000"/>
            </a:solidFill>
          </a:ln>
        </p:spPr>
        <p:txBody>
          <a:bodyPr wrap="square" lIns="0" tIns="0" rIns="0" bIns="0" rtlCol="0"/>
          <a:lstStyle/>
          <a:p>
            <a:endParaRPr/>
          </a:p>
        </p:txBody>
      </p:sp>
      <p:sp>
        <p:nvSpPr>
          <p:cNvPr id="6" name="object 6"/>
          <p:cNvSpPr/>
          <p:nvPr/>
        </p:nvSpPr>
        <p:spPr>
          <a:xfrm>
            <a:off x="2921000" y="1565338"/>
            <a:ext cx="360680" cy="576580"/>
          </a:xfrm>
          <a:custGeom>
            <a:avLst/>
            <a:gdLst/>
            <a:ahLst/>
            <a:cxnLst/>
            <a:rect l="l" t="t" r="r" b="b"/>
            <a:pathLst>
              <a:path w="360679" h="576580">
                <a:moveTo>
                  <a:pt x="0" y="576262"/>
                </a:moveTo>
                <a:lnTo>
                  <a:pt x="360362" y="576262"/>
                </a:lnTo>
                <a:lnTo>
                  <a:pt x="360362" y="0"/>
                </a:lnTo>
                <a:lnTo>
                  <a:pt x="0" y="0"/>
                </a:lnTo>
                <a:lnTo>
                  <a:pt x="0" y="576262"/>
                </a:lnTo>
                <a:close/>
              </a:path>
            </a:pathLst>
          </a:custGeom>
          <a:solidFill>
            <a:srgbClr val="007397"/>
          </a:solidFill>
        </p:spPr>
        <p:txBody>
          <a:bodyPr wrap="square" lIns="0" tIns="0" rIns="0" bIns="0" rtlCol="0"/>
          <a:lstStyle/>
          <a:p>
            <a:endParaRPr/>
          </a:p>
        </p:txBody>
      </p:sp>
      <p:sp>
        <p:nvSpPr>
          <p:cNvPr id="7" name="object 7"/>
          <p:cNvSpPr/>
          <p:nvPr/>
        </p:nvSpPr>
        <p:spPr>
          <a:xfrm>
            <a:off x="3857625" y="844550"/>
            <a:ext cx="358775" cy="1297305"/>
          </a:xfrm>
          <a:custGeom>
            <a:avLst/>
            <a:gdLst/>
            <a:ahLst/>
            <a:cxnLst/>
            <a:rect l="l" t="t" r="r" b="b"/>
            <a:pathLst>
              <a:path w="358775" h="1297305">
                <a:moveTo>
                  <a:pt x="0" y="1297051"/>
                </a:moveTo>
                <a:lnTo>
                  <a:pt x="358775" y="1297051"/>
                </a:lnTo>
                <a:lnTo>
                  <a:pt x="358775" y="0"/>
                </a:lnTo>
                <a:lnTo>
                  <a:pt x="0" y="0"/>
                </a:lnTo>
                <a:lnTo>
                  <a:pt x="0" y="1297051"/>
                </a:lnTo>
                <a:close/>
              </a:path>
            </a:pathLst>
          </a:custGeom>
          <a:solidFill>
            <a:srgbClr val="007397"/>
          </a:solidFill>
        </p:spPr>
        <p:txBody>
          <a:bodyPr wrap="square" lIns="0" tIns="0" rIns="0" bIns="0" rtlCol="0"/>
          <a:lstStyle/>
          <a:p>
            <a:endParaRPr/>
          </a:p>
        </p:txBody>
      </p:sp>
      <p:sp>
        <p:nvSpPr>
          <p:cNvPr id="8" name="object 8"/>
          <p:cNvSpPr/>
          <p:nvPr/>
        </p:nvSpPr>
        <p:spPr>
          <a:xfrm>
            <a:off x="4721225" y="1997138"/>
            <a:ext cx="288925" cy="144780"/>
          </a:xfrm>
          <a:custGeom>
            <a:avLst/>
            <a:gdLst/>
            <a:ahLst/>
            <a:cxnLst/>
            <a:rect l="l" t="t" r="r" b="b"/>
            <a:pathLst>
              <a:path w="288925" h="144780">
                <a:moveTo>
                  <a:pt x="0" y="144462"/>
                </a:moveTo>
                <a:lnTo>
                  <a:pt x="288925" y="144462"/>
                </a:lnTo>
                <a:lnTo>
                  <a:pt x="288925" y="0"/>
                </a:lnTo>
                <a:lnTo>
                  <a:pt x="0" y="0"/>
                </a:lnTo>
                <a:lnTo>
                  <a:pt x="0" y="144462"/>
                </a:lnTo>
                <a:close/>
              </a:path>
            </a:pathLst>
          </a:custGeom>
          <a:solidFill>
            <a:srgbClr val="007397"/>
          </a:solidFill>
        </p:spPr>
        <p:txBody>
          <a:bodyPr wrap="square" lIns="0" tIns="0" rIns="0" bIns="0" rtlCol="0"/>
          <a:lstStyle/>
          <a:p>
            <a:endParaRPr/>
          </a:p>
        </p:txBody>
      </p:sp>
      <p:sp>
        <p:nvSpPr>
          <p:cNvPr id="9" name="object 9"/>
          <p:cNvSpPr/>
          <p:nvPr/>
        </p:nvSpPr>
        <p:spPr>
          <a:xfrm>
            <a:off x="5513323" y="1349438"/>
            <a:ext cx="360680" cy="792480"/>
          </a:xfrm>
          <a:custGeom>
            <a:avLst/>
            <a:gdLst/>
            <a:ahLst/>
            <a:cxnLst/>
            <a:rect l="l" t="t" r="r" b="b"/>
            <a:pathLst>
              <a:path w="360679" h="792480">
                <a:moveTo>
                  <a:pt x="0" y="792162"/>
                </a:moveTo>
                <a:lnTo>
                  <a:pt x="360362" y="792162"/>
                </a:lnTo>
                <a:lnTo>
                  <a:pt x="360362" y="0"/>
                </a:lnTo>
                <a:lnTo>
                  <a:pt x="0" y="0"/>
                </a:lnTo>
                <a:lnTo>
                  <a:pt x="0" y="792162"/>
                </a:lnTo>
                <a:close/>
              </a:path>
            </a:pathLst>
          </a:custGeom>
          <a:solidFill>
            <a:srgbClr val="007397"/>
          </a:solidFill>
        </p:spPr>
        <p:txBody>
          <a:bodyPr wrap="square" lIns="0" tIns="0" rIns="0" bIns="0" rtlCol="0"/>
          <a:lstStyle/>
          <a:p>
            <a:endParaRPr/>
          </a:p>
        </p:txBody>
      </p:sp>
      <p:sp>
        <p:nvSpPr>
          <p:cNvPr id="10" name="object 10"/>
          <p:cNvSpPr txBox="1"/>
          <p:nvPr/>
        </p:nvSpPr>
        <p:spPr>
          <a:xfrm>
            <a:off x="3503421" y="1810892"/>
            <a:ext cx="233045" cy="436245"/>
          </a:xfrm>
          <a:prstGeom prst="rect">
            <a:avLst/>
          </a:prstGeom>
        </p:spPr>
        <p:txBody>
          <a:bodyPr vert="horz" wrap="square" lIns="0" tIns="0" rIns="0" bIns="0" rtlCol="0">
            <a:spAutoFit/>
          </a:bodyPr>
          <a:lstStyle/>
          <a:p>
            <a:pPr marL="12700">
              <a:lnSpc>
                <a:spcPct val="100000"/>
              </a:lnSpc>
            </a:pPr>
            <a:r>
              <a:rPr sz="2800" spc="-5" dirty="0">
                <a:solidFill>
                  <a:srgbClr val="52555A"/>
                </a:solidFill>
                <a:latin typeface="Arial"/>
                <a:cs typeface="Arial"/>
              </a:rPr>
              <a:t>+</a:t>
            </a:r>
            <a:endParaRPr sz="2800">
              <a:latin typeface="Arial"/>
              <a:cs typeface="Arial"/>
            </a:endParaRPr>
          </a:p>
        </p:txBody>
      </p:sp>
      <p:sp>
        <p:nvSpPr>
          <p:cNvPr id="11" name="object 11"/>
          <p:cNvSpPr txBox="1"/>
          <p:nvPr/>
        </p:nvSpPr>
        <p:spPr>
          <a:xfrm>
            <a:off x="4440428" y="1810892"/>
            <a:ext cx="960119" cy="436245"/>
          </a:xfrm>
          <a:prstGeom prst="rect">
            <a:avLst/>
          </a:prstGeom>
        </p:spPr>
        <p:txBody>
          <a:bodyPr vert="horz" wrap="square" lIns="0" tIns="0" rIns="0" bIns="0" rtlCol="0">
            <a:spAutoFit/>
          </a:bodyPr>
          <a:lstStyle/>
          <a:p>
            <a:pPr marL="12700">
              <a:lnSpc>
                <a:spcPct val="100000"/>
              </a:lnSpc>
              <a:tabLst>
                <a:tab pos="739775" algn="l"/>
              </a:tabLst>
            </a:pPr>
            <a:r>
              <a:rPr sz="2800" spc="-5" dirty="0">
                <a:solidFill>
                  <a:srgbClr val="52555A"/>
                </a:solidFill>
                <a:latin typeface="Arial"/>
                <a:cs typeface="Arial"/>
              </a:rPr>
              <a:t>+	+</a:t>
            </a:r>
            <a:endParaRPr sz="2800">
              <a:latin typeface="Arial"/>
              <a:cs typeface="Arial"/>
            </a:endParaRPr>
          </a:p>
        </p:txBody>
      </p:sp>
      <p:sp>
        <p:nvSpPr>
          <p:cNvPr id="12" name="object 12"/>
          <p:cNvSpPr txBox="1"/>
          <p:nvPr/>
        </p:nvSpPr>
        <p:spPr>
          <a:xfrm>
            <a:off x="221691" y="1485646"/>
            <a:ext cx="2300605" cy="741045"/>
          </a:xfrm>
          <a:prstGeom prst="rect">
            <a:avLst/>
          </a:prstGeom>
        </p:spPr>
        <p:txBody>
          <a:bodyPr vert="horz" wrap="square" lIns="0" tIns="0" rIns="0" bIns="0" rtlCol="0">
            <a:spAutoFit/>
          </a:bodyPr>
          <a:lstStyle/>
          <a:p>
            <a:pPr marL="12700">
              <a:lnSpc>
                <a:spcPct val="100000"/>
              </a:lnSpc>
            </a:pPr>
            <a:r>
              <a:rPr sz="1600" spc="-5" dirty="0">
                <a:solidFill>
                  <a:srgbClr val="FF8200"/>
                </a:solidFill>
                <a:latin typeface="Arial Narrow"/>
                <a:cs typeface="Arial Narrow"/>
              </a:rPr>
              <a:t>Исходное</a:t>
            </a:r>
            <a:r>
              <a:rPr sz="1600" spc="-60" dirty="0">
                <a:solidFill>
                  <a:srgbClr val="FF8200"/>
                </a:solidFill>
                <a:latin typeface="Arial Narrow"/>
                <a:cs typeface="Arial Narrow"/>
              </a:rPr>
              <a:t> </a:t>
            </a:r>
            <a:r>
              <a:rPr sz="1600" spc="-5" dirty="0">
                <a:solidFill>
                  <a:srgbClr val="FF8200"/>
                </a:solidFill>
                <a:latin typeface="Arial Narrow"/>
                <a:cs typeface="Arial Narrow"/>
              </a:rPr>
              <a:t>значение</a:t>
            </a:r>
            <a:endParaRPr sz="1600">
              <a:latin typeface="Arial Narrow"/>
              <a:cs typeface="Arial Narrow"/>
            </a:endParaRPr>
          </a:p>
          <a:p>
            <a:pPr marL="12700" marR="5080">
              <a:lnSpc>
                <a:spcPct val="100000"/>
              </a:lnSpc>
            </a:pPr>
            <a:r>
              <a:rPr sz="1600" spc="-5" dirty="0">
                <a:solidFill>
                  <a:srgbClr val="FF8200"/>
                </a:solidFill>
                <a:latin typeface="Arial Narrow"/>
                <a:cs typeface="Arial Narrow"/>
              </a:rPr>
              <a:t>импакт-фактора в расчете</a:t>
            </a:r>
            <a:r>
              <a:rPr sz="1600" spc="-55" dirty="0">
                <a:solidFill>
                  <a:srgbClr val="FF8200"/>
                </a:solidFill>
                <a:latin typeface="Arial Narrow"/>
                <a:cs typeface="Arial Narrow"/>
              </a:rPr>
              <a:t> </a:t>
            </a:r>
            <a:r>
              <a:rPr sz="1600" spc="-5" dirty="0">
                <a:solidFill>
                  <a:srgbClr val="FF8200"/>
                </a:solidFill>
                <a:latin typeface="Arial Narrow"/>
                <a:cs typeface="Arial Narrow"/>
              </a:rPr>
              <a:t>на  одну</a:t>
            </a:r>
            <a:r>
              <a:rPr sz="1600" spc="-70" dirty="0">
                <a:solidFill>
                  <a:srgbClr val="FF8200"/>
                </a:solidFill>
                <a:latin typeface="Arial Narrow"/>
                <a:cs typeface="Arial Narrow"/>
              </a:rPr>
              <a:t> </a:t>
            </a:r>
            <a:r>
              <a:rPr sz="1600" spc="-5" dirty="0">
                <a:solidFill>
                  <a:srgbClr val="FF8200"/>
                </a:solidFill>
                <a:latin typeface="Arial Narrow"/>
                <a:cs typeface="Arial Narrow"/>
              </a:rPr>
              <a:t>статью</a:t>
            </a:r>
            <a:endParaRPr sz="1600">
              <a:latin typeface="Arial Narrow"/>
              <a:cs typeface="Arial Narrow"/>
            </a:endParaRPr>
          </a:p>
        </p:txBody>
      </p:sp>
      <p:sp>
        <p:nvSpPr>
          <p:cNvPr id="13" name="object 13"/>
          <p:cNvSpPr txBox="1"/>
          <p:nvPr/>
        </p:nvSpPr>
        <p:spPr>
          <a:xfrm>
            <a:off x="250342" y="2601848"/>
            <a:ext cx="2421255" cy="497205"/>
          </a:xfrm>
          <a:prstGeom prst="rect">
            <a:avLst/>
          </a:prstGeom>
        </p:spPr>
        <p:txBody>
          <a:bodyPr vert="horz" wrap="square" lIns="0" tIns="0" rIns="0" bIns="0" rtlCol="0">
            <a:spAutoFit/>
          </a:bodyPr>
          <a:lstStyle/>
          <a:p>
            <a:pPr marL="12700" marR="5080">
              <a:lnSpc>
                <a:spcPct val="100000"/>
              </a:lnSpc>
            </a:pPr>
            <a:r>
              <a:rPr sz="1600" spc="-5" dirty="0">
                <a:solidFill>
                  <a:srgbClr val="FF8200"/>
                </a:solidFill>
                <a:latin typeface="Arial Narrow"/>
                <a:cs typeface="Arial Narrow"/>
              </a:rPr>
              <a:t>Потенциальное цитирование в  данной предметной</a:t>
            </a:r>
            <a:r>
              <a:rPr sz="1600" spc="-70" dirty="0">
                <a:solidFill>
                  <a:srgbClr val="FF8200"/>
                </a:solidFill>
                <a:latin typeface="Arial Narrow"/>
                <a:cs typeface="Arial Narrow"/>
              </a:rPr>
              <a:t> </a:t>
            </a:r>
            <a:r>
              <a:rPr sz="1600" spc="-5" dirty="0">
                <a:solidFill>
                  <a:srgbClr val="FF8200"/>
                </a:solidFill>
                <a:latin typeface="Arial Narrow"/>
                <a:cs typeface="Arial Narrow"/>
              </a:rPr>
              <a:t>области</a:t>
            </a:r>
            <a:endParaRPr sz="1600">
              <a:latin typeface="Arial Narrow"/>
              <a:cs typeface="Arial Narrow"/>
            </a:endParaRPr>
          </a:p>
        </p:txBody>
      </p:sp>
      <p:sp>
        <p:nvSpPr>
          <p:cNvPr id="14" name="object 14"/>
          <p:cNvSpPr txBox="1"/>
          <p:nvPr/>
        </p:nvSpPr>
        <p:spPr>
          <a:xfrm>
            <a:off x="6500748" y="2119376"/>
            <a:ext cx="2357755" cy="584200"/>
          </a:xfrm>
          <a:prstGeom prst="rect">
            <a:avLst/>
          </a:prstGeom>
          <a:solidFill>
            <a:srgbClr val="DCDCDD"/>
          </a:solidFill>
          <a:ln w="28575">
            <a:solidFill>
              <a:srgbClr val="A7A8AA"/>
            </a:solidFill>
          </a:ln>
        </p:spPr>
        <p:txBody>
          <a:bodyPr vert="horz" wrap="square" lIns="0" tIns="26670" rIns="0" bIns="0" rtlCol="0">
            <a:spAutoFit/>
          </a:bodyPr>
          <a:lstStyle/>
          <a:p>
            <a:pPr marL="78105" marR="454659">
              <a:lnSpc>
                <a:spcPct val="100000"/>
              </a:lnSpc>
              <a:spcBef>
                <a:spcPts val="210"/>
              </a:spcBef>
            </a:pPr>
            <a:r>
              <a:rPr sz="1600" spc="-5" dirty="0">
                <a:solidFill>
                  <a:srgbClr val="292A2B"/>
                </a:solidFill>
                <a:latin typeface="Arial Narrow"/>
                <a:cs typeface="Arial Narrow"/>
              </a:rPr>
              <a:t>Только реферируемые  статьи</a:t>
            </a:r>
            <a:endParaRPr sz="1600">
              <a:latin typeface="Arial Narrow"/>
              <a:cs typeface="Arial Narrow"/>
            </a:endParaRPr>
          </a:p>
        </p:txBody>
      </p:sp>
      <p:sp>
        <p:nvSpPr>
          <p:cNvPr id="15" name="object 15"/>
          <p:cNvSpPr/>
          <p:nvPr/>
        </p:nvSpPr>
        <p:spPr>
          <a:xfrm>
            <a:off x="6038722" y="2046426"/>
            <a:ext cx="462280" cy="171450"/>
          </a:xfrm>
          <a:custGeom>
            <a:avLst/>
            <a:gdLst/>
            <a:ahLst/>
            <a:cxnLst/>
            <a:rect l="l" t="t" r="r" b="b"/>
            <a:pathLst>
              <a:path w="462279" h="171450">
                <a:moveTo>
                  <a:pt x="149689" y="0"/>
                </a:moveTo>
                <a:lnTo>
                  <a:pt x="142493" y="2464"/>
                </a:lnTo>
                <a:lnTo>
                  <a:pt x="0" y="85649"/>
                </a:lnTo>
                <a:lnTo>
                  <a:pt x="142493" y="168707"/>
                </a:lnTo>
                <a:lnTo>
                  <a:pt x="149689" y="171172"/>
                </a:lnTo>
                <a:lnTo>
                  <a:pt x="157003" y="170707"/>
                </a:lnTo>
                <a:lnTo>
                  <a:pt x="163603" y="167528"/>
                </a:lnTo>
                <a:lnTo>
                  <a:pt x="168655" y="161849"/>
                </a:lnTo>
                <a:lnTo>
                  <a:pt x="171049" y="154727"/>
                </a:lnTo>
                <a:lnTo>
                  <a:pt x="170561" y="147450"/>
                </a:lnTo>
                <a:lnTo>
                  <a:pt x="167405" y="140864"/>
                </a:lnTo>
                <a:lnTo>
                  <a:pt x="161798" y="135814"/>
                </a:lnTo>
                <a:lnTo>
                  <a:pt x="108458" y="104699"/>
                </a:lnTo>
                <a:lnTo>
                  <a:pt x="37846" y="104699"/>
                </a:lnTo>
                <a:lnTo>
                  <a:pt x="37846" y="66599"/>
                </a:lnTo>
                <a:lnTo>
                  <a:pt x="108276" y="66578"/>
                </a:lnTo>
                <a:lnTo>
                  <a:pt x="161798" y="35357"/>
                </a:lnTo>
                <a:lnTo>
                  <a:pt x="171049" y="16444"/>
                </a:lnTo>
                <a:lnTo>
                  <a:pt x="168655" y="9322"/>
                </a:lnTo>
                <a:lnTo>
                  <a:pt x="163603" y="3643"/>
                </a:lnTo>
                <a:lnTo>
                  <a:pt x="157003" y="464"/>
                </a:lnTo>
                <a:lnTo>
                  <a:pt x="149689" y="0"/>
                </a:lnTo>
                <a:close/>
              </a:path>
              <a:path w="462279" h="171450">
                <a:moveTo>
                  <a:pt x="108276" y="66578"/>
                </a:moveTo>
                <a:lnTo>
                  <a:pt x="37846" y="66599"/>
                </a:lnTo>
                <a:lnTo>
                  <a:pt x="37846" y="104699"/>
                </a:lnTo>
                <a:lnTo>
                  <a:pt x="108421" y="104678"/>
                </a:lnTo>
                <a:lnTo>
                  <a:pt x="103886" y="102032"/>
                </a:lnTo>
                <a:lnTo>
                  <a:pt x="47498" y="102032"/>
                </a:lnTo>
                <a:lnTo>
                  <a:pt x="47498" y="69139"/>
                </a:lnTo>
                <a:lnTo>
                  <a:pt x="103886" y="69139"/>
                </a:lnTo>
                <a:lnTo>
                  <a:pt x="108276" y="66578"/>
                </a:lnTo>
                <a:close/>
              </a:path>
              <a:path w="462279" h="171450">
                <a:moveTo>
                  <a:pt x="108421" y="104678"/>
                </a:moveTo>
                <a:lnTo>
                  <a:pt x="37846" y="104699"/>
                </a:lnTo>
                <a:lnTo>
                  <a:pt x="108458" y="104699"/>
                </a:lnTo>
                <a:close/>
              </a:path>
              <a:path w="462279" h="171450">
                <a:moveTo>
                  <a:pt x="462025" y="66472"/>
                </a:moveTo>
                <a:lnTo>
                  <a:pt x="108276" y="66578"/>
                </a:lnTo>
                <a:lnTo>
                  <a:pt x="75692" y="85586"/>
                </a:lnTo>
                <a:lnTo>
                  <a:pt x="108421" y="104678"/>
                </a:lnTo>
                <a:lnTo>
                  <a:pt x="462025" y="104572"/>
                </a:lnTo>
                <a:lnTo>
                  <a:pt x="462025" y="66472"/>
                </a:lnTo>
                <a:close/>
              </a:path>
              <a:path w="462279" h="171450">
                <a:moveTo>
                  <a:pt x="47498" y="69139"/>
                </a:moveTo>
                <a:lnTo>
                  <a:pt x="47498" y="102032"/>
                </a:lnTo>
                <a:lnTo>
                  <a:pt x="75692" y="85586"/>
                </a:lnTo>
                <a:lnTo>
                  <a:pt x="47498" y="69139"/>
                </a:lnTo>
                <a:close/>
              </a:path>
              <a:path w="462279" h="171450">
                <a:moveTo>
                  <a:pt x="75692" y="85586"/>
                </a:moveTo>
                <a:lnTo>
                  <a:pt x="47498" y="102032"/>
                </a:lnTo>
                <a:lnTo>
                  <a:pt x="103886" y="102032"/>
                </a:lnTo>
                <a:lnTo>
                  <a:pt x="75692" y="85586"/>
                </a:lnTo>
                <a:close/>
              </a:path>
              <a:path w="462279" h="171450">
                <a:moveTo>
                  <a:pt x="103886" y="69139"/>
                </a:moveTo>
                <a:lnTo>
                  <a:pt x="47498" y="69139"/>
                </a:lnTo>
                <a:lnTo>
                  <a:pt x="75692" y="85586"/>
                </a:lnTo>
                <a:lnTo>
                  <a:pt x="103886" y="69139"/>
                </a:lnTo>
                <a:close/>
              </a:path>
            </a:pathLst>
          </a:custGeom>
          <a:solidFill>
            <a:srgbClr val="7E7E7E"/>
          </a:solidFill>
        </p:spPr>
        <p:txBody>
          <a:bodyPr wrap="square" lIns="0" tIns="0" rIns="0" bIns="0" rtlCol="0"/>
          <a:lstStyle/>
          <a:p>
            <a:endParaRPr/>
          </a:p>
        </p:txBody>
      </p:sp>
      <p:sp>
        <p:nvSpPr>
          <p:cNvPr id="16" name="object 16"/>
          <p:cNvSpPr/>
          <p:nvPr/>
        </p:nvSpPr>
        <p:spPr>
          <a:xfrm>
            <a:off x="6037198" y="2617926"/>
            <a:ext cx="463550" cy="171450"/>
          </a:xfrm>
          <a:custGeom>
            <a:avLst/>
            <a:gdLst/>
            <a:ahLst/>
            <a:cxnLst/>
            <a:rect l="l" t="t" r="r" b="b"/>
            <a:pathLst>
              <a:path w="463550" h="171450">
                <a:moveTo>
                  <a:pt x="149615" y="0"/>
                </a:moveTo>
                <a:lnTo>
                  <a:pt x="142493" y="2464"/>
                </a:lnTo>
                <a:lnTo>
                  <a:pt x="0" y="85649"/>
                </a:lnTo>
                <a:lnTo>
                  <a:pt x="142493" y="168707"/>
                </a:lnTo>
                <a:lnTo>
                  <a:pt x="149615" y="171172"/>
                </a:lnTo>
                <a:lnTo>
                  <a:pt x="156892" y="170707"/>
                </a:lnTo>
                <a:lnTo>
                  <a:pt x="163478" y="167528"/>
                </a:lnTo>
                <a:lnTo>
                  <a:pt x="168528" y="161849"/>
                </a:lnTo>
                <a:lnTo>
                  <a:pt x="170993" y="154727"/>
                </a:lnTo>
                <a:lnTo>
                  <a:pt x="170529" y="147450"/>
                </a:lnTo>
                <a:lnTo>
                  <a:pt x="167350" y="140864"/>
                </a:lnTo>
                <a:lnTo>
                  <a:pt x="161671" y="135814"/>
                </a:lnTo>
                <a:lnTo>
                  <a:pt x="108331" y="104699"/>
                </a:lnTo>
                <a:lnTo>
                  <a:pt x="37718" y="104699"/>
                </a:lnTo>
                <a:lnTo>
                  <a:pt x="37718" y="66599"/>
                </a:lnTo>
                <a:lnTo>
                  <a:pt x="108149" y="66578"/>
                </a:lnTo>
                <a:lnTo>
                  <a:pt x="161671" y="35357"/>
                </a:lnTo>
                <a:lnTo>
                  <a:pt x="170993" y="16444"/>
                </a:lnTo>
                <a:lnTo>
                  <a:pt x="168528" y="9322"/>
                </a:lnTo>
                <a:lnTo>
                  <a:pt x="163478" y="3643"/>
                </a:lnTo>
                <a:lnTo>
                  <a:pt x="156892" y="464"/>
                </a:lnTo>
                <a:lnTo>
                  <a:pt x="149615" y="0"/>
                </a:lnTo>
                <a:close/>
              </a:path>
              <a:path w="463550" h="171450">
                <a:moveTo>
                  <a:pt x="108149" y="66578"/>
                </a:moveTo>
                <a:lnTo>
                  <a:pt x="37718" y="66599"/>
                </a:lnTo>
                <a:lnTo>
                  <a:pt x="37718" y="104699"/>
                </a:lnTo>
                <a:lnTo>
                  <a:pt x="108294" y="104678"/>
                </a:lnTo>
                <a:lnTo>
                  <a:pt x="103759" y="102032"/>
                </a:lnTo>
                <a:lnTo>
                  <a:pt x="47371" y="102032"/>
                </a:lnTo>
                <a:lnTo>
                  <a:pt x="47371" y="69139"/>
                </a:lnTo>
                <a:lnTo>
                  <a:pt x="103759" y="69139"/>
                </a:lnTo>
                <a:lnTo>
                  <a:pt x="108149" y="66578"/>
                </a:lnTo>
                <a:close/>
              </a:path>
              <a:path w="463550" h="171450">
                <a:moveTo>
                  <a:pt x="108294" y="104678"/>
                </a:moveTo>
                <a:lnTo>
                  <a:pt x="37718" y="104699"/>
                </a:lnTo>
                <a:lnTo>
                  <a:pt x="108331" y="104699"/>
                </a:lnTo>
                <a:close/>
              </a:path>
              <a:path w="463550" h="171450">
                <a:moveTo>
                  <a:pt x="463550" y="66472"/>
                </a:moveTo>
                <a:lnTo>
                  <a:pt x="108149" y="66578"/>
                </a:lnTo>
                <a:lnTo>
                  <a:pt x="75565" y="85586"/>
                </a:lnTo>
                <a:lnTo>
                  <a:pt x="108294" y="104678"/>
                </a:lnTo>
                <a:lnTo>
                  <a:pt x="463550" y="104572"/>
                </a:lnTo>
                <a:lnTo>
                  <a:pt x="463550" y="66472"/>
                </a:lnTo>
                <a:close/>
              </a:path>
              <a:path w="463550" h="171450">
                <a:moveTo>
                  <a:pt x="47371" y="69139"/>
                </a:moveTo>
                <a:lnTo>
                  <a:pt x="47371" y="102032"/>
                </a:lnTo>
                <a:lnTo>
                  <a:pt x="75565" y="85586"/>
                </a:lnTo>
                <a:lnTo>
                  <a:pt x="47371" y="69139"/>
                </a:lnTo>
                <a:close/>
              </a:path>
              <a:path w="463550" h="171450">
                <a:moveTo>
                  <a:pt x="75565" y="85586"/>
                </a:moveTo>
                <a:lnTo>
                  <a:pt x="47371" y="102032"/>
                </a:lnTo>
                <a:lnTo>
                  <a:pt x="103759" y="102032"/>
                </a:lnTo>
                <a:lnTo>
                  <a:pt x="75565" y="85586"/>
                </a:lnTo>
                <a:close/>
              </a:path>
              <a:path w="463550" h="171450">
                <a:moveTo>
                  <a:pt x="103759" y="69139"/>
                </a:moveTo>
                <a:lnTo>
                  <a:pt x="47371" y="69139"/>
                </a:lnTo>
                <a:lnTo>
                  <a:pt x="75565" y="85586"/>
                </a:lnTo>
                <a:lnTo>
                  <a:pt x="103759" y="69139"/>
                </a:lnTo>
                <a:close/>
              </a:path>
            </a:pathLst>
          </a:custGeom>
          <a:solidFill>
            <a:srgbClr val="7E7E7E"/>
          </a:solidFill>
        </p:spPr>
        <p:txBody>
          <a:bodyPr wrap="square" lIns="0" tIns="0" rIns="0" bIns="0" rtlCol="0"/>
          <a:lstStyle/>
          <a:p>
            <a:endParaRPr/>
          </a:p>
        </p:txBody>
      </p:sp>
      <p:sp>
        <p:nvSpPr>
          <p:cNvPr id="17" name="object 17"/>
          <p:cNvSpPr/>
          <p:nvPr/>
        </p:nvSpPr>
        <p:spPr>
          <a:xfrm>
            <a:off x="587375" y="3173348"/>
            <a:ext cx="8161655" cy="378460"/>
          </a:xfrm>
          <a:custGeom>
            <a:avLst/>
            <a:gdLst/>
            <a:ahLst/>
            <a:cxnLst/>
            <a:rect l="l" t="t" r="r" b="b"/>
            <a:pathLst>
              <a:path w="8161655" h="378460">
                <a:moveTo>
                  <a:pt x="0" y="377951"/>
                </a:moveTo>
                <a:lnTo>
                  <a:pt x="2474" y="304383"/>
                </a:lnTo>
                <a:lnTo>
                  <a:pt x="9221" y="244316"/>
                </a:lnTo>
                <a:lnTo>
                  <a:pt x="19229" y="203823"/>
                </a:lnTo>
                <a:lnTo>
                  <a:pt x="31483" y="188975"/>
                </a:lnTo>
                <a:lnTo>
                  <a:pt x="3845941" y="188975"/>
                </a:lnTo>
                <a:lnTo>
                  <a:pt x="3858202" y="174128"/>
                </a:lnTo>
                <a:lnTo>
                  <a:pt x="3868213" y="133635"/>
                </a:lnTo>
                <a:lnTo>
                  <a:pt x="3874962" y="73568"/>
                </a:lnTo>
                <a:lnTo>
                  <a:pt x="3877437" y="0"/>
                </a:lnTo>
                <a:lnTo>
                  <a:pt x="3879911" y="73568"/>
                </a:lnTo>
                <a:lnTo>
                  <a:pt x="3886660" y="133635"/>
                </a:lnTo>
                <a:lnTo>
                  <a:pt x="3896671" y="174128"/>
                </a:lnTo>
                <a:lnTo>
                  <a:pt x="3908933" y="188975"/>
                </a:lnTo>
                <a:lnTo>
                  <a:pt x="8129905" y="188975"/>
                </a:lnTo>
                <a:lnTo>
                  <a:pt x="8142093" y="203823"/>
                </a:lnTo>
                <a:lnTo>
                  <a:pt x="8152066" y="244316"/>
                </a:lnTo>
                <a:lnTo>
                  <a:pt x="8158801" y="304383"/>
                </a:lnTo>
                <a:lnTo>
                  <a:pt x="8161274" y="377951"/>
                </a:lnTo>
              </a:path>
            </a:pathLst>
          </a:custGeom>
          <a:ln w="38100">
            <a:solidFill>
              <a:srgbClr val="A7A8AA"/>
            </a:solidFill>
          </a:ln>
        </p:spPr>
        <p:txBody>
          <a:bodyPr wrap="square" lIns="0" tIns="0" rIns="0" bIns="0" rtlCol="0"/>
          <a:lstStyle/>
          <a:p>
            <a:endParaRPr/>
          </a:p>
        </p:txBody>
      </p:sp>
      <p:sp>
        <p:nvSpPr>
          <p:cNvPr id="18" name="object 18"/>
          <p:cNvSpPr/>
          <p:nvPr/>
        </p:nvSpPr>
        <p:spPr>
          <a:xfrm>
            <a:off x="642912" y="3455289"/>
            <a:ext cx="8072755" cy="390525"/>
          </a:xfrm>
          <a:custGeom>
            <a:avLst/>
            <a:gdLst/>
            <a:ahLst/>
            <a:cxnLst/>
            <a:rect l="l" t="t" r="r" b="b"/>
            <a:pathLst>
              <a:path w="8072755" h="390525">
                <a:moveTo>
                  <a:pt x="8007438" y="0"/>
                </a:moveTo>
                <a:lnTo>
                  <a:pt x="65062" y="0"/>
                </a:lnTo>
                <a:lnTo>
                  <a:pt x="39733" y="5123"/>
                </a:lnTo>
                <a:lnTo>
                  <a:pt x="19053" y="19081"/>
                </a:lnTo>
                <a:lnTo>
                  <a:pt x="5111" y="39754"/>
                </a:lnTo>
                <a:lnTo>
                  <a:pt x="0" y="65024"/>
                </a:lnTo>
                <a:lnTo>
                  <a:pt x="0" y="325374"/>
                </a:lnTo>
                <a:lnTo>
                  <a:pt x="5111" y="350696"/>
                </a:lnTo>
                <a:lnTo>
                  <a:pt x="19053" y="371363"/>
                </a:lnTo>
                <a:lnTo>
                  <a:pt x="39733" y="385292"/>
                </a:lnTo>
                <a:lnTo>
                  <a:pt x="65062" y="390398"/>
                </a:lnTo>
                <a:lnTo>
                  <a:pt x="8007438" y="390398"/>
                </a:lnTo>
                <a:lnTo>
                  <a:pt x="8032761" y="385292"/>
                </a:lnTo>
                <a:lnTo>
                  <a:pt x="8053428" y="371363"/>
                </a:lnTo>
                <a:lnTo>
                  <a:pt x="8067357" y="350696"/>
                </a:lnTo>
                <a:lnTo>
                  <a:pt x="8072462" y="325374"/>
                </a:lnTo>
                <a:lnTo>
                  <a:pt x="8072462" y="65024"/>
                </a:lnTo>
                <a:lnTo>
                  <a:pt x="8067357" y="39754"/>
                </a:lnTo>
                <a:lnTo>
                  <a:pt x="8053428" y="19081"/>
                </a:lnTo>
                <a:lnTo>
                  <a:pt x="8032761" y="5123"/>
                </a:lnTo>
                <a:lnTo>
                  <a:pt x="8007438" y="0"/>
                </a:lnTo>
                <a:close/>
              </a:path>
            </a:pathLst>
          </a:custGeom>
          <a:solidFill>
            <a:srgbClr val="007397"/>
          </a:solidFill>
        </p:spPr>
        <p:txBody>
          <a:bodyPr wrap="square" lIns="0" tIns="0" rIns="0" bIns="0" rtlCol="0"/>
          <a:lstStyle/>
          <a:p>
            <a:endParaRPr/>
          </a:p>
        </p:txBody>
      </p:sp>
      <p:sp>
        <p:nvSpPr>
          <p:cNvPr id="19" name="object 19"/>
          <p:cNvSpPr/>
          <p:nvPr/>
        </p:nvSpPr>
        <p:spPr>
          <a:xfrm>
            <a:off x="642912" y="3455289"/>
            <a:ext cx="8072755" cy="390525"/>
          </a:xfrm>
          <a:custGeom>
            <a:avLst/>
            <a:gdLst/>
            <a:ahLst/>
            <a:cxnLst/>
            <a:rect l="l" t="t" r="r" b="b"/>
            <a:pathLst>
              <a:path w="8072755" h="390525">
                <a:moveTo>
                  <a:pt x="0" y="65024"/>
                </a:moveTo>
                <a:lnTo>
                  <a:pt x="5111" y="39754"/>
                </a:lnTo>
                <a:lnTo>
                  <a:pt x="19053" y="19081"/>
                </a:lnTo>
                <a:lnTo>
                  <a:pt x="39733" y="5123"/>
                </a:lnTo>
                <a:lnTo>
                  <a:pt x="65062" y="0"/>
                </a:lnTo>
                <a:lnTo>
                  <a:pt x="8007438" y="0"/>
                </a:lnTo>
                <a:lnTo>
                  <a:pt x="8032761" y="5123"/>
                </a:lnTo>
                <a:lnTo>
                  <a:pt x="8053428" y="19081"/>
                </a:lnTo>
                <a:lnTo>
                  <a:pt x="8067357" y="39754"/>
                </a:lnTo>
                <a:lnTo>
                  <a:pt x="8072462" y="65024"/>
                </a:lnTo>
                <a:lnTo>
                  <a:pt x="8072462" y="325374"/>
                </a:lnTo>
                <a:lnTo>
                  <a:pt x="8067357" y="350696"/>
                </a:lnTo>
                <a:lnTo>
                  <a:pt x="8053428" y="371363"/>
                </a:lnTo>
                <a:lnTo>
                  <a:pt x="8032761" y="385292"/>
                </a:lnTo>
                <a:lnTo>
                  <a:pt x="8007438" y="390398"/>
                </a:lnTo>
                <a:lnTo>
                  <a:pt x="65062" y="390398"/>
                </a:lnTo>
                <a:lnTo>
                  <a:pt x="39733" y="385292"/>
                </a:lnTo>
                <a:lnTo>
                  <a:pt x="19053" y="371363"/>
                </a:lnTo>
                <a:lnTo>
                  <a:pt x="5111" y="350696"/>
                </a:lnTo>
                <a:lnTo>
                  <a:pt x="0" y="325374"/>
                </a:lnTo>
                <a:lnTo>
                  <a:pt x="0" y="65024"/>
                </a:lnTo>
                <a:close/>
              </a:path>
            </a:pathLst>
          </a:custGeom>
          <a:ln w="25400">
            <a:solidFill>
              <a:srgbClr val="FFFFFF"/>
            </a:solidFill>
          </a:ln>
        </p:spPr>
        <p:txBody>
          <a:bodyPr wrap="square" lIns="0" tIns="0" rIns="0" bIns="0" rtlCol="0"/>
          <a:lstStyle/>
          <a:p>
            <a:endParaRPr/>
          </a:p>
        </p:txBody>
      </p:sp>
      <p:sp>
        <p:nvSpPr>
          <p:cNvPr id="20" name="object 20"/>
          <p:cNvSpPr/>
          <p:nvPr/>
        </p:nvSpPr>
        <p:spPr>
          <a:xfrm>
            <a:off x="642912" y="3903726"/>
            <a:ext cx="8072755" cy="415925"/>
          </a:xfrm>
          <a:custGeom>
            <a:avLst/>
            <a:gdLst/>
            <a:ahLst/>
            <a:cxnLst/>
            <a:rect l="l" t="t" r="r" b="b"/>
            <a:pathLst>
              <a:path w="8072755" h="415925">
                <a:moveTo>
                  <a:pt x="8003120" y="0"/>
                </a:moveTo>
                <a:lnTo>
                  <a:pt x="69316" y="0"/>
                </a:lnTo>
                <a:lnTo>
                  <a:pt x="42337" y="5441"/>
                </a:lnTo>
                <a:lnTo>
                  <a:pt x="20304" y="20288"/>
                </a:lnTo>
                <a:lnTo>
                  <a:pt x="5447" y="42326"/>
                </a:lnTo>
                <a:lnTo>
                  <a:pt x="0" y="69342"/>
                </a:lnTo>
                <a:lnTo>
                  <a:pt x="0" y="346582"/>
                </a:lnTo>
                <a:lnTo>
                  <a:pt x="5447" y="373544"/>
                </a:lnTo>
                <a:lnTo>
                  <a:pt x="20304" y="395589"/>
                </a:lnTo>
                <a:lnTo>
                  <a:pt x="42337" y="410465"/>
                </a:lnTo>
                <a:lnTo>
                  <a:pt x="69316" y="415925"/>
                </a:lnTo>
                <a:lnTo>
                  <a:pt x="8003120" y="415925"/>
                </a:lnTo>
                <a:lnTo>
                  <a:pt x="8030136" y="410465"/>
                </a:lnTo>
                <a:lnTo>
                  <a:pt x="8052174" y="395589"/>
                </a:lnTo>
                <a:lnTo>
                  <a:pt x="8067021" y="373544"/>
                </a:lnTo>
                <a:lnTo>
                  <a:pt x="8072462" y="346582"/>
                </a:lnTo>
                <a:lnTo>
                  <a:pt x="8072462" y="69342"/>
                </a:lnTo>
                <a:lnTo>
                  <a:pt x="8067021" y="42326"/>
                </a:lnTo>
                <a:lnTo>
                  <a:pt x="8052174" y="20288"/>
                </a:lnTo>
                <a:lnTo>
                  <a:pt x="8030136" y="5441"/>
                </a:lnTo>
                <a:lnTo>
                  <a:pt x="8003120" y="0"/>
                </a:lnTo>
                <a:close/>
              </a:path>
            </a:pathLst>
          </a:custGeom>
          <a:solidFill>
            <a:srgbClr val="007397"/>
          </a:solidFill>
        </p:spPr>
        <p:txBody>
          <a:bodyPr wrap="square" lIns="0" tIns="0" rIns="0" bIns="0" rtlCol="0"/>
          <a:lstStyle/>
          <a:p>
            <a:endParaRPr/>
          </a:p>
        </p:txBody>
      </p:sp>
      <p:sp>
        <p:nvSpPr>
          <p:cNvPr id="21" name="object 21"/>
          <p:cNvSpPr/>
          <p:nvPr/>
        </p:nvSpPr>
        <p:spPr>
          <a:xfrm>
            <a:off x="642912" y="4390009"/>
            <a:ext cx="8072755" cy="356870"/>
          </a:xfrm>
          <a:custGeom>
            <a:avLst/>
            <a:gdLst/>
            <a:ahLst/>
            <a:cxnLst/>
            <a:rect l="l" t="t" r="r" b="b"/>
            <a:pathLst>
              <a:path w="8072755" h="356870">
                <a:moveTo>
                  <a:pt x="8013026" y="0"/>
                </a:moveTo>
                <a:lnTo>
                  <a:pt x="59423" y="0"/>
                </a:lnTo>
                <a:lnTo>
                  <a:pt x="36293" y="4679"/>
                </a:lnTo>
                <a:lnTo>
                  <a:pt x="17405" y="17430"/>
                </a:lnTo>
                <a:lnTo>
                  <a:pt x="4670" y="36325"/>
                </a:lnTo>
                <a:lnTo>
                  <a:pt x="0" y="59436"/>
                </a:lnTo>
                <a:lnTo>
                  <a:pt x="0" y="297180"/>
                </a:lnTo>
                <a:lnTo>
                  <a:pt x="4670" y="320290"/>
                </a:lnTo>
                <a:lnTo>
                  <a:pt x="17405" y="339185"/>
                </a:lnTo>
                <a:lnTo>
                  <a:pt x="36293" y="351936"/>
                </a:lnTo>
                <a:lnTo>
                  <a:pt x="59423" y="356616"/>
                </a:lnTo>
                <a:lnTo>
                  <a:pt x="8013026" y="356616"/>
                </a:lnTo>
                <a:lnTo>
                  <a:pt x="8036190" y="351936"/>
                </a:lnTo>
                <a:lnTo>
                  <a:pt x="8055079" y="339185"/>
                </a:lnTo>
                <a:lnTo>
                  <a:pt x="8067801" y="320290"/>
                </a:lnTo>
                <a:lnTo>
                  <a:pt x="8072462" y="297180"/>
                </a:lnTo>
                <a:lnTo>
                  <a:pt x="8072462" y="59436"/>
                </a:lnTo>
                <a:lnTo>
                  <a:pt x="8067801" y="36325"/>
                </a:lnTo>
                <a:lnTo>
                  <a:pt x="8055079" y="17430"/>
                </a:lnTo>
                <a:lnTo>
                  <a:pt x="8036190" y="4679"/>
                </a:lnTo>
                <a:lnTo>
                  <a:pt x="8013026" y="0"/>
                </a:lnTo>
                <a:close/>
              </a:path>
            </a:pathLst>
          </a:custGeom>
          <a:solidFill>
            <a:srgbClr val="007397"/>
          </a:solidFill>
        </p:spPr>
        <p:txBody>
          <a:bodyPr wrap="square" lIns="0" tIns="0" rIns="0" bIns="0" rtlCol="0"/>
          <a:lstStyle/>
          <a:p>
            <a:endParaRPr/>
          </a:p>
        </p:txBody>
      </p:sp>
      <p:sp>
        <p:nvSpPr>
          <p:cNvPr id="22" name="object 22"/>
          <p:cNvSpPr/>
          <p:nvPr/>
        </p:nvSpPr>
        <p:spPr>
          <a:xfrm>
            <a:off x="322529" y="5395683"/>
            <a:ext cx="8388350" cy="1112837"/>
          </a:xfrm>
          <a:prstGeom prst="rect">
            <a:avLst/>
          </a:prstGeom>
          <a:blipFill>
            <a:blip r:embed="rId2" cstate="print"/>
            <a:stretch>
              <a:fillRect/>
            </a:stretch>
          </a:blipFill>
        </p:spPr>
        <p:txBody>
          <a:bodyPr wrap="square" lIns="0" tIns="0" rIns="0" bIns="0" rtlCol="0"/>
          <a:lstStyle/>
          <a:p>
            <a:endParaRPr/>
          </a:p>
        </p:txBody>
      </p:sp>
      <p:sp>
        <p:nvSpPr>
          <p:cNvPr id="23" name="object 23"/>
          <p:cNvSpPr txBox="1"/>
          <p:nvPr/>
        </p:nvSpPr>
        <p:spPr>
          <a:xfrm>
            <a:off x="280822" y="3491738"/>
            <a:ext cx="7007225" cy="1785620"/>
          </a:xfrm>
          <a:prstGeom prst="rect">
            <a:avLst/>
          </a:prstGeom>
        </p:spPr>
        <p:txBody>
          <a:bodyPr vert="horz" wrap="square" lIns="0" tIns="0" rIns="0" bIns="0" rtlCol="0">
            <a:spAutoFit/>
          </a:bodyPr>
          <a:lstStyle/>
          <a:p>
            <a:pPr marL="449580">
              <a:lnSpc>
                <a:spcPct val="100000"/>
              </a:lnSpc>
            </a:pPr>
            <a:r>
              <a:rPr sz="1800" spc="-5" dirty="0">
                <a:solidFill>
                  <a:srgbClr val="FFFFFF"/>
                </a:solidFill>
                <a:latin typeface="Arial"/>
                <a:cs typeface="Arial"/>
              </a:rPr>
              <a:t>Степень покрытия </a:t>
            </a:r>
            <a:r>
              <a:rPr sz="1800" spc="-15" dirty="0">
                <a:solidFill>
                  <a:srgbClr val="FFFFFF"/>
                </a:solidFill>
                <a:latin typeface="Arial"/>
                <a:cs typeface="Arial"/>
              </a:rPr>
              <a:t>предметной области </a:t>
            </a:r>
            <a:r>
              <a:rPr sz="1800" spc="-5" dirty="0">
                <a:solidFill>
                  <a:srgbClr val="FFFFFF"/>
                </a:solidFill>
                <a:latin typeface="Arial"/>
                <a:cs typeface="Arial"/>
              </a:rPr>
              <a:t>в </a:t>
            </a:r>
            <a:r>
              <a:rPr sz="1800" spc="-25" dirty="0">
                <a:solidFill>
                  <a:srgbClr val="FFFFFF"/>
                </a:solidFill>
                <a:latin typeface="Arial"/>
                <a:cs typeface="Arial"/>
              </a:rPr>
              <a:t>базе</a:t>
            </a:r>
            <a:r>
              <a:rPr sz="1800" spc="45" dirty="0">
                <a:solidFill>
                  <a:srgbClr val="FFFFFF"/>
                </a:solidFill>
                <a:latin typeface="Arial"/>
                <a:cs typeface="Arial"/>
              </a:rPr>
              <a:t> </a:t>
            </a:r>
            <a:r>
              <a:rPr sz="1800" dirty="0">
                <a:solidFill>
                  <a:srgbClr val="FFFFFF"/>
                </a:solidFill>
                <a:latin typeface="Arial"/>
                <a:cs typeface="Arial"/>
              </a:rPr>
              <a:t>данных</a:t>
            </a:r>
            <a:endParaRPr sz="1800">
              <a:latin typeface="Arial"/>
              <a:cs typeface="Arial"/>
            </a:endParaRPr>
          </a:p>
          <a:p>
            <a:pPr marL="450850">
              <a:lnSpc>
                <a:spcPct val="100000"/>
              </a:lnSpc>
              <a:spcBef>
                <a:spcPts val="1470"/>
              </a:spcBef>
            </a:pPr>
            <a:r>
              <a:rPr sz="1800" spc="-15" dirty="0">
                <a:solidFill>
                  <a:srgbClr val="FFFFFF"/>
                </a:solidFill>
                <a:latin typeface="Arial"/>
                <a:cs typeface="Arial"/>
              </a:rPr>
              <a:t>Объем </a:t>
            </a:r>
            <a:r>
              <a:rPr sz="1800" dirty="0">
                <a:solidFill>
                  <a:srgbClr val="FFFFFF"/>
                </a:solidFill>
                <a:latin typeface="Arial"/>
                <a:cs typeface="Arial"/>
              </a:rPr>
              <a:t>и </a:t>
            </a:r>
            <a:r>
              <a:rPr sz="1800" spc="-15" dirty="0">
                <a:solidFill>
                  <a:srgbClr val="FFFFFF"/>
                </a:solidFill>
                <a:latin typeface="Arial"/>
                <a:cs typeface="Arial"/>
              </a:rPr>
              <a:t>предметная область</a:t>
            </a:r>
            <a:r>
              <a:rPr sz="1800" spc="15" dirty="0">
                <a:solidFill>
                  <a:srgbClr val="FFFFFF"/>
                </a:solidFill>
                <a:latin typeface="Arial"/>
                <a:cs typeface="Arial"/>
              </a:rPr>
              <a:t> </a:t>
            </a:r>
            <a:r>
              <a:rPr sz="1800" spc="-10" dirty="0">
                <a:solidFill>
                  <a:srgbClr val="FFFFFF"/>
                </a:solidFill>
                <a:latin typeface="Arial"/>
                <a:cs typeface="Arial"/>
              </a:rPr>
              <a:t>журнала</a:t>
            </a:r>
            <a:endParaRPr sz="1800">
              <a:latin typeface="Arial"/>
              <a:cs typeface="Arial"/>
            </a:endParaRPr>
          </a:p>
          <a:p>
            <a:pPr marL="447675">
              <a:lnSpc>
                <a:spcPct val="100000"/>
              </a:lnSpc>
              <a:spcBef>
                <a:spcPts val="1435"/>
              </a:spcBef>
            </a:pPr>
            <a:r>
              <a:rPr sz="1800" spc="-10" dirty="0">
                <a:solidFill>
                  <a:srgbClr val="FFFFFF"/>
                </a:solidFill>
                <a:latin typeface="Arial"/>
                <a:cs typeface="Arial"/>
              </a:rPr>
              <a:t>Параметры </a:t>
            </a:r>
            <a:r>
              <a:rPr sz="1800" spc="-15" dirty="0">
                <a:solidFill>
                  <a:srgbClr val="FFFFFF"/>
                </a:solidFill>
                <a:latin typeface="Arial"/>
                <a:cs typeface="Arial"/>
              </a:rPr>
              <a:t>берутся относительно среднего </a:t>
            </a:r>
            <a:r>
              <a:rPr sz="1800" spc="-10" dirty="0">
                <a:solidFill>
                  <a:srgbClr val="FFFFFF"/>
                </a:solidFill>
                <a:latin typeface="Arial"/>
                <a:cs typeface="Arial"/>
              </a:rPr>
              <a:t>значения </a:t>
            </a:r>
            <a:r>
              <a:rPr sz="1800" dirty="0">
                <a:solidFill>
                  <a:srgbClr val="FFFFFF"/>
                </a:solidFill>
                <a:latin typeface="Arial"/>
                <a:cs typeface="Arial"/>
              </a:rPr>
              <a:t>по</a:t>
            </a:r>
            <a:r>
              <a:rPr sz="1800" spc="125" dirty="0">
                <a:solidFill>
                  <a:srgbClr val="FFFFFF"/>
                </a:solidFill>
                <a:latin typeface="Arial"/>
                <a:cs typeface="Arial"/>
              </a:rPr>
              <a:t> </a:t>
            </a:r>
            <a:r>
              <a:rPr sz="1800" spc="-25" dirty="0">
                <a:solidFill>
                  <a:srgbClr val="FFFFFF"/>
                </a:solidFill>
                <a:latin typeface="Arial"/>
                <a:cs typeface="Arial"/>
              </a:rPr>
              <a:t>базе</a:t>
            </a:r>
            <a:endParaRPr sz="1800">
              <a:latin typeface="Arial"/>
              <a:cs typeface="Arial"/>
            </a:endParaRPr>
          </a:p>
          <a:p>
            <a:pPr>
              <a:lnSpc>
                <a:spcPct val="100000"/>
              </a:lnSpc>
              <a:spcBef>
                <a:spcPts val="20"/>
              </a:spcBef>
            </a:pPr>
            <a:endParaRPr sz="2300">
              <a:latin typeface="Times New Roman"/>
              <a:cs typeface="Times New Roman"/>
            </a:endParaRPr>
          </a:p>
          <a:p>
            <a:pPr marL="12700">
              <a:lnSpc>
                <a:spcPct val="100000"/>
              </a:lnSpc>
            </a:pPr>
            <a:r>
              <a:rPr sz="1600" b="1" spc="-5" dirty="0">
                <a:latin typeface="Arial"/>
                <a:cs typeface="Arial"/>
              </a:rPr>
              <a:t>Пример сравнения математического и биологического</a:t>
            </a:r>
            <a:r>
              <a:rPr sz="1600" b="1" spc="170" dirty="0">
                <a:latin typeface="Arial"/>
                <a:cs typeface="Arial"/>
              </a:rPr>
              <a:t> </a:t>
            </a:r>
            <a:r>
              <a:rPr sz="1600" b="1" spc="-10" dirty="0">
                <a:latin typeface="Arial"/>
                <a:cs typeface="Arial"/>
              </a:rPr>
              <a:t>журналов</a:t>
            </a:r>
            <a:endParaRPr sz="1600">
              <a:latin typeface="Arial"/>
              <a:cs typeface="Arial"/>
            </a:endParaRPr>
          </a:p>
        </p:txBody>
      </p:sp>
      <p:sp>
        <p:nvSpPr>
          <p:cNvPr id="24" name="object 24"/>
          <p:cNvSpPr txBox="1">
            <a:spLocks noGrp="1"/>
          </p:cNvSpPr>
          <p:nvPr>
            <p:ph type="title"/>
          </p:nvPr>
        </p:nvSpPr>
        <p:spPr>
          <a:xfrm>
            <a:off x="282346" y="465835"/>
            <a:ext cx="4871720" cy="345440"/>
          </a:xfrm>
          <a:prstGeom prst="rect">
            <a:avLst/>
          </a:prstGeom>
        </p:spPr>
        <p:txBody>
          <a:bodyPr vert="horz" wrap="square" lIns="0" tIns="0" rIns="0" bIns="0" rtlCol="0">
            <a:spAutoFit/>
          </a:bodyPr>
          <a:lstStyle/>
          <a:p>
            <a:pPr marL="12700">
              <a:lnSpc>
                <a:spcPct val="100000"/>
              </a:lnSpc>
            </a:pPr>
            <a:r>
              <a:rPr sz="2200" spc="-5" dirty="0"/>
              <a:t>Source-normalized impact per</a:t>
            </a:r>
            <a:r>
              <a:rPr sz="2200" spc="15" dirty="0"/>
              <a:t> </a:t>
            </a:r>
            <a:r>
              <a:rPr sz="2200" spc="-5" dirty="0"/>
              <a:t>paper</a:t>
            </a:r>
            <a:endParaRPr sz="2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29</a:t>
            </a:r>
            <a:endParaRPr sz="700">
              <a:latin typeface="Arial"/>
              <a:cs typeface="Arial"/>
            </a:endParaRPr>
          </a:p>
        </p:txBody>
      </p:sp>
      <p:sp>
        <p:nvSpPr>
          <p:cNvPr id="3" name="object 3"/>
          <p:cNvSpPr txBox="1">
            <a:spLocks noGrp="1"/>
          </p:cNvSpPr>
          <p:nvPr>
            <p:ph type="title"/>
          </p:nvPr>
        </p:nvSpPr>
        <p:spPr>
          <a:xfrm>
            <a:off x="347878" y="1155034"/>
            <a:ext cx="8418830" cy="2192655"/>
          </a:xfrm>
          <a:prstGeom prst="rect">
            <a:avLst/>
          </a:prstGeom>
        </p:spPr>
        <p:txBody>
          <a:bodyPr vert="horz" wrap="square" lIns="0" tIns="0" rIns="0" bIns="0" rtlCol="0">
            <a:spAutoFit/>
          </a:bodyPr>
          <a:lstStyle/>
          <a:p>
            <a:pPr marL="12700" marR="3900170">
              <a:lnSpc>
                <a:spcPct val="99800"/>
              </a:lnSpc>
            </a:pPr>
            <a:r>
              <a:rPr u="heavy" spc="-5" dirty="0">
                <a:solidFill>
                  <a:srgbClr val="52555A"/>
                </a:solidFill>
                <a:latin typeface="Arial Narrow"/>
                <a:cs typeface="Arial Narrow"/>
              </a:rPr>
              <a:t>SCImago Journal Rank – SJR  </a:t>
            </a:r>
            <a:r>
              <a:rPr b="0" spc="-5" dirty="0">
                <a:solidFill>
                  <a:srgbClr val="52555A"/>
                </a:solidFill>
                <a:latin typeface="Arial Narrow"/>
                <a:cs typeface="Arial Narrow"/>
              </a:rPr>
              <a:t>Разработчик: SCImago – Felix de Moya  </a:t>
            </a:r>
            <a:r>
              <a:rPr b="0" dirty="0">
                <a:solidFill>
                  <a:srgbClr val="52555A"/>
                </a:solidFill>
                <a:latin typeface="Arial Narrow"/>
                <a:cs typeface="Arial Narrow"/>
              </a:rPr>
              <a:t>Метрика </a:t>
            </a:r>
            <a:r>
              <a:rPr b="0" spc="-5" dirty="0">
                <a:solidFill>
                  <a:srgbClr val="52555A"/>
                </a:solidFill>
                <a:latin typeface="Arial Narrow"/>
                <a:cs typeface="Arial Narrow"/>
              </a:rPr>
              <a:t>престижа </a:t>
            </a:r>
            <a:r>
              <a:rPr b="0" dirty="0">
                <a:solidFill>
                  <a:srgbClr val="52555A"/>
                </a:solidFill>
                <a:latin typeface="Arial Narrow"/>
                <a:cs typeface="Arial Narrow"/>
              </a:rPr>
              <a:t>(Prestige</a:t>
            </a:r>
            <a:r>
              <a:rPr b="0" spc="-10" dirty="0">
                <a:solidFill>
                  <a:srgbClr val="52555A"/>
                </a:solidFill>
                <a:latin typeface="Arial Narrow"/>
                <a:cs typeface="Arial Narrow"/>
              </a:rPr>
              <a:t> </a:t>
            </a:r>
            <a:r>
              <a:rPr b="0" spc="-5" dirty="0">
                <a:solidFill>
                  <a:srgbClr val="52555A"/>
                </a:solidFill>
                <a:latin typeface="Arial Narrow"/>
                <a:cs typeface="Arial Narrow"/>
              </a:rPr>
              <a:t>metrics)</a:t>
            </a:r>
          </a:p>
          <a:p>
            <a:pPr marL="12700" marR="5080">
              <a:lnSpc>
                <a:spcPct val="100000"/>
              </a:lnSpc>
              <a:tabLst>
                <a:tab pos="1279525" algn="l"/>
              </a:tabLst>
            </a:pPr>
            <a:r>
              <a:rPr b="0" spc="-5" dirty="0">
                <a:solidFill>
                  <a:srgbClr val="52555A"/>
                </a:solidFill>
                <a:latin typeface="Arial Narrow"/>
                <a:cs typeface="Arial Narrow"/>
              </a:rPr>
              <a:t>Параметр различает «популярность» и «престиж» журнала. </a:t>
            </a:r>
            <a:r>
              <a:rPr b="0" dirty="0">
                <a:solidFill>
                  <a:srgbClr val="52555A"/>
                </a:solidFill>
                <a:latin typeface="Arial Narrow"/>
                <a:cs typeface="Arial Narrow"/>
              </a:rPr>
              <a:t>Оценивает  </a:t>
            </a:r>
            <a:r>
              <a:rPr b="0" spc="-5" dirty="0">
                <a:solidFill>
                  <a:srgbClr val="52555A"/>
                </a:solidFill>
                <a:latin typeface="Arial Narrow"/>
                <a:cs typeface="Arial Narrow"/>
              </a:rPr>
              <a:t>журнал</a:t>
            </a:r>
            <a:r>
              <a:rPr b="0" spc="5" dirty="0">
                <a:solidFill>
                  <a:srgbClr val="52555A"/>
                </a:solidFill>
                <a:latin typeface="Arial Narrow"/>
                <a:cs typeface="Arial Narrow"/>
              </a:rPr>
              <a:t> </a:t>
            </a:r>
            <a:r>
              <a:rPr b="0" dirty="0">
                <a:solidFill>
                  <a:srgbClr val="52555A"/>
                </a:solidFill>
                <a:latin typeface="Arial Narrow"/>
                <a:cs typeface="Arial Narrow"/>
              </a:rPr>
              <a:t>в	</a:t>
            </a:r>
            <a:r>
              <a:rPr b="0" spc="-5" dirty="0">
                <a:solidFill>
                  <a:srgbClr val="52555A"/>
                </a:solidFill>
                <a:latin typeface="Arial Narrow"/>
                <a:cs typeface="Arial Narrow"/>
              </a:rPr>
              <a:t>зависимости от того попадает ли он </a:t>
            </a:r>
            <a:r>
              <a:rPr b="0" dirty="0">
                <a:solidFill>
                  <a:srgbClr val="52555A"/>
                </a:solidFill>
                <a:latin typeface="Arial Narrow"/>
                <a:cs typeface="Arial Narrow"/>
              </a:rPr>
              <a:t>в</a:t>
            </a:r>
            <a:r>
              <a:rPr b="0" spc="140" dirty="0">
                <a:solidFill>
                  <a:srgbClr val="52555A"/>
                </a:solidFill>
                <a:latin typeface="Arial Narrow"/>
                <a:cs typeface="Arial Narrow"/>
              </a:rPr>
              <a:t> </a:t>
            </a:r>
            <a:r>
              <a:rPr b="0" dirty="0">
                <a:solidFill>
                  <a:srgbClr val="52555A"/>
                </a:solidFill>
                <a:latin typeface="Arial Narrow"/>
                <a:cs typeface="Arial Narrow"/>
              </a:rPr>
              <a:t>топ-лист</a:t>
            </a:r>
            <a:r>
              <a:rPr b="0" spc="-5" dirty="0">
                <a:solidFill>
                  <a:srgbClr val="52555A"/>
                </a:solidFill>
                <a:latin typeface="Arial Narrow"/>
                <a:cs typeface="Arial Narrow"/>
              </a:rPr>
              <a:t> </a:t>
            </a:r>
            <a:r>
              <a:rPr b="0" dirty="0">
                <a:solidFill>
                  <a:srgbClr val="52555A"/>
                </a:solidFill>
                <a:latin typeface="Arial Narrow"/>
                <a:cs typeface="Arial Narrow"/>
              </a:rPr>
              <a:t>самых  цитируемых журналов данной </a:t>
            </a:r>
            <a:r>
              <a:rPr b="0" spc="-5" dirty="0">
                <a:solidFill>
                  <a:srgbClr val="52555A"/>
                </a:solidFill>
                <a:latin typeface="Arial Narrow"/>
                <a:cs typeface="Arial Narrow"/>
              </a:rPr>
              <a:t>области</a:t>
            </a:r>
            <a:r>
              <a:rPr b="0" spc="20" dirty="0">
                <a:solidFill>
                  <a:srgbClr val="52555A"/>
                </a:solidFill>
                <a:latin typeface="Arial Narrow"/>
                <a:cs typeface="Arial Narrow"/>
              </a:rPr>
              <a:t> </a:t>
            </a:r>
            <a:r>
              <a:rPr b="0" spc="-5" dirty="0">
                <a:solidFill>
                  <a:srgbClr val="52555A"/>
                </a:solidFill>
                <a:latin typeface="Arial Narrow"/>
                <a:cs typeface="Arial Narrow"/>
              </a:rPr>
              <a:t>знаний</a:t>
            </a:r>
          </a:p>
        </p:txBody>
      </p:sp>
      <p:sp>
        <p:nvSpPr>
          <p:cNvPr id="4" name="object 4"/>
          <p:cNvSpPr/>
          <p:nvPr/>
        </p:nvSpPr>
        <p:spPr>
          <a:xfrm>
            <a:off x="6206616" y="654875"/>
            <a:ext cx="2731896" cy="91916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16179" y="3347973"/>
            <a:ext cx="8088630" cy="2889885"/>
          </a:xfrm>
          <a:prstGeom prst="rect">
            <a:avLst/>
          </a:prstGeom>
        </p:spPr>
        <p:txBody>
          <a:bodyPr vert="horz" wrap="square" lIns="0" tIns="0" rIns="0" bIns="0" rtlCol="0">
            <a:spAutoFit/>
          </a:bodyPr>
          <a:lstStyle/>
          <a:p>
            <a:pPr marL="43815" marR="61594">
              <a:lnSpc>
                <a:spcPct val="100000"/>
              </a:lnSpc>
            </a:pPr>
            <a:r>
              <a:rPr sz="2400" spc="-5" dirty="0">
                <a:solidFill>
                  <a:srgbClr val="52555A"/>
                </a:solidFill>
                <a:latin typeface="Arial Narrow"/>
                <a:cs typeface="Arial Narrow"/>
              </a:rPr>
              <a:t>Цитирование получает </a:t>
            </a:r>
            <a:r>
              <a:rPr sz="2400" dirty="0">
                <a:solidFill>
                  <a:srgbClr val="52555A"/>
                </a:solidFill>
                <a:latin typeface="Arial Narrow"/>
                <a:cs typeface="Arial Narrow"/>
              </a:rPr>
              <a:t>вес в </a:t>
            </a:r>
            <a:r>
              <a:rPr sz="2400" spc="-5" dirty="0">
                <a:solidFill>
                  <a:srgbClr val="52555A"/>
                </a:solidFill>
                <a:latin typeface="Arial Narrow"/>
                <a:cs typeface="Arial Narrow"/>
              </a:rPr>
              <a:t>зависимости от источника (аналогично  Google</a:t>
            </a:r>
            <a:r>
              <a:rPr sz="2400" spc="-30" dirty="0">
                <a:solidFill>
                  <a:srgbClr val="52555A"/>
                </a:solidFill>
                <a:latin typeface="Arial Narrow"/>
                <a:cs typeface="Arial Narrow"/>
              </a:rPr>
              <a:t> </a:t>
            </a:r>
            <a:r>
              <a:rPr sz="2400" spc="-10" dirty="0">
                <a:solidFill>
                  <a:srgbClr val="52555A"/>
                </a:solidFill>
                <a:latin typeface="Arial Narrow"/>
                <a:cs typeface="Arial Narrow"/>
              </a:rPr>
              <a:t>PageRank)</a:t>
            </a:r>
            <a:endParaRPr sz="2400">
              <a:latin typeface="Arial Narrow"/>
              <a:cs typeface="Arial Narrow"/>
            </a:endParaRPr>
          </a:p>
          <a:p>
            <a:pPr marL="114300" marR="1782445" indent="-70485">
              <a:lnSpc>
                <a:spcPct val="100000"/>
              </a:lnSpc>
            </a:pPr>
            <a:r>
              <a:rPr sz="2400" spc="-5" dirty="0">
                <a:solidFill>
                  <a:srgbClr val="52555A"/>
                </a:solidFill>
                <a:latin typeface="Arial Narrow"/>
                <a:cs typeface="Arial Narrow"/>
              </a:rPr>
              <a:t>самоцитирование журнала </a:t>
            </a:r>
            <a:r>
              <a:rPr sz="2400" dirty="0">
                <a:solidFill>
                  <a:srgbClr val="52555A"/>
                </a:solidFill>
                <a:latin typeface="Arial Narrow"/>
                <a:cs typeface="Arial Narrow"/>
              </a:rPr>
              <a:t>не </a:t>
            </a:r>
            <a:r>
              <a:rPr sz="2400" spc="-5" dirty="0">
                <a:solidFill>
                  <a:srgbClr val="52555A"/>
                </a:solidFill>
                <a:latin typeface="Arial Narrow"/>
                <a:cs typeface="Arial Narrow"/>
              </a:rPr>
              <a:t>может </a:t>
            </a:r>
            <a:r>
              <a:rPr sz="2400" dirty="0">
                <a:solidFill>
                  <a:srgbClr val="52555A"/>
                </a:solidFill>
                <a:latin typeface="Arial Narrow"/>
                <a:cs typeface="Arial Narrow"/>
              </a:rPr>
              <a:t>превышать 33%  </a:t>
            </a:r>
            <a:r>
              <a:rPr sz="2400" spc="-5" dirty="0">
                <a:solidFill>
                  <a:srgbClr val="52555A"/>
                </a:solidFill>
                <a:latin typeface="Arial Narrow"/>
                <a:cs typeface="Arial Narrow"/>
              </a:rPr>
              <a:t>учитывает только рецензируемые </a:t>
            </a:r>
            <a:r>
              <a:rPr sz="2400" dirty="0">
                <a:solidFill>
                  <a:srgbClr val="52555A"/>
                </a:solidFill>
                <a:latin typeface="Arial Narrow"/>
                <a:cs typeface="Arial Narrow"/>
              </a:rPr>
              <a:t>научные</a:t>
            </a:r>
            <a:r>
              <a:rPr sz="2400" spc="130" dirty="0">
                <a:solidFill>
                  <a:srgbClr val="52555A"/>
                </a:solidFill>
                <a:latin typeface="Arial Narrow"/>
                <a:cs typeface="Arial Narrow"/>
              </a:rPr>
              <a:t> </a:t>
            </a:r>
            <a:r>
              <a:rPr sz="2400" spc="-5" dirty="0">
                <a:solidFill>
                  <a:srgbClr val="52555A"/>
                </a:solidFill>
                <a:latin typeface="Arial Narrow"/>
                <a:cs typeface="Arial Narrow"/>
              </a:rPr>
              <a:t>статьи</a:t>
            </a:r>
            <a:endParaRPr sz="2400">
              <a:latin typeface="Arial Narrow"/>
              <a:cs typeface="Arial Narrow"/>
            </a:endParaRPr>
          </a:p>
          <a:p>
            <a:pPr marL="43815" marR="44450">
              <a:lnSpc>
                <a:spcPct val="100000"/>
              </a:lnSpc>
            </a:pPr>
            <a:r>
              <a:rPr sz="2400" spc="-5" dirty="0">
                <a:solidFill>
                  <a:srgbClr val="52555A"/>
                </a:solidFill>
                <a:latin typeface="Arial Narrow"/>
                <a:cs typeface="Arial Narrow"/>
              </a:rPr>
              <a:t>Независимость престижа от научной области позволяет сравнивать  </a:t>
            </a:r>
            <a:r>
              <a:rPr sz="2400" dirty="0">
                <a:solidFill>
                  <a:srgbClr val="52555A"/>
                </a:solidFill>
                <a:latin typeface="Arial Narrow"/>
                <a:cs typeface="Arial Narrow"/>
              </a:rPr>
              <a:t>журналы </a:t>
            </a:r>
            <a:r>
              <a:rPr sz="2400" spc="-5" dirty="0">
                <a:solidFill>
                  <a:srgbClr val="52555A"/>
                </a:solidFill>
                <a:latin typeface="Arial Narrow"/>
                <a:cs typeface="Arial Narrow"/>
              </a:rPr>
              <a:t>разных</a:t>
            </a:r>
            <a:r>
              <a:rPr sz="2400" spc="-15" dirty="0">
                <a:solidFill>
                  <a:srgbClr val="52555A"/>
                </a:solidFill>
                <a:latin typeface="Arial Narrow"/>
                <a:cs typeface="Arial Narrow"/>
              </a:rPr>
              <a:t> </a:t>
            </a:r>
            <a:r>
              <a:rPr sz="2400" spc="-5" dirty="0">
                <a:solidFill>
                  <a:srgbClr val="52555A"/>
                </a:solidFill>
                <a:latin typeface="Arial Narrow"/>
                <a:cs typeface="Arial Narrow"/>
              </a:rPr>
              <a:t>областей</a:t>
            </a:r>
            <a:endParaRPr sz="2400">
              <a:latin typeface="Arial Narrow"/>
              <a:cs typeface="Arial Narrow"/>
            </a:endParaRPr>
          </a:p>
          <a:p>
            <a:pPr marL="12700" marR="5080">
              <a:lnSpc>
                <a:spcPct val="100000"/>
              </a:lnSpc>
              <a:spcBef>
                <a:spcPts val="1150"/>
              </a:spcBef>
            </a:pPr>
            <a:r>
              <a:rPr sz="1800" i="1" spc="-5" dirty="0">
                <a:solidFill>
                  <a:srgbClr val="52555A"/>
                </a:solidFill>
                <a:latin typeface="Arial Narrow"/>
                <a:cs typeface="Arial Narrow"/>
              </a:rPr>
              <a:t>Lisa Colledge, Félix de Moya-Anegón </a:t>
            </a:r>
            <a:r>
              <a:rPr sz="1800" i="1" dirty="0">
                <a:solidFill>
                  <a:srgbClr val="52555A"/>
                </a:solidFill>
                <a:latin typeface="Arial Narrow"/>
                <a:cs typeface="Arial Narrow"/>
              </a:rPr>
              <a:t>at </a:t>
            </a:r>
            <a:r>
              <a:rPr sz="1800" i="1" spc="-5" dirty="0">
                <a:solidFill>
                  <a:srgbClr val="52555A"/>
                </a:solidFill>
                <a:latin typeface="Arial Narrow"/>
                <a:cs typeface="Arial Narrow"/>
              </a:rPr>
              <a:t>al. Serials – 23(3), November 2010 «SJR and </a:t>
            </a:r>
            <a:r>
              <a:rPr sz="1800" i="1" dirty="0">
                <a:solidFill>
                  <a:srgbClr val="52555A"/>
                </a:solidFill>
                <a:latin typeface="Arial Narrow"/>
                <a:cs typeface="Arial Narrow"/>
              </a:rPr>
              <a:t>SNIP: two  </a:t>
            </a:r>
            <a:r>
              <a:rPr sz="1800" i="1" spc="-5" dirty="0">
                <a:solidFill>
                  <a:srgbClr val="52555A"/>
                </a:solidFill>
                <a:latin typeface="Arial Narrow"/>
                <a:cs typeface="Arial Narrow"/>
              </a:rPr>
              <a:t>new journal metrics </a:t>
            </a:r>
            <a:r>
              <a:rPr sz="1800" i="1" spc="-10" dirty="0">
                <a:solidFill>
                  <a:srgbClr val="52555A"/>
                </a:solidFill>
                <a:latin typeface="Arial Narrow"/>
                <a:cs typeface="Arial Narrow"/>
              </a:rPr>
              <a:t>in </a:t>
            </a:r>
            <a:r>
              <a:rPr sz="1800" i="1" dirty="0">
                <a:solidFill>
                  <a:srgbClr val="52555A"/>
                </a:solidFill>
                <a:latin typeface="Arial Narrow"/>
                <a:cs typeface="Arial Narrow"/>
              </a:rPr>
              <a:t>Elsevier’s</a:t>
            </a:r>
            <a:r>
              <a:rPr sz="1800" i="1" spc="40" dirty="0">
                <a:solidFill>
                  <a:srgbClr val="52555A"/>
                </a:solidFill>
                <a:latin typeface="Arial Narrow"/>
                <a:cs typeface="Arial Narrow"/>
              </a:rPr>
              <a:t> </a:t>
            </a:r>
            <a:r>
              <a:rPr sz="1800" i="1" dirty="0">
                <a:solidFill>
                  <a:srgbClr val="52555A"/>
                </a:solidFill>
                <a:latin typeface="Arial Narrow"/>
                <a:cs typeface="Arial Narrow"/>
              </a:rPr>
              <a:t>Scopus»</a:t>
            </a:r>
            <a:endParaRPr sz="1800">
              <a:latin typeface="Arial Narrow"/>
              <a:cs typeface="Arial Narrow"/>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30</a:t>
            </a:r>
            <a:endParaRPr sz="700">
              <a:latin typeface="Arial"/>
              <a:cs typeface="Arial"/>
            </a:endParaRPr>
          </a:p>
        </p:txBody>
      </p:sp>
      <p:sp>
        <p:nvSpPr>
          <p:cNvPr id="3" name="object 3"/>
          <p:cNvSpPr txBox="1"/>
          <p:nvPr/>
        </p:nvSpPr>
        <p:spPr>
          <a:xfrm>
            <a:off x="535940" y="511428"/>
            <a:ext cx="8145780" cy="375920"/>
          </a:xfrm>
          <a:prstGeom prst="rect">
            <a:avLst/>
          </a:prstGeom>
        </p:spPr>
        <p:txBody>
          <a:bodyPr vert="horz" wrap="square" lIns="0" tIns="0" rIns="0" bIns="0" rtlCol="0">
            <a:spAutoFit/>
          </a:bodyPr>
          <a:lstStyle/>
          <a:p>
            <a:pPr marL="12700">
              <a:lnSpc>
                <a:spcPct val="100000"/>
              </a:lnSpc>
            </a:pPr>
            <a:r>
              <a:rPr sz="2200" b="1" spc="-5" dirty="0">
                <a:solidFill>
                  <a:srgbClr val="007397"/>
                </a:solidFill>
                <a:latin typeface="Arial"/>
                <a:cs typeface="Arial"/>
              </a:rPr>
              <a:t>SJR: </a:t>
            </a:r>
            <a:r>
              <a:rPr sz="2200" b="1" spc="-15" dirty="0">
                <a:solidFill>
                  <a:srgbClr val="007397"/>
                </a:solidFill>
                <a:latin typeface="Arial"/>
                <a:cs typeface="Arial"/>
              </a:rPr>
              <a:t>Метрика </a:t>
            </a:r>
            <a:r>
              <a:rPr sz="2200" b="1" spc="-10" dirty="0">
                <a:solidFill>
                  <a:srgbClr val="007397"/>
                </a:solidFill>
                <a:latin typeface="Arial"/>
                <a:cs typeface="Arial"/>
              </a:rPr>
              <a:t>престижа журнала </a:t>
            </a:r>
            <a:r>
              <a:rPr sz="2200" b="1" dirty="0">
                <a:solidFill>
                  <a:srgbClr val="007397"/>
                </a:solidFill>
                <a:latin typeface="Arial"/>
                <a:cs typeface="Arial"/>
              </a:rPr>
              <a:t>(</a:t>
            </a:r>
            <a:r>
              <a:rPr sz="2400" b="1" u="heavy" dirty="0">
                <a:solidFill>
                  <a:srgbClr val="007397"/>
                </a:solidFill>
                <a:latin typeface="Arial"/>
                <a:cs typeface="Arial"/>
              </a:rPr>
              <a:t>SCImago </a:t>
            </a:r>
            <a:r>
              <a:rPr sz="2400" b="1" u="heavy" spc="-5" dirty="0">
                <a:solidFill>
                  <a:srgbClr val="007397"/>
                </a:solidFill>
                <a:latin typeface="Arial"/>
                <a:cs typeface="Arial"/>
              </a:rPr>
              <a:t>Journal</a:t>
            </a:r>
            <a:r>
              <a:rPr sz="2400" b="1" u="heavy" spc="150" dirty="0">
                <a:solidFill>
                  <a:srgbClr val="007397"/>
                </a:solidFill>
                <a:latin typeface="Arial"/>
                <a:cs typeface="Arial"/>
              </a:rPr>
              <a:t> </a:t>
            </a:r>
            <a:r>
              <a:rPr sz="2400" b="1" u="heavy" spc="-5" dirty="0">
                <a:solidFill>
                  <a:srgbClr val="007397"/>
                </a:solidFill>
                <a:latin typeface="Arial"/>
                <a:cs typeface="Arial"/>
              </a:rPr>
              <a:t>Rank</a:t>
            </a:r>
            <a:r>
              <a:rPr sz="2200" b="1" spc="-5" dirty="0">
                <a:solidFill>
                  <a:srgbClr val="007397"/>
                </a:solidFill>
                <a:latin typeface="Arial"/>
                <a:cs typeface="Arial"/>
              </a:rPr>
              <a:t>)</a:t>
            </a:r>
            <a:endParaRPr sz="2200">
              <a:latin typeface="Arial"/>
              <a:cs typeface="Arial"/>
            </a:endParaRPr>
          </a:p>
        </p:txBody>
      </p:sp>
      <p:sp>
        <p:nvSpPr>
          <p:cNvPr id="4" name="object 4"/>
          <p:cNvSpPr txBox="1"/>
          <p:nvPr/>
        </p:nvSpPr>
        <p:spPr>
          <a:xfrm>
            <a:off x="1825244" y="943102"/>
            <a:ext cx="2966720" cy="1800860"/>
          </a:xfrm>
          <a:prstGeom prst="rect">
            <a:avLst/>
          </a:prstGeom>
        </p:spPr>
        <p:txBody>
          <a:bodyPr vert="horz" wrap="square" lIns="0" tIns="0" rIns="0" bIns="0" rtlCol="0">
            <a:spAutoFit/>
          </a:bodyPr>
          <a:lstStyle/>
          <a:p>
            <a:pPr marL="403860">
              <a:lnSpc>
                <a:spcPct val="100000"/>
              </a:lnSpc>
              <a:tabLst>
                <a:tab pos="2569845" algn="l"/>
              </a:tabLst>
            </a:pPr>
            <a:r>
              <a:rPr sz="9600" dirty="0">
                <a:solidFill>
                  <a:srgbClr val="52555A"/>
                </a:solidFill>
                <a:latin typeface="Arial"/>
                <a:cs typeface="Arial"/>
              </a:rPr>
              <a:t>А	</a:t>
            </a:r>
            <a:r>
              <a:rPr sz="5400" dirty="0">
                <a:solidFill>
                  <a:srgbClr val="52555A"/>
                </a:solidFill>
                <a:latin typeface="Arial"/>
                <a:cs typeface="Arial"/>
              </a:rPr>
              <a:t>и</a:t>
            </a:r>
            <a:endParaRPr sz="5400">
              <a:latin typeface="Arial"/>
              <a:cs typeface="Arial"/>
            </a:endParaRPr>
          </a:p>
          <a:p>
            <a:pPr marL="12700">
              <a:lnSpc>
                <a:spcPct val="100000"/>
              </a:lnSpc>
              <a:spcBef>
                <a:spcPts val="650"/>
              </a:spcBef>
            </a:pPr>
            <a:r>
              <a:rPr sz="1600" spc="-30" dirty="0">
                <a:solidFill>
                  <a:srgbClr val="FF8200"/>
                </a:solidFill>
                <a:latin typeface="Arial"/>
                <a:cs typeface="Arial"/>
              </a:rPr>
              <a:t>МАТЕМАТИКА</a:t>
            </a:r>
            <a:endParaRPr sz="1600">
              <a:latin typeface="Arial"/>
              <a:cs typeface="Arial"/>
            </a:endParaRPr>
          </a:p>
        </p:txBody>
      </p:sp>
      <p:sp>
        <p:nvSpPr>
          <p:cNvPr id="5" name="object 5"/>
          <p:cNvSpPr txBox="1"/>
          <p:nvPr/>
        </p:nvSpPr>
        <p:spPr>
          <a:xfrm>
            <a:off x="6118986" y="943102"/>
            <a:ext cx="880110" cy="1800860"/>
          </a:xfrm>
          <a:prstGeom prst="rect">
            <a:avLst/>
          </a:prstGeom>
        </p:spPr>
        <p:txBody>
          <a:bodyPr vert="horz" wrap="square" lIns="0" tIns="0" rIns="0" bIns="0" rtlCol="0">
            <a:spAutoFit/>
          </a:bodyPr>
          <a:lstStyle/>
          <a:p>
            <a:pPr marL="12700">
              <a:lnSpc>
                <a:spcPct val="100000"/>
              </a:lnSpc>
            </a:pPr>
            <a:r>
              <a:rPr sz="9600" dirty="0">
                <a:solidFill>
                  <a:srgbClr val="52555A"/>
                </a:solidFill>
                <a:latin typeface="Arial"/>
                <a:cs typeface="Arial"/>
              </a:rPr>
              <a:t>В</a:t>
            </a:r>
            <a:endParaRPr sz="9600">
              <a:latin typeface="Arial"/>
              <a:cs typeface="Arial"/>
            </a:endParaRPr>
          </a:p>
          <a:p>
            <a:pPr marL="45720">
              <a:lnSpc>
                <a:spcPct val="100000"/>
              </a:lnSpc>
              <a:spcBef>
                <a:spcPts val="650"/>
              </a:spcBef>
            </a:pPr>
            <a:r>
              <a:rPr sz="1600" spc="-5" dirty="0">
                <a:solidFill>
                  <a:srgbClr val="FF8200"/>
                </a:solidFill>
                <a:latin typeface="Arial"/>
                <a:cs typeface="Arial"/>
              </a:rPr>
              <a:t>ФИЗИКА</a:t>
            </a:r>
            <a:endParaRPr sz="1600">
              <a:latin typeface="Arial"/>
              <a:cs typeface="Arial"/>
            </a:endParaRPr>
          </a:p>
        </p:txBody>
      </p:sp>
      <p:sp>
        <p:nvSpPr>
          <p:cNvPr id="6" name="object 6"/>
          <p:cNvSpPr/>
          <p:nvPr/>
        </p:nvSpPr>
        <p:spPr>
          <a:xfrm>
            <a:off x="1672844" y="3322446"/>
            <a:ext cx="2007235" cy="1338580"/>
          </a:xfrm>
          <a:custGeom>
            <a:avLst/>
            <a:gdLst/>
            <a:ahLst/>
            <a:cxnLst/>
            <a:rect l="l" t="t" r="r" b="b"/>
            <a:pathLst>
              <a:path w="2007235" h="1338579">
                <a:moveTo>
                  <a:pt x="0" y="1338579"/>
                </a:moveTo>
                <a:lnTo>
                  <a:pt x="2006727" y="1338579"/>
                </a:lnTo>
                <a:lnTo>
                  <a:pt x="2006727" y="0"/>
                </a:lnTo>
                <a:lnTo>
                  <a:pt x="0" y="0"/>
                </a:lnTo>
                <a:lnTo>
                  <a:pt x="0" y="1338579"/>
                </a:lnTo>
                <a:close/>
              </a:path>
            </a:pathLst>
          </a:custGeom>
          <a:solidFill>
            <a:srgbClr val="CAD4DD"/>
          </a:solidFill>
        </p:spPr>
        <p:txBody>
          <a:bodyPr wrap="square" lIns="0" tIns="0" rIns="0" bIns="0" rtlCol="0"/>
          <a:lstStyle/>
          <a:p>
            <a:endParaRPr/>
          </a:p>
        </p:txBody>
      </p:sp>
      <p:sp>
        <p:nvSpPr>
          <p:cNvPr id="7" name="object 7"/>
          <p:cNvSpPr/>
          <p:nvPr/>
        </p:nvSpPr>
        <p:spPr>
          <a:xfrm>
            <a:off x="1672844" y="3322446"/>
            <a:ext cx="2007235" cy="1338580"/>
          </a:xfrm>
          <a:custGeom>
            <a:avLst/>
            <a:gdLst/>
            <a:ahLst/>
            <a:cxnLst/>
            <a:rect l="l" t="t" r="r" b="b"/>
            <a:pathLst>
              <a:path w="2007235" h="1338579">
                <a:moveTo>
                  <a:pt x="0" y="1338579"/>
                </a:moveTo>
                <a:lnTo>
                  <a:pt x="2006727" y="1338579"/>
                </a:lnTo>
                <a:lnTo>
                  <a:pt x="2006727" y="0"/>
                </a:lnTo>
                <a:lnTo>
                  <a:pt x="0" y="0"/>
                </a:lnTo>
                <a:lnTo>
                  <a:pt x="0" y="1338579"/>
                </a:lnTo>
                <a:close/>
              </a:path>
            </a:pathLst>
          </a:custGeom>
          <a:ln w="25400">
            <a:solidFill>
              <a:srgbClr val="CAD4DD"/>
            </a:solidFill>
          </a:ln>
        </p:spPr>
        <p:txBody>
          <a:bodyPr wrap="square" lIns="0" tIns="0" rIns="0" bIns="0" rtlCol="0"/>
          <a:lstStyle/>
          <a:p>
            <a:endParaRPr/>
          </a:p>
        </p:txBody>
      </p:sp>
      <p:sp>
        <p:nvSpPr>
          <p:cNvPr id="8" name="object 8"/>
          <p:cNvSpPr txBox="1"/>
          <p:nvPr/>
        </p:nvSpPr>
        <p:spPr>
          <a:xfrm>
            <a:off x="1981580" y="3530112"/>
            <a:ext cx="1605280" cy="931544"/>
          </a:xfrm>
          <a:prstGeom prst="rect">
            <a:avLst/>
          </a:prstGeom>
        </p:spPr>
        <p:txBody>
          <a:bodyPr vert="horz" wrap="square" lIns="0" tIns="1270" rIns="0" bIns="0" rtlCol="0">
            <a:spAutoFit/>
          </a:bodyPr>
          <a:lstStyle/>
          <a:p>
            <a:pPr marL="12700" marR="5080">
              <a:lnSpc>
                <a:spcPts val="1450"/>
              </a:lnSpc>
              <a:spcBef>
                <a:spcPts val="10"/>
              </a:spcBef>
            </a:pPr>
            <a:r>
              <a:rPr sz="1400" spc="-15" dirty="0">
                <a:solidFill>
                  <a:srgbClr val="52555A"/>
                </a:solidFill>
                <a:latin typeface="Arial"/>
                <a:cs typeface="Arial"/>
              </a:rPr>
              <a:t>Входит </a:t>
            </a:r>
            <a:r>
              <a:rPr sz="1400" dirty="0">
                <a:solidFill>
                  <a:srgbClr val="52555A"/>
                </a:solidFill>
                <a:latin typeface="Arial"/>
                <a:cs typeface="Arial"/>
              </a:rPr>
              <a:t>в набор  самых</a:t>
            </a:r>
            <a:r>
              <a:rPr sz="1400" spc="-110" dirty="0">
                <a:solidFill>
                  <a:srgbClr val="52555A"/>
                </a:solidFill>
                <a:latin typeface="Arial"/>
                <a:cs typeface="Arial"/>
              </a:rPr>
              <a:t> </a:t>
            </a:r>
            <a:r>
              <a:rPr sz="1400" spc="-5" dirty="0">
                <a:solidFill>
                  <a:srgbClr val="52555A"/>
                </a:solidFill>
                <a:latin typeface="Arial"/>
                <a:cs typeface="Arial"/>
              </a:rPr>
              <a:t>цитируемых</a:t>
            </a:r>
            <a:endParaRPr sz="1400">
              <a:latin typeface="Arial"/>
              <a:cs typeface="Arial"/>
            </a:endParaRPr>
          </a:p>
          <a:p>
            <a:pPr marL="12700">
              <a:lnSpc>
                <a:spcPts val="1325"/>
              </a:lnSpc>
            </a:pPr>
            <a:r>
              <a:rPr sz="1400" dirty="0">
                <a:solidFill>
                  <a:srgbClr val="52555A"/>
                </a:solidFill>
                <a:latin typeface="Arial"/>
                <a:cs typeface="Arial"/>
              </a:rPr>
              <a:t>журналов в</a:t>
            </a:r>
            <a:r>
              <a:rPr sz="1400" spc="-95" dirty="0">
                <a:solidFill>
                  <a:srgbClr val="52555A"/>
                </a:solidFill>
                <a:latin typeface="Arial"/>
                <a:cs typeface="Arial"/>
              </a:rPr>
              <a:t> </a:t>
            </a:r>
            <a:r>
              <a:rPr sz="1400" dirty="0">
                <a:solidFill>
                  <a:srgbClr val="52555A"/>
                </a:solidFill>
                <a:latin typeface="Arial"/>
                <a:cs typeface="Arial"/>
              </a:rPr>
              <a:t>своей</a:t>
            </a:r>
            <a:endParaRPr sz="1400">
              <a:latin typeface="Arial"/>
              <a:cs typeface="Arial"/>
            </a:endParaRPr>
          </a:p>
          <a:p>
            <a:pPr marL="12700" marR="596265">
              <a:lnSpc>
                <a:spcPts val="1450"/>
              </a:lnSpc>
              <a:spcBef>
                <a:spcPts val="120"/>
              </a:spcBef>
            </a:pPr>
            <a:r>
              <a:rPr sz="1400" spc="-10" dirty="0">
                <a:solidFill>
                  <a:srgbClr val="52555A"/>
                </a:solidFill>
                <a:latin typeface="Arial"/>
                <a:cs typeface="Arial"/>
              </a:rPr>
              <a:t>п</a:t>
            </a:r>
            <a:r>
              <a:rPr sz="1400" dirty="0">
                <a:solidFill>
                  <a:srgbClr val="52555A"/>
                </a:solidFill>
                <a:latin typeface="Arial"/>
                <a:cs typeface="Arial"/>
              </a:rPr>
              <a:t>р</a:t>
            </a:r>
            <a:r>
              <a:rPr sz="1400" spc="-40" dirty="0">
                <a:solidFill>
                  <a:srgbClr val="52555A"/>
                </a:solidFill>
                <a:latin typeface="Arial"/>
                <a:cs typeface="Arial"/>
              </a:rPr>
              <a:t>е</a:t>
            </a:r>
            <a:r>
              <a:rPr sz="1400" dirty="0">
                <a:solidFill>
                  <a:srgbClr val="52555A"/>
                </a:solidFill>
                <a:latin typeface="Arial"/>
                <a:cs typeface="Arial"/>
              </a:rPr>
              <a:t>д</a:t>
            </a:r>
            <a:r>
              <a:rPr sz="1400" spc="-10" dirty="0">
                <a:solidFill>
                  <a:srgbClr val="52555A"/>
                </a:solidFill>
                <a:latin typeface="Arial"/>
                <a:cs typeface="Arial"/>
              </a:rPr>
              <a:t>м</a:t>
            </a:r>
            <a:r>
              <a:rPr sz="1400" spc="-50" dirty="0">
                <a:solidFill>
                  <a:srgbClr val="52555A"/>
                </a:solidFill>
                <a:latin typeface="Arial"/>
                <a:cs typeface="Arial"/>
              </a:rPr>
              <a:t>е</a:t>
            </a:r>
            <a:r>
              <a:rPr sz="1400" dirty="0">
                <a:solidFill>
                  <a:srgbClr val="52555A"/>
                </a:solidFill>
                <a:latin typeface="Arial"/>
                <a:cs typeface="Arial"/>
              </a:rPr>
              <a:t>тной  </a:t>
            </a:r>
            <a:r>
              <a:rPr sz="1400" spc="-10" dirty="0">
                <a:solidFill>
                  <a:srgbClr val="52555A"/>
                </a:solidFill>
                <a:latin typeface="Arial"/>
                <a:cs typeface="Arial"/>
              </a:rPr>
              <a:t>области</a:t>
            </a:r>
            <a:endParaRPr sz="1400">
              <a:latin typeface="Arial"/>
              <a:cs typeface="Arial"/>
            </a:endParaRPr>
          </a:p>
        </p:txBody>
      </p:sp>
      <p:sp>
        <p:nvSpPr>
          <p:cNvPr id="9" name="object 9"/>
          <p:cNvSpPr/>
          <p:nvPr/>
        </p:nvSpPr>
        <p:spPr>
          <a:xfrm>
            <a:off x="1672844" y="4660925"/>
            <a:ext cx="2007235" cy="1338580"/>
          </a:xfrm>
          <a:custGeom>
            <a:avLst/>
            <a:gdLst/>
            <a:ahLst/>
            <a:cxnLst/>
            <a:rect l="l" t="t" r="r" b="b"/>
            <a:pathLst>
              <a:path w="2007235" h="1338579">
                <a:moveTo>
                  <a:pt x="0" y="1338580"/>
                </a:moveTo>
                <a:lnTo>
                  <a:pt x="2006727" y="1338580"/>
                </a:lnTo>
                <a:lnTo>
                  <a:pt x="2006727" y="0"/>
                </a:lnTo>
                <a:lnTo>
                  <a:pt x="0" y="0"/>
                </a:lnTo>
                <a:lnTo>
                  <a:pt x="0" y="1338580"/>
                </a:lnTo>
                <a:close/>
              </a:path>
            </a:pathLst>
          </a:custGeom>
          <a:solidFill>
            <a:srgbClr val="CAD4DD"/>
          </a:solidFill>
        </p:spPr>
        <p:txBody>
          <a:bodyPr wrap="square" lIns="0" tIns="0" rIns="0" bIns="0" rtlCol="0"/>
          <a:lstStyle/>
          <a:p>
            <a:endParaRPr/>
          </a:p>
        </p:txBody>
      </p:sp>
      <p:sp>
        <p:nvSpPr>
          <p:cNvPr id="10" name="object 10"/>
          <p:cNvSpPr/>
          <p:nvPr/>
        </p:nvSpPr>
        <p:spPr>
          <a:xfrm>
            <a:off x="1672844" y="4660925"/>
            <a:ext cx="2007235" cy="1338580"/>
          </a:xfrm>
          <a:custGeom>
            <a:avLst/>
            <a:gdLst/>
            <a:ahLst/>
            <a:cxnLst/>
            <a:rect l="l" t="t" r="r" b="b"/>
            <a:pathLst>
              <a:path w="2007235" h="1338579">
                <a:moveTo>
                  <a:pt x="0" y="1338580"/>
                </a:moveTo>
                <a:lnTo>
                  <a:pt x="2006727" y="1338580"/>
                </a:lnTo>
                <a:lnTo>
                  <a:pt x="2006727" y="0"/>
                </a:lnTo>
                <a:lnTo>
                  <a:pt x="0" y="0"/>
                </a:lnTo>
                <a:lnTo>
                  <a:pt x="0" y="1338580"/>
                </a:lnTo>
                <a:close/>
              </a:path>
            </a:pathLst>
          </a:custGeom>
          <a:ln w="25400">
            <a:solidFill>
              <a:srgbClr val="CAD4DD"/>
            </a:solidFill>
          </a:ln>
        </p:spPr>
        <p:txBody>
          <a:bodyPr wrap="square" lIns="0" tIns="0" rIns="0" bIns="0" rtlCol="0"/>
          <a:lstStyle/>
          <a:p>
            <a:endParaRPr/>
          </a:p>
        </p:txBody>
      </p:sp>
      <p:sp>
        <p:nvSpPr>
          <p:cNvPr id="11" name="object 11"/>
          <p:cNvSpPr txBox="1"/>
          <p:nvPr/>
        </p:nvSpPr>
        <p:spPr>
          <a:xfrm>
            <a:off x="2207132" y="5084445"/>
            <a:ext cx="1059815" cy="436245"/>
          </a:xfrm>
          <a:prstGeom prst="rect">
            <a:avLst/>
          </a:prstGeom>
        </p:spPr>
        <p:txBody>
          <a:bodyPr vert="horz" wrap="square" lIns="0" tIns="0" rIns="0" bIns="0" rtlCol="0">
            <a:spAutoFit/>
          </a:bodyPr>
          <a:lstStyle/>
          <a:p>
            <a:pPr marL="12700">
              <a:lnSpc>
                <a:spcPct val="100000"/>
              </a:lnSpc>
            </a:pPr>
            <a:r>
              <a:rPr sz="2800" b="1" spc="-5" dirty="0">
                <a:solidFill>
                  <a:srgbClr val="52555A"/>
                </a:solidFill>
                <a:latin typeface="Arial"/>
                <a:cs typeface="Arial"/>
              </a:rPr>
              <a:t>SJR</a:t>
            </a:r>
            <a:r>
              <a:rPr sz="2800" b="1" spc="-190" dirty="0">
                <a:solidFill>
                  <a:srgbClr val="52555A"/>
                </a:solidFill>
                <a:latin typeface="Arial"/>
                <a:cs typeface="Arial"/>
              </a:rPr>
              <a:t> </a:t>
            </a:r>
            <a:r>
              <a:rPr sz="2800" b="1" spc="-5" dirty="0">
                <a:solidFill>
                  <a:srgbClr val="52555A"/>
                </a:solidFill>
                <a:latin typeface="Arial"/>
                <a:cs typeface="Arial"/>
              </a:rPr>
              <a:t>A</a:t>
            </a:r>
            <a:endParaRPr sz="2800">
              <a:latin typeface="Arial"/>
              <a:cs typeface="Arial"/>
            </a:endParaRPr>
          </a:p>
        </p:txBody>
      </p:sp>
      <p:sp>
        <p:nvSpPr>
          <p:cNvPr id="12" name="object 12"/>
          <p:cNvSpPr/>
          <p:nvPr/>
        </p:nvSpPr>
        <p:spPr>
          <a:xfrm>
            <a:off x="376631" y="2787269"/>
            <a:ext cx="1337945" cy="1337945"/>
          </a:xfrm>
          <a:custGeom>
            <a:avLst/>
            <a:gdLst/>
            <a:ahLst/>
            <a:cxnLst/>
            <a:rect l="l" t="t" r="r" b="b"/>
            <a:pathLst>
              <a:path w="1337945" h="1337945">
                <a:moveTo>
                  <a:pt x="668921" y="0"/>
                </a:moveTo>
                <a:lnTo>
                  <a:pt x="621150" y="1680"/>
                </a:lnTo>
                <a:lnTo>
                  <a:pt x="574286" y="6645"/>
                </a:lnTo>
                <a:lnTo>
                  <a:pt x="528441" y="14781"/>
                </a:lnTo>
                <a:lnTo>
                  <a:pt x="483728" y="25975"/>
                </a:lnTo>
                <a:lnTo>
                  <a:pt x="440262" y="40115"/>
                </a:lnTo>
                <a:lnTo>
                  <a:pt x="398156" y="57085"/>
                </a:lnTo>
                <a:lnTo>
                  <a:pt x="357521" y="76775"/>
                </a:lnTo>
                <a:lnTo>
                  <a:pt x="318473" y="99069"/>
                </a:lnTo>
                <a:lnTo>
                  <a:pt x="281123" y="123854"/>
                </a:lnTo>
                <a:lnTo>
                  <a:pt x="245585" y="151019"/>
                </a:lnTo>
                <a:lnTo>
                  <a:pt x="211973" y="180448"/>
                </a:lnTo>
                <a:lnTo>
                  <a:pt x="180399" y="212029"/>
                </a:lnTo>
                <a:lnTo>
                  <a:pt x="150977" y="245648"/>
                </a:lnTo>
                <a:lnTo>
                  <a:pt x="123819" y="281193"/>
                </a:lnTo>
                <a:lnTo>
                  <a:pt x="99040" y="318550"/>
                </a:lnTo>
                <a:lnTo>
                  <a:pt x="76752" y="357605"/>
                </a:lnTo>
                <a:lnTo>
                  <a:pt x="57068" y="398245"/>
                </a:lnTo>
                <a:lnTo>
                  <a:pt x="40102" y="440358"/>
                </a:lnTo>
                <a:lnTo>
                  <a:pt x="25967" y="483829"/>
                </a:lnTo>
                <a:lnTo>
                  <a:pt x="14776" y="528546"/>
                </a:lnTo>
                <a:lnTo>
                  <a:pt x="6642" y="574395"/>
                </a:lnTo>
                <a:lnTo>
                  <a:pt x="1679" y="621262"/>
                </a:lnTo>
                <a:lnTo>
                  <a:pt x="0" y="669035"/>
                </a:lnTo>
                <a:lnTo>
                  <a:pt x="1679" y="716808"/>
                </a:lnTo>
                <a:lnTo>
                  <a:pt x="6642" y="763674"/>
                </a:lnTo>
                <a:lnTo>
                  <a:pt x="14776" y="809519"/>
                </a:lnTo>
                <a:lnTo>
                  <a:pt x="25967" y="854232"/>
                </a:lnTo>
                <a:lnTo>
                  <a:pt x="40102" y="897698"/>
                </a:lnTo>
                <a:lnTo>
                  <a:pt x="57068" y="939804"/>
                </a:lnTo>
                <a:lnTo>
                  <a:pt x="76752" y="980438"/>
                </a:lnTo>
                <a:lnTo>
                  <a:pt x="99040" y="1019486"/>
                </a:lnTo>
                <a:lnTo>
                  <a:pt x="123819" y="1056835"/>
                </a:lnTo>
                <a:lnTo>
                  <a:pt x="150977" y="1092372"/>
                </a:lnTo>
                <a:lnTo>
                  <a:pt x="180399" y="1125983"/>
                </a:lnTo>
                <a:lnTo>
                  <a:pt x="211973" y="1157556"/>
                </a:lnTo>
                <a:lnTo>
                  <a:pt x="245585" y="1186977"/>
                </a:lnTo>
                <a:lnTo>
                  <a:pt x="281123" y="1214133"/>
                </a:lnTo>
                <a:lnTo>
                  <a:pt x="318473" y="1238911"/>
                </a:lnTo>
                <a:lnTo>
                  <a:pt x="357521" y="1261198"/>
                </a:lnTo>
                <a:lnTo>
                  <a:pt x="398156" y="1280880"/>
                </a:lnTo>
                <a:lnTo>
                  <a:pt x="440262" y="1297845"/>
                </a:lnTo>
                <a:lnTo>
                  <a:pt x="483728" y="1311979"/>
                </a:lnTo>
                <a:lnTo>
                  <a:pt x="528441" y="1323169"/>
                </a:lnTo>
                <a:lnTo>
                  <a:pt x="574286" y="1331302"/>
                </a:lnTo>
                <a:lnTo>
                  <a:pt x="621150" y="1336265"/>
                </a:lnTo>
                <a:lnTo>
                  <a:pt x="668921" y="1337944"/>
                </a:lnTo>
                <a:lnTo>
                  <a:pt x="716698" y="1336265"/>
                </a:lnTo>
                <a:lnTo>
                  <a:pt x="763568" y="1331302"/>
                </a:lnTo>
                <a:lnTo>
                  <a:pt x="809418" y="1323169"/>
                </a:lnTo>
                <a:lnTo>
                  <a:pt x="854134" y="1311979"/>
                </a:lnTo>
                <a:lnTo>
                  <a:pt x="897603" y="1297845"/>
                </a:lnTo>
                <a:lnTo>
                  <a:pt x="939713" y="1280880"/>
                </a:lnTo>
                <a:lnTo>
                  <a:pt x="980349" y="1261198"/>
                </a:lnTo>
                <a:lnTo>
                  <a:pt x="1019399" y="1238911"/>
                </a:lnTo>
                <a:lnTo>
                  <a:pt x="1056750" y="1214133"/>
                </a:lnTo>
                <a:lnTo>
                  <a:pt x="1092289" y="1186977"/>
                </a:lnTo>
                <a:lnTo>
                  <a:pt x="1125901" y="1157556"/>
                </a:lnTo>
                <a:lnTo>
                  <a:pt x="1157475" y="1125983"/>
                </a:lnTo>
                <a:lnTo>
                  <a:pt x="1186897" y="1092372"/>
                </a:lnTo>
                <a:lnTo>
                  <a:pt x="1214054" y="1056835"/>
                </a:lnTo>
                <a:lnTo>
                  <a:pt x="1238833" y="1019486"/>
                </a:lnTo>
                <a:lnTo>
                  <a:pt x="1261120" y="980438"/>
                </a:lnTo>
                <a:lnTo>
                  <a:pt x="1280803" y="939804"/>
                </a:lnTo>
                <a:lnTo>
                  <a:pt x="1297768" y="897698"/>
                </a:lnTo>
                <a:lnTo>
                  <a:pt x="1311903" y="854232"/>
                </a:lnTo>
                <a:lnTo>
                  <a:pt x="1323093" y="809519"/>
                </a:lnTo>
                <a:lnTo>
                  <a:pt x="1331226" y="763674"/>
                </a:lnTo>
                <a:lnTo>
                  <a:pt x="1336189" y="716808"/>
                </a:lnTo>
                <a:lnTo>
                  <a:pt x="1337868" y="669035"/>
                </a:lnTo>
                <a:lnTo>
                  <a:pt x="1336189" y="621262"/>
                </a:lnTo>
                <a:lnTo>
                  <a:pt x="1331226" y="574395"/>
                </a:lnTo>
                <a:lnTo>
                  <a:pt x="1323093" y="528546"/>
                </a:lnTo>
                <a:lnTo>
                  <a:pt x="1311903" y="483829"/>
                </a:lnTo>
                <a:lnTo>
                  <a:pt x="1297768" y="440358"/>
                </a:lnTo>
                <a:lnTo>
                  <a:pt x="1280803" y="398245"/>
                </a:lnTo>
                <a:lnTo>
                  <a:pt x="1261120" y="357605"/>
                </a:lnTo>
                <a:lnTo>
                  <a:pt x="1238833" y="318550"/>
                </a:lnTo>
                <a:lnTo>
                  <a:pt x="1214054" y="281193"/>
                </a:lnTo>
                <a:lnTo>
                  <a:pt x="1186897" y="245648"/>
                </a:lnTo>
                <a:lnTo>
                  <a:pt x="1157475" y="212029"/>
                </a:lnTo>
                <a:lnTo>
                  <a:pt x="1125901" y="180448"/>
                </a:lnTo>
                <a:lnTo>
                  <a:pt x="1092289" y="151019"/>
                </a:lnTo>
                <a:lnTo>
                  <a:pt x="1056750" y="123854"/>
                </a:lnTo>
                <a:lnTo>
                  <a:pt x="1019399" y="99069"/>
                </a:lnTo>
                <a:lnTo>
                  <a:pt x="980349" y="76775"/>
                </a:lnTo>
                <a:lnTo>
                  <a:pt x="939713" y="57085"/>
                </a:lnTo>
                <a:lnTo>
                  <a:pt x="897603" y="40115"/>
                </a:lnTo>
                <a:lnTo>
                  <a:pt x="854134" y="25975"/>
                </a:lnTo>
                <a:lnTo>
                  <a:pt x="809418" y="14781"/>
                </a:lnTo>
                <a:lnTo>
                  <a:pt x="763568" y="6645"/>
                </a:lnTo>
                <a:lnTo>
                  <a:pt x="716698" y="1680"/>
                </a:lnTo>
                <a:lnTo>
                  <a:pt x="668921" y="0"/>
                </a:lnTo>
                <a:close/>
              </a:path>
            </a:pathLst>
          </a:custGeom>
          <a:solidFill>
            <a:srgbClr val="007397"/>
          </a:solidFill>
        </p:spPr>
        <p:txBody>
          <a:bodyPr wrap="square" lIns="0" tIns="0" rIns="0" bIns="0" rtlCol="0"/>
          <a:lstStyle/>
          <a:p>
            <a:endParaRPr/>
          </a:p>
        </p:txBody>
      </p:sp>
      <p:sp>
        <p:nvSpPr>
          <p:cNvPr id="13" name="object 13"/>
          <p:cNvSpPr/>
          <p:nvPr/>
        </p:nvSpPr>
        <p:spPr>
          <a:xfrm>
            <a:off x="376631" y="2787269"/>
            <a:ext cx="1337945" cy="1337945"/>
          </a:xfrm>
          <a:custGeom>
            <a:avLst/>
            <a:gdLst/>
            <a:ahLst/>
            <a:cxnLst/>
            <a:rect l="l" t="t" r="r" b="b"/>
            <a:pathLst>
              <a:path w="1337945" h="1337945">
                <a:moveTo>
                  <a:pt x="0" y="669035"/>
                </a:moveTo>
                <a:lnTo>
                  <a:pt x="1679" y="621262"/>
                </a:lnTo>
                <a:lnTo>
                  <a:pt x="6642" y="574395"/>
                </a:lnTo>
                <a:lnTo>
                  <a:pt x="14776" y="528546"/>
                </a:lnTo>
                <a:lnTo>
                  <a:pt x="25967" y="483829"/>
                </a:lnTo>
                <a:lnTo>
                  <a:pt x="40102" y="440358"/>
                </a:lnTo>
                <a:lnTo>
                  <a:pt x="57068" y="398245"/>
                </a:lnTo>
                <a:lnTo>
                  <a:pt x="76752" y="357605"/>
                </a:lnTo>
                <a:lnTo>
                  <a:pt x="99040" y="318550"/>
                </a:lnTo>
                <a:lnTo>
                  <a:pt x="123819" y="281193"/>
                </a:lnTo>
                <a:lnTo>
                  <a:pt x="150977" y="245648"/>
                </a:lnTo>
                <a:lnTo>
                  <a:pt x="180399" y="212029"/>
                </a:lnTo>
                <a:lnTo>
                  <a:pt x="211973" y="180448"/>
                </a:lnTo>
                <a:lnTo>
                  <a:pt x="245585" y="151019"/>
                </a:lnTo>
                <a:lnTo>
                  <a:pt x="281123" y="123854"/>
                </a:lnTo>
                <a:lnTo>
                  <a:pt x="318473" y="99069"/>
                </a:lnTo>
                <a:lnTo>
                  <a:pt x="357521" y="76775"/>
                </a:lnTo>
                <a:lnTo>
                  <a:pt x="398156" y="57085"/>
                </a:lnTo>
                <a:lnTo>
                  <a:pt x="440262" y="40115"/>
                </a:lnTo>
                <a:lnTo>
                  <a:pt x="483728" y="25975"/>
                </a:lnTo>
                <a:lnTo>
                  <a:pt x="528441" y="14781"/>
                </a:lnTo>
                <a:lnTo>
                  <a:pt x="574286" y="6645"/>
                </a:lnTo>
                <a:lnTo>
                  <a:pt x="621150" y="1680"/>
                </a:lnTo>
                <a:lnTo>
                  <a:pt x="668921" y="0"/>
                </a:lnTo>
                <a:lnTo>
                  <a:pt x="716698" y="1680"/>
                </a:lnTo>
                <a:lnTo>
                  <a:pt x="763568" y="6645"/>
                </a:lnTo>
                <a:lnTo>
                  <a:pt x="809418" y="14781"/>
                </a:lnTo>
                <a:lnTo>
                  <a:pt x="854134" y="25975"/>
                </a:lnTo>
                <a:lnTo>
                  <a:pt x="897603" y="40115"/>
                </a:lnTo>
                <a:lnTo>
                  <a:pt x="939713" y="57085"/>
                </a:lnTo>
                <a:lnTo>
                  <a:pt x="980349" y="76775"/>
                </a:lnTo>
                <a:lnTo>
                  <a:pt x="1019399" y="99069"/>
                </a:lnTo>
                <a:lnTo>
                  <a:pt x="1056750" y="123854"/>
                </a:lnTo>
                <a:lnTo>
                  <a:pt x="1092289" y="151019"/>
                </a:lnTo>
                <a:lnTo>
                  <a:pt x="1125901" y="180448"/>
                </a:lnTo>
                <a:lnTo>
                  <a:pt x="1157475" y="212029"/>
                </a:lnTo>
                <a:lnTo>
                  <a:pt x="1186897" y="245648"/>
                </a:lnTo>
                <a:lnTo>
                  <a:pt x="1214054" y="281193"/>
                </a:lnTo>
                <a:lnTo>
                  <a:pt x="1238833" y="318550"/>
                </a:lnTo>
                <a:lnTo>
                  <a:pt x="1261120" y="357605"/>
                </a:lnTo>
                <a:lnTo>
                  <a:pt x="1280803" y="398245"/>
                </a:lnTo>
                <a:lnTo>
                  <a:pt x="1297768" y="440358"/>
                </a:lnTo>
                <a:lnTo>
                  <a:pt x="1311903" y="483829"/>
                </a:lnTo>
                <a:lnTo>
                  <a:pt x="1323093" y="528546"/>
                </a:lnTo>
                <a:lnTo>
                  <a:pt x="1331226" y="574395"/>
                </a:lnTo>
                <a:lnTo>
                  <a:pt x="1336189" y="621262"/>
                </a:lnTo>
                <a:lnTo>
                  <a:pt x="1337868" y="669035"/>
                </a:lnTo>
                <a:lnTo>
                  <a:pt x="1336189" y="716808"/>
                </a:lnTo>
                <a:lnTo>
                  <a:pt x="1331226" y="763674"/>
                </a:lnTo>
                <a:lnTo>
                  <a:pt x="1323093" y="809519"/>
                </a:lnTo>
                <a:lnTo>
                  <a:pt x="1311903" y="854232"/>
                </a:lnTo>
                <a:lnTo>
                  <a:pt x="1297768" y="897698"/>
                </a:lnTo>
                <a:lnTo>
                  <a:pt x="1280803" y="939804"/>
                </a:lnTo>
                <a:lnTo>
                  <a:pt x="1261120" y="980438"/>
                </a:lnTo>
                <a:lnTo>
                  <a:pt x="1238833" y="1019486"/>
                </a:lnTo>
                <a:lnTo>
                  <a:pt x="1214054" y="1056835"/>
                </a:lnTo>
                <a:lnTo>
                  <a:pt x="1186897" y="1092372"/>
                </a:lnTo>
                <a:lnTo>
                  <a:pt x="1157475" y="1125983"/>
                </a:lnTo>
                <a:lnTo>
                  <a:pt x="1125901" y="1157556"/>
                </a:lnTo>
                <a:lnTo>
                  <a:pt x="1092289" y="1186977"/>
                </a:lnTo>
                <a:lnTo>
                  <a:pt x="1056750" y="1214133"/>
                </a:lnTo>
                <a:lnTo>
                  <a:pt x="1019399" y="1238911"/>
                </a:lnTo>
                <a:lnTo>
                  <a:pt x="980349" y="1261198"/>
                </a:lnTo>
                <a:lnTo>
                  <a:pt x="939713" y="1280880"/>
                </a:lnTo>
                <a:lnTo>
                  <a:pt x="897603" y="1297845"/>
                </a:lnTo>
                <a:lnTo>
                  <a:pt x="854134" y="1311979"/>
                </a:lnTo>
                <a:lnTo>
                  <a:pt x="809418" y="1323169"/>
                </a:lnTo>
                <a:lnTo>
                  <a:pt x="763568" y="1331302"/>
                </a:lnTo>
                <a:lnTo>
                  <a:pt x="716698" y="1336265"/>
                </a:lnTo>
                <a:lnTo>
                  <a:pt x="668921" y="1337944"/>
                </a:lnTo>
                <a:lnTo>
                  <a:pt x="621150" y="1336265"/>
                </a:lnTo>
                <a:lnTo>
                  <a:pt x="574286" y="1331302"/>
                </a:lnTo>
                <a:lnTo>
                  <a:pt x="528441" y="1323169"/>
                </a:lnTo>
                <a:lnTo>
                  <a:pt x="483728" y="1311979"/>
                </a:lnTo>
                <a:lnTo>
                  <a:pt x="440262" y="1297845"/>
                </a:lnTo>
                <a:lnTo>
                  <a:pt x="398156" y="1280880"/>
                </a:lnTo>
                <a:lnTo>
                  <a:pt x="357521" y="1261198"/>
                </a:lnTo>
                <a:lnTo>
                  <a:pt x="318473" y="1238911"/>
                </a:lnTo>
                <a:lnTo>
                  <a:pt x="281123" y="1214133"/>
                </a:lnTo>
                <a:lnTo>
                  <a:pt x="245585" y="1186977"/>
                </a:lnTo>
                <a:lnTo>
                  <a:pt x="211973" y="1157556"/>
                </a:lnTo>
                <a:lnTo>
                  <a:pt x="180399" y="1125983"/>
                </a:lnTo>
                <a:lnTo>
                  <a:pt x="150977" y="1092372"/>
                </a:lnTo>
                <a:lnTo>
                  <a:pt x="123819" y="1056835"/>
                </a:lnTo>
                <a:lnTo>
                  <a:pt x="99040" y="1019486"/>
                </a:lnTo>
                <a:lnTo>
                  <a:pt x="76752" y="980438"/>
                </a:lnTo>
                <a:lnTo>
                  <a:pt x="57068" y="939804"/>
                </a:lnTo>
                <a:lnTo>
                  <a:pt x="40102" y="897698"/>
                </a:lnTo>
                <a:lnTo>
                  <a:pt x="25967" y="854232"/>
                </a:lnTo>
                <a:lnTo>
                  <a:pt x="14776" y="809519"/>
                </a:lnTo>
                <a:lnTo>
                  <a:pt x="6642" y="763674"/>
                </a:lnTo>
                <a:lnTo>
                  <a:pt x="1679" y="716808"/>
                </a:lnTo>
                <a:lnTo>
                  <a:pt x="0" y="669035"/>
                </a:lnTo>
                <a:close/>
              </a:path>
            </a:pathLst>
          </a:custGeom>
          <a:ln w="25400">
            <a:solidFill>
              <a:srgbClr val="FFFFFF"/>
            </a:solidFill>
          </a:ln>
        </p:spPr>
        <p:txBody>
          <a:bodyPr wrap="square" lIns="0" tIns="0" rIns="0" bIns="0" rtlCol="0"/>
          <a:lstStyle/>
          <a:p>
            <a:endParaRPr/>
          </a:p>
        </p:txBody>
      </p:sp>
      <p:sp>
        <p:nvSpPr>
          <p:cNvPr id="14" name="object 14"/>
          <p:cNvSpPr txBox="1"/>
          <p:nvPr/>
        </p:nvSpPr>
        <p:spPr>
          <a:xfrm>
            <a:off x="561543" y="3310763"/>
            <a:ext cx="967105" cy="300355"/>
          </a:xfrm>
          <a:prstGeom prst="rect">
            <a:avLst/>
          </a:prstGeom>
        </p:spPr>
        <p:txBody>
          <a:bodyPr vert="horz" wrap="square" lIns="0" tIns="0" rIns="0" bIns="0" rtlCol="0">
            <a:spAutoFit/>
          </a:bodyPr>
          <a:lstStyle/>
          <a:p>
            <a:pPr marL="238125" marR="5080" indent="-226060">
              <a:lnSpc>
                <a:spcPts val="1140"/>
              </a:lnSpc>
            </a:pPr>
            <a:r>
              <a:rPr sz="1100" dirty="0">
                <a:solidFill>
                  <a:srgbClr val="FFFFFF"/>
                </a:solidFill>
                <a:latin typeface="Arial"/>
                <a:cs typeface="Arial"/>
              </a:rPr>
              <a:t>П</a:t>
            </a:r>
            <a:r>
              <a:rPr sz="1100" spc="-5" dirty="0">
                <a:solidFill>
                  <a:srgbClr val="FFFFFF"/>
                </a:solidFill>
                <a:latin typeface="Arial"/>
                <a:cs typeface="Arial"/>
              </a:rPr>
              <a:t>р</a:t>
            </a:r>
            <a:r>
              <a:rPr sz="1100" dirty="0">
                <a:solidFill>
                  <a:srgbClr val="FFFFFF"/>
                </a:solidFill>
                <a:latin typeface="Arial"/>
                <a:cs typeface="Arial"/>
              </a:rPr>
              <a:t>оц</a:t>
            </a:r>
            <a:r>
              <a:rPr sz="1100" spc="-5" dirty="0">
                <a:solidFill>
                  <a:srgbClr val="FFFFFF"/>
                </a:solidFill>
                <a:latin typeface="Arial"/>
                <a:cs typeface="Arial"/>
              </a:rPr>
              <a:t>и</a:t>
            </a:r>
            <a:r>
              <a:rPr sz="1100" dirty="0">
                <a:solidFill>
                  <a:srgbClr val="FFFFFF"/>
                </a:solidFill>
                <a:latin typeface="Arial"/>
                <a:cs typeface="Arial"/>
              </a:rPr>
              <a:t>т</a:t>
            </a:r>
            <a:r>
              <a:rPr sz="1100" spc="-10" dirty="0">
                <a:solidFill>
                  <a:srgbClr val="FFFFFF"/>
                </a:solidFill>
                <a:latin typeface="Arial"/>
                <a:cs typeface="Arial"/>
              </a:rPr>
              <a:t>и</a:t>
            </a:r>
            <a:r>
              <a:rPr sz="1100" dirty="0">
                <a:solidFill>
                  <a:srgbClr val="FFFFFF"/>
                </a:solidFill>
                <a:latin typeface="Arial"/>
                <a:cs typeface="Arial"/>
              </a:rPr>
              <a:t>р</a:t>
            </a:r>
            <a:r>
              <a:rPr sz="1100" spc="-5" dirty="0">
                <a:solidFill>
                  <a:srgbClr val="FFFFFF"/>
                </a:solidFill>
                <a:latin typeface="Arial"/>
                <a:cs typeface="Arial"/>
              </a:rPr>
              <a:t>о</a:t>
            </a:r>
            <a:r>
              <a:rPr sz="1100" dirty="0">
                <a:solidFill>
                  <a:srgbClr val="FFFFFF"/>
                </a:solidFill>
                <a:latin typeface="Arial"/>
                <a:cs typeface="Arial"/>
              </a:rPr>
              <a:t>ван  100</a:t>
            </a:r>
            <a:r>
              <a:rPr sz="1100" spc="-110" dirty="0">
                <a:solidFill>
                  <a:srgbClr val="FFFFFF"/>
                </a:solidFill>
                <a:latin typeface="Arial"/>
                <a:cs typeface="Arial"/>
              </a:rPr>
              <a:t> </a:t>
            </a:r>
            <a:r>
              <a:rPr sz="1100" dirty="0">
                <a:solidFill>
                  <a:srgbClr val="FFFFFF"/>
                </a:solidFill>
                <a:latin typeface="Arial"/>
                <a:cs typeface="Arial"/>
              </a:rPr>
              <a:t>раз</a:t>
            </a:r>
            <a:endParaRPr sz="1100">
              <a:latin typeface="Arial"/>
              <a:cs typeface="Arial"/>
            </a:endParaRPr>
          </a:p>
        </p:txBody>
      </p:sp>
      <p:sp>
        <p:nvSpPr>
          <p:cNvPr id="15" name="object 15"/>
          <p:cNvSpPr/>
          <p:nvPr/>
        </p:nvSpPr>
        <p:spPr>
          <a:xfrm>
            <a:off x="5643498" y="3322446"/>
            <a:ext cx="2007235" cy="1338580"/>
          </a:xfrm>
          <a:custGeom>
            <a:avLst/>
            <a:gdLst/>
            <a:ahLst/>
            <a:cxnLst/>
            <a:rect l="l" t="t" r="r" b="b"/>
            <a:pathLst>
              <a:path w="2007234" h="1338579">
                <a:moveTo>
                  <a:pt x="0" y="1338579"/>
                </a:moveTo>
                <a:lnTo>
                  <a:pt x="2006727" y="1338579"/>
                </a:lnTo>
                <a:lnTo>
                  <a:pt x="2006727" y="0"/>
                </a:lnTo>
                <a:lnTo>
                  <a:pt x="0" y="0"/>
                </a:lnTo>
                <a:lnTo>
                  <a:pt x="0" y="1338579"/>
                </a:lnTo>
                <a:close/>
              </a:path>
            </a:pathLst>
          </a:custGeom>
          <a:solidFill>
            <a:srgbClr val="CAD4DD"/>
          </a:solidFill>
        </p:spPr>
        <p:txBody>
          <a:bodyPr wrap="square" lIns="0" tIns="0" rIns="0" bIns="0" rtlCol="0"/>
          <a:lstStyle/>
          <a:p>
            <a:endParaRPr/>
          </a:p>
        </p:txBody>
      </p:sp>
      <p:sp>
        <p:nvSpPr>
          <p:cNvPr id="16" name="object 16"/>
          <p:cNvSpPr/>
          <p:nvPr/>
        </p:nvSpPr>
        <p:spPr>
          <a:xfrm>
            <a:off x="5643498" y="3322446"/>
            <a:ext cx="2007235" cy="1338580"/>
          </a:xfrm>
          <a:custGeom>
            <a:avLst/>
            <a:gdLst/>
            <a:ahLst/>
            <a:cxnLst/>
            <a:rect l="l" t="t" r="r" b="b"/>
            <a:pathLst>
              <a:path w="2007234" h="1338579">
                <a:moveTo>
                  <a:pt x="0" y="1338579"/>
                </a:moveTo>
                <a:lnTo>
                  <a:pt x="2006727" y="1338579"/>
                </a:lnTo>
                <a:lnTo>
                  <a:pt x="2006727" y="0"/>
                </a:lnTo>
                <a:lnTo>
                  <a:pt x="0" y="0"/>
                </a:lnTo>
                <a:lnTo>
                  <a:pt x="0" y="1338579"/>
                </a:lnTo>
                <a:close/>
              </a:path>
            </a:pathLst>
          </a:custGeom>
          <a:ln w="25400">
            <a:solidFill>
              <a:srgbClr val="CAD4DD"/>
            </a:solidFill>
          </a:ln>
        </p:spPr>
        <p:txBody>
          <a:bodyPr wrap="square" lIns="0" tIns="0" rIns="0" bIns="0" rtlCol="0"/>
          <a:lstStyle/>
          <a:p>
            <a:endParaRPr/>
          </a:p>
        </p:txBody>
      </p:sp>
      <p:sp>
        <p:nvSpPr>
          <p:cNvPr id="17" name="object 17"/>
          <p:cNvSpPr txBox="1"/>
          <p:nvPr/>
        </p:nvSpPr>
        <p:spPr>
          <a:xfrm>
            <a:off x="5953125" y="3530112"/>
            <a:ext cx="1605280" cy="931544"/>
          </a:xfrm>
          <a:prstGeom prst="rect">
            <a:avLst/>
          </a:prstGeom>
        </p:spPr>
        <p:txBody>
          <a:bodyPr vert="horz" wrap="square" lIns="0" tIns="1270" rIns="0" bIns="0" rtlCol="0">
            <a:spAutoFit/>
          </a:bodyPr>
          <a:lstStyle/>
          <a:p>
            <a:pPr marL="12700" marR="5080">
              <a:lnSpc>
                <a:spcPts val="1450"/>
              </a:lnSpc>
              <a:spcBef>
                <a:spcPts val="10"/>
              </a:spcBef>
            </a:pPr>
            <a:r>
              <a:rPr sz="1400" spc="-5" dirty="0">
                <a:solidFill>
                  <a:srgbClr val="52555A"/>
                </a:solidFill>
                <a:latin typeface="Arial"/>
                <a:cs typeface="Arial"/>
              </a:rPr>
              <a:t>Не </a:t>
            </a:r>
            <a:r>
              <a:rPr sz="1400" spc="-15" dirty="0">
                <a:solidFill>
                  <a:srgbClr val="52555A"/>
                </a:solidFill>
                <a:latin typeface="Arial"/>
                <a:cs typeface="Arial"/>
              </a:rPr>
              <a:t>входит </a:t>
            </a:r>
            <a:r>
              <a:rPr sz="1400" dirty="0">
                <a:solidFill>
                  <a:srgbClr val="52555A"/>
                </a:solidFill>
                <a:latin typeface="Arial"/>
                <a:cs typeface="Arial"/>
              </a:rPr>
              <a:t>в набор  самых</a:t>
            </a:r>
            <a:r>
              <a:rPr sz="1400" spc="-110" dirty="0">
                <a:solidFill>
                  <a:srgbClr val="52555A"/>
                </a:solidFill>
                <a:latin typeface="Arial"/>
                <a:cs typeface="Arial"/>
              </a:rPr>
              <a:t> </a:t>
            </a:r>
            <a:r>
              <a:rPr sz="1400" spc="-5" dirty="0">
                <a:solidFill>
                  <a:srgbClr val="52555A"/>
                </a:solidFill>
                <a:latin typeface="Arial"/>
                <a:cs typeface="Arial"/>
              </a:rPr>
              <a:t>цитируемых</a:t>
            </a:r>
            <a:endParaRPr sz="1400">
              <a:latin typeface="Arial"/>
              <a:cs typeface="Arial"/>
            </a:endParaRPr>
          </a:p>
          <a:p>
            <a:pPr marL="12700">
              <a:lnSpc>
                <a:spcPts val="1325"/>
              </a:lnSpc>
            </a:pPr>
            <a:r>
              <a:rPr sz="1400" dirty="0">
                <a:solidFill>
                  <a:srgbClr val="52555A"/>
                </a:solidFill>
                <a:latin typeface="Arial"/>
                <a:cs typeface="Arial"/>
              </a:rPr>
              <a:t>журналов в</a:t>
            </a:r>
            <a:r>
              <a:rPr sz="1400" spc="-95" dirty="0">
                <a:solidFill>
                  <a:srgbClr val="52555A"/>
                </a:solidFill>
                <a:latin typeface="Arial"/>
                <a:cs typeface="Arial"/>
              </a:rPr>
              <a:t> </a:t>
            </a:r>
            <a:r>
              <a:rPr sz="1400" dirty="0">
                <a:solidFill>
                  <a:srgbClr val="52555A"/>
                </a:solidFill>
                <a:latin typeface="Arial"/>
                <a:cs typeface="Arial"/>
              </a:rPr>
              <a:t>своей</a:t>
            </a:r>
            <a:endParaRPr sz="1400">
              <a:latin typeface="Arial"/>
              <a:cs typeface="Arial"/>
            </a:endParaRPr>
          </a:p>
          <a:p>
            <a:pPr marL="12700" marR="596265">
              <a:lnSpc>
                <a:spcPts val="1450"/>
              </a:lnSpc>
              <a:spcBef>
                <a:spcPts val="120"/>
              </a:spcBef>
            </a:pPr>
            <a:r>
              <a:rPr sz="1400" spc="-10" dirty="0">
                <a:solidFill>
                  <a:srgbClr val="52555A"/>
                </a:solidFill>
                <a:latin typeface="Arial"/>
                <a:cs typeface="Arial"/>
              </a:rPr>
              <a:t>п</a:t>
            </a:r>
            <a:r>
              <a:rPr sz="1400" dirty="0">
                <a:solidFill>
                  <a:srgbClr val="52555A"/>
                </a:solidFill>
                <a:latin typeface="Arial"/>
                <a:cs typeface="Arial"/>
              </a:rPr>
              <a:t>р</a:t>
            </a:r>
            <a:r>
              <a:rPr sz="1400" spc="-40" dirty="0">
                <a:solidFill>
                  <a:srgbClr val="52555A"/>
                </a:solidFill>
                <a:latin typeface="Arial"/>
                <a:cs typeface="Arial"/>
              </a:rPr>
              <a:t>е</a:t>
            </a:r>
            <a:r>
              <a:rPr sz="1400" dirty="0">
                <a:solidFill>
                  <a:srgbClr val="52555A"/>
                </a:solidFill>
                <a:latin typeface="Arial"/>
                <a:cs typeface="Arial"/>
              </a:rPr>
              <a:t>д</a:t>
            </a:r>
            <a:r>
              <a:rPr sz="1400" spc="-10" dirty="0">
                <a:solidFill>
                  <a:srgbClr val="52555A"/>
                </a:solidFill>
                <a:latin typeface="Arial"/>
                <a:cs typeface="Arial"/>
              </a:rPr>
              <a:t>м</a:t>
            </a:r>
            <a:r>
              <a:rPr sz="1400" spc="-50" dirty="0">
                <a:solidFill>
                  <a:srgbClr val="52555A"/>
                </a:solidFill>
                <a:latin typeface="Arial"/>
                <a:cs typeface="Arial"/>
              </a:rPr>
              <a:t>е</a:t>
            </a:r>
            <a:r>
              <a:rPr sz="1400" dirty="0">
                <a:solidFill>
                  <a:srgbClr val="52555A"/>
                </a:solidFill>
                <a:latin typeface="Arial"/>
                <a:cs typeface="Arial"/>
              </a:rPr>
              <a:t>тной  </a:t>
            </a:r>
            <a:r>
              <a:rPr sz="1400" spc="-10" dirty="0">
                <a:solidFill>
                  <a:srgbClr val="52555A"/>
                </a:solidFill>
                <a:latin typeface="Arial"/>
                <a:cs typeface="Arial"/>
              </a:rPr>
              <a:t>области</a:t>
            </a:r>
            <a:endParaRPr sz="1400">
              <a:latin typeface="Arial"/>
              <a:cs typeface="Arial"/>
            </a:endParaRPr>
          </a:p>
        </p:txBody>
      </p:sp>
      <p:sp>
        <p:nvSpPr>
          <p:cNvPr id="18" name="object 18"/>
          <p:cNvSpPr/>
          <p:nvPr/>
        </p:nvSpPr>
        <p:spPr>
          <a:xfrm>
            <a:off x="5643498" y="4660925"/>
            <a:ext cx="2007235" cy="1338580"/>
          </a:xfrm>
          <a:custGeom>
            <a:avLst/>
            <a:gdLst/>
            <a:ahLst/>
            <a:cxnLst/>
            <a:rect l="l" t="t" r="r" b="b"/>
            <a:pathLst>
              <a:path w="2007234" h="1338579">
                <a:moveTo>
                  <a:pt x="0" y="1338580"/>
                </a:moveTo>
                <a:lnTo>
                  <a:pt x="2006727" y="1338580"/>
                </a:lnTo>
                <a:lnTo>
                  <a:pt x="2006727" y="0"/>
                </a:lnTo>
                <a:lnTo>
                  <a:pt x="0" y="0"/>
                </a:lnTo>
                <a:lnTo>
                  <a:pt x="0" y="1338580"/>
                </a:lnTo>
                <a:close/>
              </a:path>
            </a:pathLst>
          </a:custGeom>
          <a:solidFill>
            <a:srgbClr val="CAD4DD"/>
          </a:solidFill>
        </p:spPr>
        <p:txBody>
          <a:bodyPr wrap="square" lIns="0" tIns="0" rIns="0" bIns="0" rtlCol="0"/>
          <a:lstStyle/>
          <a:p>
            <a:endParaRPr/>
          </a:p>
        </p:txBody>
      </p:sp>
      <p:sp>
        <p:nvSpPr>
          <p:cNvPr id="19" name="object 19"/>
          <p:cNvSpPr/>
          <p:nvPr/>
        </p:nvSpPr>
        <p:spPr>
          <a:xfrm>
            <a:off x="5643498" y="4660925"/>
            <a:ext cx="2007235" cy="1338580"/>
          </a:xfrm>
          <a:custGeom>
            <a:avLst/>
            <a:gdLst/>
            <a:ahLst/>
            <a:cxnLst/>
            <a:rect l="l" t="t" r="r" b="b"/>
            <a:pathLst>
              <a:path w="2007234" h="1338579">
                <a:moveTo>
                  <a:pt x="0" y="1338580"/>
                </a:moveTo>
                <a:lnTo>
                  <a:pt x="2006727" y="1338580"/>
                </a:lnTo>
                <a:lnTo>
                  <a:pt x="2006727" y="0"/>
                </a:lnTo>
                <a:lnTo>
                  <a:pt x="0" y="0"/>
                </a:lnTo>
                <a:lnTo>
                  <a:pt x="0" y="1338580"/>
                </a:lnTo>
                <a:close/>
              </a:path>
            </a:pathLst>
          </a:custGeom>
          <a:ln w="25400">
            <a:solidFill>
              <a:srgbClr val="CAD4DD"/>
            </a:solidFill>
          </a:ln>
        </p:spPr>
        <p:txBody>
          <a:bodyPr wrap="square" lIns="0" tIns="0" rIns="0" bIns="0" rtlCol="0"/>
          <a:lstStyle/>
          <a:p>
            <a:endParaRPr/>
          </a:p>
        </p:txBody>
      </p:sp>
      <p:sp>
        <p:nvSpPr>
          <p:cNvPr id="20" name="object 20"/>
          <p:cNvSpPr txBox="1"/>
          <p:nvPr/>
        </p:nvSpPr>
        <p:spPr>
          <a:xfrm>
            <a:off x="6172580" y="5084445"/>
            <a:ext cx="1072515" cy="436245"/>
          </a:xfrm>
          <a:prstGeom prst="rect">
            <a:avLst/>
          </a:prstGeom>
        </p:spPr>
        <p:txBody>
          <a:bodyPr vert="horz" wrap="square" lIns="0" tIns="0" rIns="0" bIns="0" rtlCol="0">
            <a:spAutoFit/>
          </a:bodyPr>
          <a:lstStyle/>
          <a:p>
            <a:pPr marL="12700">
              <a:lnSpc>
                <a:spcPct val="100000"/>
              </a:lnSpc>
            </a:pPr>
            <a:r>
              <a:rPr sz="2800" b="1" spc="-5" dirty="0">
                <a:solidFill>
                  <a:srgbClr val="52555A"/>
                </a:solidFill>
                <a:latin typeface="Arial"/>
                <a:cs typeface="Arial"/>
              </a:rPr>
              <a:t>SJR</a:t>
            </a:r>
            <a:r>
              <a:rPr sz="2800" b="1" spc="-90" dirty="0">
                <a:solidFill>
                  <a:srgbClr val="52555A"/>
                </a:solidFill>
                <a:latin typeface="Arial"/>
                <a:cs typeface="Arial"/>
              </a:rPr>
              <a:t> </a:t>
            </a:r>
            <a:r>
              <a:rPr sz="2800" b="1" spc="-5" dirty="0">
                <a:solidFill>
                  <a:srgbClr val="52555A"/>
                </a:solidFill>
                <a:latin typeface="Arial"/>
                <a:cs typeface="Arial"/>
              </a:rPr>
              <a:t>B</a:t>
            </a:r>
            <a:endParaRPr sz="2800">
              <a:latin typeface="Arial"/>
              <a:cs typeface="Arial"/>
            </a:endParaRPr>
          </a:p>
        </p:txBody>
      </p:sp>
      <p:sp>
        <p:nvSpPr>
          <p:cNvPr id="21" name="object 21"/>
          <p:cNvSpPr/>
          <p:nvPr/>
        </p:nvSpPr>
        <p:spPr>
          <a:xfrm>
            <a:off x="7572375" y="2787269"/>
            <a:ext cx="1337945" cy="1337945"/>
          </a:xfrm>
          <a:custGeom>
            <a:avLst/>
            <a:gdLst/>
            <a:ahLst/>
            <a:cxnLst/>
            <a:rect l="l" t="t" r="r" b="b"/>
            <a:pathLst>
              <a:path w="1337945" h="1337945">
                <a:moveTo>
                  <a:pt x="668908" y="0"/>
                </a:moveTo>
                <a:lnTo>
                  <a:pt x="621136" y="1680"/>
                </a:lnTo>
                <a:lnTo>
                  <a:pt x="574270" y="6645"/>
                </a:lnTo>
                <a:lnTo>
                  <a:pt x="528425" y="14781"/>
                </a:lnTo>
                <a:lnTo>
                  <a:pt x="483712" y="25975"/>
                </a:lnTo>
                <a:lnTo>
                  <a:pt x="440246" y="40115"/>
                </a:lnTo>
                <a:lnTo>
                  <a:pt x="398140" y="57085"/>
                </a:lnTo>
                <a:lnTo>
                  <a:pt x="357506" y="76775"/>
                </a:lnTo>
                <a:lnTo>
                  <a:pt x="318458" y="99069"/>
                </a:lnTo>
                <a:lnTo>
                  <a:pt x="281109" y="123854"/>
                </a:lnTo>
                <a:lnTo>
                  <a:pt x="245572" y="151019"/>
                </a:lnTo>
                <a:lnTo>
                  <a:pt x="211961" y="180448"/>
                </a:lnTo>
                <a:lnTo>
                  <a:pt x="180388" y="212029"/>
                </a:lnTo>
                <a:lnTo>
                  <a:pt x="150967" y="245648"/>
                </a:lnTo>
                <a:lnTo>
                  <a:pt x="123811" y="281193"/>
                </a:lnTo>
                <a:lnTo>
                  <a:pt x="99033" y="318550"/>
                </a:lnTo>
                <a:lnTo>
                  <a:pt x="76746" y="357605"/>
                </a:lnTo>
                <a:lnTo>
                  <a:pt x="57064" y="398245"/>
                </a:lnTo>
                <a:lnTo>
                  <a:pt x="40099" y="440358"/>
                </a:lnTo>
                <a:lnTo>
                  <a:pt x="25965" y="483829"/>
                </a:lnTo>
                <a:lnTo>
                  <a:pt x="14775" y="528546"/>
                </a:lnTo>
                <a:lnTo>
                  <a:pt x="6642" y="574395"/>
                </a:lnTo>
                <a:lnTo>
                  <a:pt x="1679" y="621262"/>
                </a:lnTo>
                <a:lnTo>
                  <a:pt x="0" y="669035"/>
                </a:lnTo>
                <a:lnTo>
                  <a:pt x="1679" y="716808"/>
                </a:lnTo>
                <a:lnTo>
                  <a:pt x="6642" y="763674"/>
                </a:lnTo>
                <a:lnTo>
                  <a:pt x="14775" y="809519"/>
                </a:lnTo>
                <a:lnTo>
                  <a:pt x="25965" y="854232"/>
                </a:lnTo>
                <a:lnTo>
                  <a:pt x="40099" y="897698"/>
                </a:lnTo>
                <a:lnTo>
                  <a:pt x="57064" y="939804"/>
                </a:lnTo>
                <a:lnTo>
                  <a:pt x="76746" y="980438"/>
                </a:lnTo>
                <a:lnTo>
                  <a:pt x="99033" y="1019486"/>
                </a:lnTo>
                <a:lnTo>
                  <a:pt x="123811" y="1056835"/>
                </a:lnTo>
                <a:lnTo>
                  <a:pt x="150967" y="1092372"/>
                </a:lnTo>
                <a:lnTo>
                  <a:pt x="180388" y="1125983"/>
                </a:lnTo>
                <a:lnTo>
                  <a:pt x="211961" y="1157556"/>
                </a:lnTo>
                <a:lnTo>
                  <a:pt x="245572" y="1186977"/>
                </a:lnTo>
                <a:lnTo>
                  <a:pt x="281109" y="1214133"/>
                </a:lnTo>
                <a:lnTo>
                  <a:pt x="318458" y="1238911"/>
                </a:lnTo>
                <a:lnTo>
                  <a:pt x="357506" y="1261198"/>
                </a:lnTo>
                <a:lnTo>
                  <a:pt x="398140" y="1280880"/>
                </a:lnTo>
                <a:lnTo>
                  <a:pt x="440246" y="1297845"/>
                </a:lnTo>
                <a:lnTo>
                  <a:pt x="483712" y="1311979"/>
                </a:lnTo>
                <a:lnTo>
                  <a:pt x="528425" y="1323169"/>
                </a:lnTo>
                <a:lnTo>
                  <a:pt x="574270" y="1331302"/>
                </a:lnTo>
                <a:lnTo>
                  <a:pt x="621136" y="1336265"/>
                </a:lnTo>
                <a:lnTo>
                  <a:pt x="668908" y="1337944"/>
                </a:lnTo>
                <a:lnTo>
                  <a:pt x="716681" y="1336265"/>
                </a:lnTo>
                <a:lnTo>
                  <a:pt x="763547" y="1331302"/>
                </a:lnTo>
                <a:lnTo>
                  <a:pt x="809392" y="1323169"/>
                </a:lnTo>
                <a:lnTo>
                  <a:pt x="854105" y="1311979"/>
                </a:lnTo>
                <a:lnTo>
                  <a:pt x="897571" y="1297845"/>
                </a:lnTo>
                <a:lnTo>
                  <a:pt x="939677" y="1280880"/>
                </a:lnTo>
                <a:lnTo>
                  <a:pt x="980311" y="1261198"/>
                </a:lnTo>
                <a:lnTo>
                  <a:pt x="1019359" y="1238911"/>
                </a:lnTo>
                <a:lnTo>
                  <a:pt x="1056708" y="1214133"/>
                </a:lnTo>
                <a:lnTo>
                  <a:pt x="1092245" y="1186977"/>
                </a:lnTo>
                <a:lnTo>
                  <a:pt x="1125856" y="1157556"/>
                </a:lnTo>
                <a:lnTo>
                  <a:pt x="1157429" y="1125983"/>
                </a:lnTo>
                <a:lnTo>
                  <a:pt x="1186850" y="1092372"/>
                </a:lnTo>
                <a:lnTo>
                  <a:pt x="1214006" y="1056835"/>
                </a:lnTo>
                <a:lnTo>
                  <a:pt x="1238784" y="1019486"/>
                </a:lnTo>
                <a:lnTo>
                  <a:pt x="1261071" y="980438"/>
                </a:lnTo>
                <a:lnTo>
                  <a:pt x="1280753" y="939804"/>
                </a:lnTo>
                <a:lnTo>
                  <a:pt x="1297718" y="897698"/>
                </a:lnTo>
                <a:lnTo>
                  <a:pt x="1311852" y="854232"/>
                </a:lnTo>
                <a:lnTo>
                  <a:pt x="1323042" y="809519"/>
                </a:lnTo>
                <a:lnTo>
                  <a:pt x="1331175" y="763674"/>
                </a:lnTo>
                <a:lnTo>
                  <a:pt x="1336138" y="716808"/>
                </a:lnTo>
                <a:lnTo>
                  <a:pt x="1337818" y="669035"/>
                </a:lnTo>
                <a:lnTo>
                  <a:pt x="1336138" y="621262"/>
                </a:lnTo>
                <a:lnTo>
                  <a:pt x="1331175" y="574395"/>
                </a:lnTo>
                <a:lnTo>
                  <a:pt x="1323042" y="528546"/>
                </a:lnTo>
                <a:lnTo>
                  <a:pt x="1311852" y="483829"/>
                </a:lnTo>
                <a:lnTo>
                  <a:pt x="1297718" y="440358"/>
                </a:lnTo>
                <a:lnTo>
                  <a:pt x="1280753" y="398245"/>
                </a:lnTo>
                <a:lnTo>
                  <a:pt x="1261071" y="357605"/>
                </a:lnTo>
                <a:lnTo>
                  <a:pt x="1238784" y="318550"/>
                </a:lnTo>
                <a:lnTo>
                  <a:pt x="1214006" y="281193"/>
                </a:lnTo>
                <a:lnTo>
                  <a:pt x="1186850" y="245648"/>
                </a:lnTo>
                <a:lnTo>
                  <a:pt x="1157429" y="212029"/>
                </a:lnTo>
                <a:lnTo>
                  <a:pt x="1125856" y="180448"/>
                </a:lnTo>
                <a:lnTo>
                  <a:pt x="1092245" y="151019"/>
                </a:lnTo>
                <a:lnTo>
                  <a:pt x="1056708" y="123854"/>
                </a:lnTo>
                <a:lnTo>
                  <a:pt x="1019359" y="99069"/>
                </a:lnTo>
                <a:lnTo>
                  <a:pt x="980311" y="76775"/>
                </a:lnTo>
                <a:lnTo>
                  <a:pt x="939677" y="57085"/>
                </a:lnTo>
                <a:lnTo>
                  <a:pt x="897571" y="40115"/>
                </a:lnTo>
                <a:lnTo>
                  <a:pt x="854105" y="25975"/>
                </a:lnTo>
                <a:lnTo>
                  <a:pt x="809392" y="14781"/>
                </a:lnTo>
                <a:lnTo>
                  <a:pt x="763547" y="6645"/>
                </a:lnTo>
                <a:lnTo>
                  <a:pt x="716681" y="1680"/>
                </a:lnTo>
                <a:lnTo>
                  <a:pt x="668908" y="0"/>
                </a:lnTo>
                <a:close/>
              </a:path>
            </a:pathLst>
          </a:custGeom>
          <a:solidFill>
            <a:srgbClr val="007397"/>
          </a:solidFill>
        </p:spPr>
        <p:txBody>
          <a:bodyPr wrap="square" lIns="0" tIns="0" rIns="0" bIns="0" rtlCol="0"/>
          <a:lstStyle/>
          <a:p>
            <a:endParaRPr/>
          </a:p>
        </p:txBody>
      </p:sp>
      <p:sp>
        <p:nvSpPr>
          <p:cNvPr id="22" name="object 22"/>
          <p:cNvSpPr/>
          <p:nvPr/>
        </p:nvSpPr>
        <p:spPr>
          <a:xfrm>
            <a:off x="7572375" y="2787269"/>
            <a:ext cx="1337945" cy="1337945"/>
          </a:xfrm>
          <a:custGeom>
            <a:avLst/>
            <a:gdLst/>
            <a:ahLst/>
            <a:cxnLst/>
            <a:rect l="l" t="t" r="r" b="b"/>
            <a:pathLst>
              <a:path w="1337945" h="1337945">
                <a:moveTo>
                  <a:pt x="0" y="669035"/>
                </a:moveTo>
                <a:lnTo>
                  <a:pt x="1679" y="621262"/>
                </a:lnTo>
                <a:lnTo>
                  <a:pt x="6642" y="574395"/>
                </a:lnTo>
                <a:lnTo>
                  <a:pt x="14775" y="528546"/>
                </a:lnTo>
                <a:lnTo>
                  <a:pt x="25965" y="483829"/>
                </a:lnTo>
                <a:lnTo>
                  <a:pt x="40099" y="440358"/>
                </a:lnTo>
                <a:lnTo>
                  <a:pt x="57064" y="398245"/>
                </a:lnTo>
                <a:lnTo>
                  <a:pt x="76746" y="357605"/>
                </a:lnTo>
                <a:lnTo>
                  <a:pt x="99033" y="318550"/>
                </a:lnTo>
                <a:lnTo>
                  <a:pt x="123811" y="281193"/>
                </a:lnTo>
                <a:lnTo>
                  <a:pt x="150967" y="245648"/>
                </a:lnTo>
                <a:lnTo>
                  <a:pt x="180388" y="212029"/>
                </a:lnTo>
                <a:lnTo>
                  <a:pt x="211961" y="180448"/>
                </a:lnTo>
                <a:lnTo>
                  <a:pt x="245572" y="151019"/>
                </a:lnTo>
                <a:lnTo>
                  <a:pt x="281109" y="123854"/>
                </a:lnTo>
                <a:lnTo>
                  <a:pt x="318458" y="99069"/>
                </a:lnTo>
                <a:lnTo>
                  <a:pt x="357506" y="76775"/>
                </a:lnTo>
                <a:lnTo>
                  <a:pt x="398140" y="57085"/>
                </a:lnTo>
                <a:lnTo>
                  <a:pt x="440246" y="40115"/>
                </a:lnTo>
                <a:lnTo>
                  <a:pt x="483712" y="25975"/>
                </a:lnTo>
                <a:lnTo>
                  <a:pt x="528425" y="14781"/>
                </a:lnTo>
                <a:lnTo>
                  <a:pt x="574270" y="6645"/>
                </a:lnTo>
                <a:lnTo>
                  <a:pt x="621136" y="1680"/>
                </a:lnTo>
                <a:lnTo>
                  <a:pt x="668908" y="0"/>
                </a:lnTo>
                <a:lnTo>
                  <a:pt x="716681" y="1680"/>
                </a:lnTo>
                <a:lnTo>
                  <a:pt x="763547" y="6645"/>
                </a:lnTo>
                <a:lnTo>
                  <a:pt x="809392" y="14781"/>
                </a:lnTo>
                <a:lnTo>
                  <a:pt x="854105" y="25975"/>
                </a:lnTo>
                <a:lnTo>
                  <a:pt x="897571" y="40115"/>
                </a:lnTo>
                <a:lnTo>
                  <a:pt x="939677" y="57085"/>
                </a:lnTo>
                <a:lnTo>
                  <a:pt x="980311" y="76775"/>
                </a:lnTo>
                <a:lnTo>
                  <a:pt x="1019359" y="99069"/>
                </a:lnTo>
                <a:lnTo>
                  <a:pt x="1056708" y="123854"/>
                </a:lnTo>
                <a:lnTo>
                  <a:pt x="1092245" y="151019"/>
                </a:lnTo>
                <a:lnTo>
                  <a:pt x="1125856" y="180448"/>
                </a:lnTo>
                <a:lnTo>
                  <a:pt x="1157429" y="212029"/>
                </a:lnTo>
                <a:lnTo>
                  <a:pt x="1186850" y="245648"/>
                </a:lnTo>
                <a:lnTo>
                  <a:pt x="1214006" y="281193"/>
                </a:lnTo>
                <a:lnTo>
                  <a:pt x="1238784" y="318550"/>
                </a:lnTo>
                <a:lnTo>
                  <a:pt x="1261071" y="357605"/>
                </a:lnTo>
                <a:lnTo>
                  <a:pt x="1280753" y="398245"/>
                </a:lnTo>
                <a:lnTo>
                  <a:pt x="1297718" y="440358"/>
                </a:lnTo>
                <a:lnTo>
                  <a:pt x="1311852" y="483829"/>
                </a:lnTo>
                <a:lnTo>
                  <a:pt x="1323042" y="528546"/>
                </a:lnTo>
                <a:lnTo>
                  <a:pt x="1331175" y="574395"/>
                </a:lnTo>
                <a:lnTo>
                  <a:pt x="1336138" y="621262"/>
                </a:lnTo>
                <a:lnTo>
                  <a:pt x="1337818" y="669035"/>
                </a:lnTo>
                <a:lnTo>
                  <a:pt x="1336138" y="716808"/>
                </a:lnTo>
                <a:lnTo>
                  <a:pt x="1331175" y="763674"/>
                </a:lnTo>
                <a:lnTo>
                  <a:pt x="1323042" y="809519"/>
                </a:lnTo>
                <a:lnTo>
                  <a:pt x="1311852" y="854232"/>
                </a:lnTo>
                <a:lnTo>
                  <a:pt x="1297718" y="897698"/>
                </a:lnTo>
                <a:lnTo>
                  <a:pt x="1280753" y="939804"/>
                </a:lnTo>
                <a:lnTo>
                  <a:pt x="1261071" y="980438"/>
                </a:lnTo>
                <a:lnTo>
                  <a:pt x="1238784" y="1019486"/>
                </a:lnTo>
                <a:lnTo>
                  <a:pt x="1214006" y="1056835"/>
                </a:lnTo>
                <a:lnTo>
                  <a:pt x="1186850" y="1092372"/>
                </a:lnTo>
                <a:lnTo>
                  <a:pt x="1157429" y="1125983"/>
                </a:lnTo>
                <a:lnTo>
                  <a:pt x="1125856" y="1157556"/>
                </a:lnTo>
                <a:lnTo>
                  <a:pt x="1092245" y="1186977"/>
                </a:lnTo>
                <a:lnTo>
                  <a:pt x="1056708" y="1214133"/>
                </a:lnTo>
                <a:lnTo>
                  <a:pt x="1019359" y="1238911"/>
                </a:lnTo>
                <a:lnTo>
                  <a:pt x="980311" y="1261198"/>
                </a:lnTo>
                <a:lnTo>
                  <a:pt x="939677" y="1280880"/>
                </a:lnTo>
                <a:lnTo>
                  <a:pt x="897571" y="1297845"/>
                </a:lnTo>
                <a:lnTo>
                  <a:pt x="854105" y="1311979"/>
                </a:lnTo>
                <a:lnTo>
                  <a:pt x="809392" y="1323169"/>
                </a:lnTo>
                <a:lnTo>
                  <a:pt x="763547" y="1331302"/>
                </a:lnTo>
                <a:lnTo>
                  <a:pt x="716681" y="1336265"/>
                </a:lnTo>
                <a:lnTo>
                  <a:pt x="668908" y="1337944"/>
                </a:lnTo>
                <a:lnTo>
                  <a:pt x="621136" y="1336265"/>
                </a:lnTo>
                <a:lnTo>
                  <a:pt x="574270" y="1331302"/>
                </a:lnTo>
                <a:lnTo>
                  <a:pt x="528425" y="1323169"/>
                </a:lnTo>
                <a:lnTo>
                  <a:pt x="483712" y="1311979"/>
                </a:lnTo>
                <a:lnTo>
                  <a:pt x="440246" y="1297845"/>
                </a:lnTo>
                <a:lnTo>
                  <a:pt x="398140" y="1280880"/>
                </a:lnTo>
                <a:lnTo>
                  <a:pt x="357506" y="1261198"/>
                </a:lnTo>
                <a:lnTo>
                  <a:pt x="318458" y="1238911"/>
                </a:lnTo>
                <a:lnTo>
                  <a:pt x="281109" y="1214133"/>
                </a:lnTo>
                <a:lnTo>
                  <a:pt x="245572" y="1186977"/>
                </a:lnTo>
                <a:lnTo>
                  <a:pt x="211961" y="1157556"/>
                </a:lnTo>
                <a:lnTo>
                  <a:pt x="180388" y="1125983"/>
                </a:lnTo>
                <a:lnTo>
                  <a:pt x="150967" y="1092372"/>
                </a:lnTo>
                <a:lnTo>
                  <a:pt x="123811" y="1056835"/>
                </a:lnTo>
                <a:lnTo>
                  <a:pt x="99033" y="1019486"/>
                </a:lnTo>
                <a:lnTo>
                  <a:pt x="76746" y="980438"/>
                </a:lnTo>
                <a:lnTo>
                  <a:pt x="57064" y="939804"/>
                </a:lnTo>
                <a:lnTo>
                  <a:pt x="40099" y="897698"/>
                </a:lnTo>
                <a:lnTo>
                  <a:pt x="25965" y="854232"/>
                </a:lnTo>
                <a:lnTo>
                  <a:pt x="14775" y="809519"/>
                </a:lnTo>
                <a:lnTo>
                  <a:pt x="6642" y="763674"/>
                </a:lnTo>
                <a:lnTo>
                  <a:pt x="1679" y="716808"/>
                </a:lnTo>
                <a:lnTo>
                  <a:pt x="0" y="669035"/>
                </a:lnTo>
                <a:close/>
              </a:path>
            </a:pathLst>
          </a:custGeom>
          <a:ln w="25400">
            <a:solidFill>
              <a:srgbClr val="FFFFFF"/>
            </a:solidFill>
          </a:ln>
        </p:spPr>
        <p:txBody>
          <a:bodyPr wrap="square" lIns="0" tIns="0" rIns="0" bIns="0" rtlCol="0"/>
          <a:lstStyle/>
          <a:p>
            <a:endParaRPr/>
          </a:p>
        </p:txBody>
      </p:sp>
      <p:sp>
        <p:nvSpPr>
          <p:cNvPr id="23" name="object 23"/>
          <p:cNvSpPr txBox="1"/>
          <p:nvPr/>
        </p:nvSpPr>
        <p:spPr>
          <a:xfrm>
            <a:off x="7758430" y="3310763"/>
            <a:ext cx="967105" cy="300355"/>
          </a:xfrm>
          <a:prstGeom prst="rect">
            <a:avLst/>
          </a:prstGeom>
        </p:spPr>
        <p:txBody>
          <a:bodyPr vert="horz" wrap="square" lIns="0" tIns="0" rIns="0" bIns="0" rtlCol="0">
            <a:spAutoFit/>
          </a:bodyPr>
          <a:lstStyle/>
          <a:p>
            <a:pPr marL="238125" marR="5080" indent="-226060">
              <a:lnSpc>
                <a:spcPts val="1140"/>
              </a:lnSpc>
            </a:pPr>
            <a:r>
              <a:rPr sz="1100" dirty="0">
                <a:solidFill>
                  <a:srgbClr val="FFFFFF"/>
                </a:solidFill>
                <a:latin typeface="Arial"/>
                <a:cs typeface="Arial"/>
              </a:rPr>
              <a:t>П</a:t>
            </a:r>
            <a:r>
              <a:rPr sz="1100" spc="-5" dirty="0">
                <a:solidFill>
                  <a:srgbClr val="FFFFFF"/>
                </a:solidFill>
                <a:latin typeface="Arial"/>
                <a:cs typeface="Arial"/>
              </a:rPr>
              <a:t>р</a:t>
            </a:r>
            <a:r>
              <a:rPr sz="1100" dirty="0">
                <a:solidFill>
                  <a:srgbClr val="FFFFFF"/>
                </a:solidFill>
                <a:latin typeface="Arial"/>
                <a:cs typeface="Arial"/>
              </a:rPr>
              <a:t>оц</a:t>
            </a:r>
            <a:r>
              <a:rPr sz="1100" spc="-5" dirty="0">
                <a:solidFill>
                  <a:srgbClr val="FFFFFF"/>
                </a:solidFill>
                <a:latin typeface="Arial"/>
                <a:cs typeface="Arial"/>
              </a:rPr>
              <a:t>и</a:t>
            </a:r>
            <a:r>
              <a:rPr sz="1100" dirty="0">
                <a:solidFill>
                  <a:srgbClr val="FFFFFF"/>
                </a:solidFill>
                <a:latin typeface="Arial"/>
                <a:cs typeface="Arial"/>
              </a:rPr>
              <a:t>т</a:t>
            </a:r>
            <a:r>
              <a:rPr sz="1100" spc="-10" dirty="0">
                <a:solidFill>
                  <a:srgbClr val="FFFFFF"/>
                </a:solidFill>
                <a:latin typeface="Arial"/>
                <a:cs typeface="Arial"/>
              </a:rPr>
              <a:t>и</a:t>
            </a:r>
            <a:r>
              <a:rPr sz="1100" dirty="0">
                <a:solidFill>
                  <a:srgbClr val="FFFFFF"/>
                </a:solidFill>
                <a:latin typeface="Arial"/>
                <a:cs typeface="Arial"/>
              </a:rPr>
              <a:t>р</a:t>
            </a:r>
            <a:r>
              <a:rPr sz="1100" spc="-5" dirty="0">
                <a:solidFill>
                  <a:srgbClr val="FFFFFF"/>
                </a:solidFill>
                <a:latin typeface="Arial"/>
                <a:cs typeface="Arial"/>
              </a:rPr>
              <a:t>о</a:t>
            </a:r>
            <a:r>
              <a:rPr sz="1100" dirty="0">
                <a:solidFill>
                  <a:srgbClr val="FFFFFF"/>
                </a:solidFill>
                <a:latin typeface="Arial"/>
                <a:cs typeface="Arial"/>
              </a:rPr>
              <a:t>ван  100</a:t>
            </a:r>
            <a:r>
              <a:rPr sz="1100" spc="-110" dirty="0">
                <a:solidFill>
                  <a:srgbClr val="FFFFFF"/>
                </a:solidFill>
                <a:latin typeface="Arial"/>
                <a:cs typeface="Arial"/>
              </a:rPr>
              <a:t> </a:t>
            </a:r>
            <a:r>
              <a:rPr sz="1100" dirty="0">
                <a:solidFill>
                  <a:srgbClr val="FFFFFF"/>
                </a:solidFill>
                <a:latin typeface="Arial"/>
                <a:cs typeface="Arial"/>
              </a:rPr>
              <a:t>раз</a:t>
            </a:r>
            <a:endParaRPr sz="1100">
              <a:latin typeface="Arial"/>
              <a:cs typeface="Arial"/>
            </a:endParaRPr>
          </a:p>
        </p:txBody>
      </p:sp>
      <p:sp>
        <p:nvSpPr>
          <p:cNvPr id="24" name="object 24"/>
          <p:cNvSpPr txBox="1"/>
          <p:nvPr/>
        </p:nvSpPr>
        <p:spPr>
          <a:xfrm>
            <a:off x="4294378" y="4515611"/>
            <a:ext cx="737870" cy="1463675"/>
          </a:xfrm>
          <a:prstGeom prst="rect">
            <a:avLst/>
          </a:prstGeom>
        </p:spPr>
        <p:txBody>
          <a:bodyPr vert="horz" wrap="square" lIns="0" tIns="0" rIns="0" bIns="0" rtlCol="0">
            <a:spAutoFit/>
          </a:bodyPr>
          <a:lstStyle/>
          <a:p>
            <a:pPr marL="12700">
              <a:lnSpc>
                <a:spcPct val="100000"/>
              </a:lnSpc>
            </a:pPr>
            <a:r>
              <a:rPr sz="9600" dirty="0">
                <a:solidFill>
                  <a:srgbClr val="52555A"/>
                </a:solidFill>
                <a:latin typeface="Arial"/>
                <a:cs typeface="Arial"/>
              </a:rPr>
              <a:t>&gt;</a:t>
            </a:r>
            <a:endParaRPr sz="960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862013" y="285750"/>
            <a:ext cx="8281987" cy="685800"/>
          </a:xfrm>
        </p:spPr>
        <p:txBody>
          <a:bodyPr/>
          <a:lstStyle/>
          <a:p>
            <a:pPr eaLnBrk="1" hangingPunct="1"/>
            <a:r>
              <a:rPr lang="ru-RU" altLang="en-US" sz="2800" smtClean="0">
                <a:latin typeface="Arial" panose="020B0604020202020204" pitchFamily="34" charset="0"/>
                <a:cs typeface="Arial" panose="020B0604020202020204" pitchFamily="34" charset="0"/>
              </a:rPr>
              <a:t>Подбор журнала по рейтингу</a:t>
            </a:r>
            <a:endParaRPr lang="en-US" altLang="en-US" sz="2800" smtClean="0">
              <a:latin typeface="Arial" panose="020B0604020202020204" pitchFamily="34" charset="0"/>
              <a:cs typeface="Arial" panose="020B0604020202020204" pitchFamily="34" charset="0"/>
            </a:endParaRPr>
          </a:p>
        </p:txBody>
      </p:sp>
      <p:pic>
        <p:nvPicPr>
          <p:cNvPr id="141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936625"/>
            <a:ext cx="8423275" cy="594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2351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862013" y="285750"/>
            <a:ext cx="8281987" cy="685800"/>
          </a:xfrm>
        </p:spPr>
        <p:txBody>
          <a:bodyPr/>
          <a:lstStyle/>
          <a:p>
            <a:r>
              <a:rPr lang="ru-RU" altLang="en-US" sz="2800" smtClean="0">
                <a:latin typeface="Arial" panose="020B0604020202020204" pitchFamily="34" charset="0"/>
                <a:cs typeface="Arial" panose="020B0604020202020204" pitchFamily="34" charset="0"/>
              </a:rPr>
              <a:t>Подбор журнала по рейтингу - </a:t>
            </a:r>
            <a:r>
              <a:rPr lang="en-GB" altLang="en-US" sz="2800" smtClean="0">
                <a:latin typeface="Arial" panose="020B0604020202020204" pitchFamily="34" charset="0"/>
                <a:cs typeface="Arial" panose="020B0604020202020204" pitchFamily="34" charset="0"/>
              </a:rPr>
              <a:t>SNIP</a:t>
            </a:r>
            <a:endParaRPr lang="en-US" altLang="en-US" sz="2800" smtClean="0">
              <a:latin typeface="Arial" panose="020B0604020202020204" pitchFamily="34" charset="0"/>
              <a:cs typeface="Arial" panose="020B0604020202020204" pitchFamily="34" charset="0"/>
            </a:endParaRPr>
          </a:p>
        </p:txBody>
      </p:sp>
      <p:pic>
        <p:nvPicPr>
          <p:cNvPr id="142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66788"/>
            <a:ext cx="8458200" cy="561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07009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1" cy="762000"/>
          </a:xfrm>
        </p:spPr>
        <p:txBody>
          <a:bodyPr/>
          <a:lstStyle/>
          <a:p>
            <a:r>
              <a:rPr lang="ru-RU" dirty="0"/>
              <a:t>Индикаторы/показатели, которые приемлемы в одном контексте могут быть бесполезными для оценки другого</a:t>
            </a:r>
            <a:endParaRPr lang="en-US" dirty="0"/>
          </a:p>
        </p:txBody>
      </p:sp>
      <p:sp>
        <p:nvSpPr>
          <p:cNvPr id="3" name="Content Placeholder 2"/>
          <p:cNvSpPr>
            <a:spLocks noGrp="1"/>
          </p:cNvSpPr>
          <p:nvPr>
            <p:ph idx="1"/>
          </p:nvPr>
        </p:nvSpPr>
        <p:spPr>
          <a:xfrm>
            <a:off x="393031" y="2209800"/>
            <a:ext cx="6360194" cy="4188456"/>
          </a:xfrm>
        </p:spPr>
        <p:txBody>
          <a:bodyPr/>
          <a:lstStyle/>
          <a:p>
            <a:pPr>
              <a:buFont typeface="Arial" charset="0"/>
              <a:buNone/>
            </a:pPr>
            <a:r>
              <a:rPr lang="ru-RU" b="1" dirty="0"/>
              <a:t>Выбор индикаторов/показателей зависит от</a:t>
            </a:r>
            <a:r>
              <a:rPr lang="en-GB" b="1" dirty="0"/>
              <a:t>:</a:t>
            </a:r>
          </a:p>
          <a:p>
            <a:pPr>
              <a:buNone/>
            </a:pPr>
            <a:endParaRPr lang="ru-RU" b="1" dirty="0">
              <a:solidFill>
                <a:srgbClr val="0033CC"/>
              </a:solidFill>
            </a:endParaRPr>
          </a:p>
          <a:p>
            <a:r>
              <a:rPr lang="ru-RU" b="1" dirty="0">
                <a:solidFill>
                  <a:srgbClr val="0033CC"/>
                </a:solidFill>
              </a:rPr>
              <a:t>Зачем делается оценка</a:t>
            </a:r>
            <a:r>
              <a:rPr lang="en-GB" b="1" dirty="0">
                <a:solidFill>
                  <a:srgbClr val="0033CC"/>
                </a:solidFill>
              </a:rPr>
              <a:t>?</a:t>
            </a:r>
          </a:p>
          <a:p>
            <a:pPr>
              <a:buFont typeface="Arial" charset="0"/>
              <a:buNone/>
            </a:pPr>
            <a:endParaRPr lang="en-GB" sz="1050" b="1" dirty="0"/>
          </a:p>
          <a:p>
            <a:r>
              <a:rPr lang="ru-RU" b="1" dirty="0">
                <a:solidFill>
                  <a:srgbClr val="0033CC"/>
                </a:solidFill>
              </a:rPr>
              <a:t>Какие единицы/объекты будут оцениваться?</a:t>
            </a:r>
            <a:endParaRPr lang="en-GB" b="1" dirty="0">
              <a:solidFill>
                <a:srgbClr val="0033CC"/>
              </a:solidFill>
            </a:endParaRPr>
          </a:p>
          <a:p>
            <a:endParaRPr lang="en-GB" sz="1000" b="1" dirty="0">
              <a:solidFill>
                <a:srgbClr val="0033CC"/>
              </a:solidFill>
            </a:endParaRPr>
          </a:p>
          <a:p>
            <a:r>
              <a:rPr lang="ru-RU" b="1" dirty="0">
                <a:solidFill>
                  <a:srgbClr val="0033CC"/>
                </a:solidFill>
              </a:rPr>
              <a:t>Какой аспект оценивается</a:t>
            </a:r>
            <a:r>
              <a:rPr lang="en-GB" b="1" dirty="0">
                <a:solidFill>
                  <a:srgbClr val="0033CC"/>
                </a:solidFill>
              </a:rPr>
              <a:t>? </a:t>
            </a:r>
          </a:p>
          <a:p>
            <a:endParaRPr lang="en-GB" sz="1000" b="1" dirty="0">
              <a:solidFill>
                <a:srgbClr val="0033CC"/>
              </a:solidFill>
            </a:endParaRPr>
          </a:p>
          <a:p>
            <a:r>
              <a:rPr lang="ru-RU" b="1" dirty="0">
                <a:solidFill>
                  <a:srgbClr val="0033CC"/>
                </a:solidFill>
              </a:rPr>
              <a:t>Предположения о состоянии системы при оценке</a:t>
            </a:r>
          </a:p>
          <a:p>
            <a:endParaRPr lang="en-GB" sz="1050" b="1" dirty="0">
              <a:solidFill>
                <a:srgbClr val="0033CC"/>
              </a:solidFill>
            </a:endParaRPr>
          </a:p>
          <a:p>
            <a:r>
              <a:rPr lang="ru-RU" b="1" dirty="0">
                <a:solidFill>
                  <a:srgbClr val="0033CC"/>
                </a:solidFill>
              </a:rPr>
              <a:t>Факторов, влияющих на показатели</a:t>
            </a:r>
            <a:endParaRPr lang="en-GB" b="1" dirty="0">
              <a:solidFill>
                <a:srgbClr val="0033CC"/>
              </a:solidFill>
            </a:endParaRPr>
          </a:p>
          <a:p>
            <a:pPr marL="86868" indent="0">
              <a:buNone/>
            </a:pPr>
            <a:endParaRPr lang="en-US" dirty="0"/>
          </a:p>
        </p:txBody>
      </p:sp>
      <p:sp>
        <p:nvSpPr>
          <p:cNvPr id="4" name="Rectangle 3"/>
          <p:cNvSpPr/>
          <p:nvPr/>
        </p:nvSpPr>
        <p:spPr>
          <a:xfrm>
            <a:off x="294486" y="6387152"/>
            <a:ext cx="8153400" cy="45720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ru-RU" sz="1400" i="1" dirty="0">
                <a:solidFill>
                  <a:srgbClr val="53565A"/>
                </a:solidFill>
                <a:latin typeface="Arial"/>
                <a:cs typeface="Arial"/>
              </a:rPr>
              <a:t>Из материалов презентации </a:t>
            </a:r>
            <a:r>
              <a:rPr lang="en-GB" sz="1400" i="1" dirty="0">
                <a:solidFill>
                  <a:srgbClr val="53565A"/>
                </a:solidFill>
                <a:latin typeface="Arial"/>
                <a:cs typeface="Arial"/>
              </a:rPr>
              <a:t>Henk F. Moed “</a:t>
            </a:r>
            <a:r>
              <a:rPr lang="en-US" sz="1400" i="1" dirty="0">
                <a:solidFill>
                  <a:srgbClr val="53565A"/>
                </a:solidFill>
                <a:latin typeface="Arial"/>
                <a:cs typeface="Arial"/>
              </a:rPr>
              <a:t>Metrics-Based Research Assessment</a:t>
            </a:r>
            <a:r>
              <a:rPr lang="en-GB" sz="1400" i="1" dirty="0" smtClean="0">
                <a:solidFill>
                  <a:srgbClr val="53565A"/>
                </a:solidFill>
                <a:latin typeface="Arial"/>
                <a:cs typeface="Arial"/>
              </a:rPr>
              <a:t>”, </a:t>
            </a:r>
            <a:r>
              <a:rPr lang="ru-RU" sz="1400" i="1" dirty="0" smtClean="0">
                <a:solidFill>
                  <a:srgbClr val="53565A"/>
                </a:solidFill>
                <a:latin typeface="Arial"/>
                <a:cs typeface="Arial"/>
              </a:rPr>
              <a:t>Апрель 2014</a:t>
            </a:r>
            <a:endParaRPr lang="en-US" sz="1400" i="1" dirty="0">
              <a:solidFill>
                <a:srgbClr val="53565A"/>
              </a:solidFill>
              <a:latin typeface="Arial"/>
              <a:cs typeface="Arial"/>
            </a:endParaRPr>
          </a:p>
        </p:txBody>
      </p:sp>
    </p:spTree>
    <p:extLst>
      <p:ext uri="{BB962C8B-B14F-4D97-AF65-F5344CB8AC3E}">
        <p14:creationId xmlns:p14="http://schemas.microsoft.com/office/powerpoint/2010/main" val="135437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itle 1"/>
          <p:cNvSpPr>
            <a:spLocks noGrp="1"/>
          </p:cNvSpPr>
          <p:nvPr>
            <p:ph type="title"/>
          </p:nvPr>
        </p:nvSpPr>
        <p:spPr>
          <a:xfrm>
            <a:off x="862013" y="285750"/>
            <a:ext cx="8281987" cy="685800"/>
          </a:xfrm>
        </p:spPr>
        <p:txBody>
          <a:bodyPr>
            <a:normAutofit/>
          </a:bodyPr>
          <a:lstStyle/>
          <a:p>
            <a:pPr eaLnBrk="1" hangingPunct="1">
              <a:defRPr/>
            </a:pPr>
            <a:r>
              <a:rPr lang="ru-RU" altLang="en-US" sz="2800" dirty="0" smtClean="0">
                <a:latin typeface="Arial" pitchFamily="34" charset="0"/>
                <a:cs typeface="Arial" pitchFamily="34" charset="0"/>
              </a:rPr>
              <a:t>Подбор журнала по вероятности цитирования</a:t>
            </a:r>
            <a:endParaRPr lang="en-US" altLang="en-US" sz="2800" dirty="0" smtClean="0">
              <a:latin typeface="Arial" pitchFamily="34" charset="0"/>
              <a:cs typeface="Arial" pitchFamily="34" charset="0"/>
            </a:endParaRPr>
          </a:p>
        </p:txBody>
      </p:sp>
      <p:pic>
        <p:nvPicPr>
          <p:cNvPr id="143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938213"/>
            <a:ext cx="860742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5885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000" dirty="0" smtClean="0"/>
              <a:t>Когда журналы попадают на переоценку по показателям?</a:t>
            </a:r>
            <a:endParaRPr lang="en-US" sz="2000" dirty="0"/>
          </a:p>
        </p:txBody>
      </p:sp>
      <p:sp>
        <p:nvSpPr>
          <p:cNvPr id="10" name="Rectangle 9"/>
          <p:cNvSpPr/>
          <p:nvPr/>
        </p:nvSpPr>
        <p:spPr>
          <a:xfrm>
            <a:off x="849745" y="1524000"/>
            <a:ext cx="7458158" cy="646331"/>
          </a:xfrm>
          <a:prstGeom prst="rect">
            <a:avLst/>
          </a:prstGeom>
        </p:spPr>
        <p:txBody>
          <a:bodyPr wrap="square">
            <a:spAutoFit/>
          </a:bodyPr>
          <a:lstStyle/>
          <a:p>
            <a:pPr algn="ctr"/>
            <a:r>
              <a:rPr lang="ru-RU" dirty="0" smtClean="0"/>
              <a:t>Постоянный мониторинг содержания позволит поддерживать </a:t>
            </a:r>
            <a:r>
              <a:rPr lang="ru-RU" b="1" dirty="0" smtClean="0"/>
              <a:t>высокое качество журналов</a:t>
            </a:r>
            <a:endParaRPr lang="en-US" b="1" dirty="0"/>
          </a:p>
        </p:txBody>
      </p:sp>
      <p:grpSp>
        <p:nvGrpSpPr>
          <p:cNvPr id="11" name="Group 10"/>
          <p:cNvGrpSpPr/>
          <p:nvPr/>
        </p:nvGrpSpPr>
        <p:grpSpPr>
          <a:xfrm>
            <a:off x="237473" y="2702741"/>
            <a:ext cx="8669054" cy="3769848"/>
            <a:chOff x="114299" y="2702741"/>
            <a:chExt cx="8669054" cy="3769848"/>
          </a:xfrm>
        </p:grpSpPr>
        <p:sp>
          <p:nvSpPr>
            <p:cNvPr id="15" name="Rounded Rectangle 14"/>
            <p:cNvSpPr/>
            <p:nvPr/>
          </p:nvSpPr>
          <p:spPr>
            <a:xfrm>
              <a:off x="114299" y="4084595"/>
              <a:ext cx="7318694" cy="486869"/>
            </a:xfrm>
            <a:prstGeom prst="roundRect">
              <a:avLst/>
            </a:prstGeom>
            <a:solidFill>
              <a:schemeClr val="bg1"/>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14" name="Rounded Rectangle 13"/>
            <p:cNvSpPr/>
            <p:nvPr/>
          </p:nvSpPr>
          <p:spPr>
            <a:xfrm>
              <a:off x="114299" y="2703899"/>
              <a:ext cx="8669054" cy="1270450"/>
            </a:xfrm>
            <a:prstGeom prst="roundRect">
              <a:avLst/>
            </a:prstGeom>
            <a:solidFill>
              <a:schemeClr val="bg1"/>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3" name="Rounded Rectangle 2"/>
            <p:cNvSpPr/>
            <p:nvPr/>
          </p:nvSpPr>
          <p:spPr>
            <a:xfrm>
              <a:off x="3895877" y="2702741"/>
              <a:ext cx="2443794" cy="1270450"/>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solidFill>
                    <a:schemeClr val="tx1"/>
                  </a:solidFill>
                </a:rPr>
                <a:t>Выявление журналов по метрикам и критериям </a:t>
              </a:r>
              <a:endParaRPr lang="en-US" sz="1600" dirty="0">
                <a:solidFill>
                  <a:schemeClr val="tx1"/>
                </a:solidFill>
              </a:endParaRPr>
            </a:p>
          </p:txBody>
        </p:sp>
        <p:sp>
          <p:nvSpPr>
            <p:cNvPr id="4" name="Rounded Rectangle 3"/>
            <p:cNvSpPr/>
            <p:nvPr/>
          </p:nvSpPr>
          <p:spPr>
            <a:xfrm>
              <a:off x="6339559" y="2702741"/>
              <a:ext cx="2443794" cy="1270450"/>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solidFill>
                    <a:schemeClr val="tx1"/>
                  </a:solidFill>
                </a:rPr>
                <a:t>“Radar”</a:t>
              </a:r>
              <a:r>
                <a:rPr lang="ru-RU" sz="1600" dirty="0" smtClean="0">
                  <a:solidFill>
                    <a:schemeClr val="tx1"/>
                  </a:solidFill>
                </a:rPr>
                <a:t> прогнозирующий ухудшение показателей/качества журналов</a:t>
              </a:r>
              <a:endParaRPr lang="en-US" sz="1600" dirty="0">
                <a:solidFill>
                  <a:schemeClr val="tx1"/>
                </a:solidFill>
              </a:endParaRPr>
            </a:p>
          </p:txBody>
        </p:sp>
        <p:sp>
          <p:nvSpPr>
            <p:cNvPr id="5" name="Rounded Rectangle 4"/>
            <p:cNvSpPr/>
            <p:nvPr/>
          </p:nvSpPr>
          <p:spPr>
            <a:xfrm>
              <a:off x="1454075" y="2702741"/>
              <a:ext cx="2443794" cy="1270450"/>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smtClean="0">
                  <a:solidFill>
                    <a:schemeClr val="tx1"/>
                  </a:solidFill>
                </a:rPr>
                <a:t>Прямое информирование пользователей об ухудшении показателей, нарушениях этики</a:t>
              </a:r>
              <a:endParaRPr lang="en-US" sz="1400" dirty="0">
                <a:solidFill>
                  <a:schemeClr val="tx1"/>
                </a:solidFill>
              </a:endParaRPr>
            </a:p>
          </p:txBody>
        </p:sp>
        <p:sp>
          <p:nvSpPr>
            <p:cNvPr id="6" name="Rounded Rectangle 5"/>
            <p:cNvSpPr/>
            <p:nvPr/>
          </p:nvSpPr>
          <p:spPr>
            <a:xfrm>
              <a:off x="1464659" y="4085131"/>
              <a:ext cx="7318694" cy="486869"/>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Переоценка</a:t>
              </a:r>
              <a:r>
                <a:rPr lang="en-US" dirty="0" smtClean="0">
                  <a:solidFill>
                    <a:schemeClr val="tx1"/>
                  </a:solidFill>
                </a:rPr>
                <a:t> Content Selection &amp; Advisory Board (CSAB)</a:t>
              </a:r>
              <a:endParaRPr lang="en-US" dirty="0">
                <a:solidFill>
                  <a:schemeClr val="tx1"/>
                </a:solidFill>
              </a:endParaRPr>
            </a:p>
          </p:txBody>
        </p:sp>
        <p:sp>
          <p:nvSpPr>
            <p:cNvPr id="8" name="Flowchart: Merge 7"/>
            <p:cNvSpPr/>
            <p:nvPr/>
          </p:nvSpPr>
          <p:spPr>
            <a:xfrm>
              <a:off x="114299" y="4693381"/>
              <a:ext cx="8669054" cy="849664"/>
            </a:xfrm>
            <a:prstGeom prst="flowChartMerge">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smtClean="0">
                <a:solidFill>
                  <a:schemeClr val="tx1"/>
                </a:solidFill>
              </a:endParaRPr>
            </a:p>
            <a:p>
              <a:pPr algn="ctr"/>
              <a:r>
                <a:rPr lang="ru-RU" dirty="0" smtClean="0">
                  <a:solidFill>
                    <a:schemeClr val="tx1"/>
                  </a:solidFill>
                </a:rPr>
                <a:t>Мониторинг содержания</a:t>
              </a:r>
              <a:endParaRPr lang="en-US" dirty="0">
                <a:solidFill>
                  <a:schemeClr val="tx1"/>
                </a:solidFill>
              </a:endParaRPr>
            </a:p>
          </p:txBody>
        </p:sp>
        <p:pic>
          <p:nvPicPr>
            <p:cNvPr id="9" name="Picture 2" descr="C:\Users\steigingas\AppData\Local\Microsoft\Windows\Temporary Internet Files\Content.Outlook\7TMQTV6R\SCOPUS-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704" y="5773830"/>
              <a:ext cx="2272244" cy="6987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2530" y="4143899"/>
              <a:ext cx="941283" cy="369332"/>
            </a:xfrm>
            <a:prstGeom prst="rect">
              <a:avLst/>
            </a:prstGeom>
            <a:noFill/>
          </p:spPr>
          <p:txBody>
            <a:bodyPr wrap="none" rtlCol="0">
              <a:spAutoFit/>
            </a:bodyPr>
            <a:lstStyle>
              <a:defPPr>
                <a:defRPr lang="en-US"/>
              </a:defPPr>
            </a:lstStyle>
            <a:p>
              <a:r>
                <a:rPr lang="en-US" dirty="0" smtClean="0"/>
                <a:t>Review</a:t>
              </a:r>
              <a:endParaRPr lang="en-US"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859" y="3046038"/>
              <a:ext cx="636615" cy="68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65383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38319" cy="418645"/>
          </a:xfrm>
        </p:spPr>
        <p:txBody>
          <a:bodyPr/>
          <a:lstStyle/>
          <a:p>
            <a:r>
              <a:rPr lang="ru-RU" dirty="0" smtClean="0"/>
              <a:t>Методология</a:t>
            </a:r>
            <a:r>
              <a:rPr lang="en-US" dirty="0" smtClean="0"/>
              <a:t>:</a:t>
            </a:r>
            <a:r>
              <a:rPr lang="ru-RU" dirty="0" smtClean="0"/>
              <a:t> метрики и показатели переоценки</a:t>
            </a:r>
            <a:endParaRPr lang="en-US" dirty="0"/>
          </a:p>
        </p:txBody>
      </p:sp>
      <p:graphicFrame>
        <p:nvGraphicFramePr>
          <p:cNvPr id="4" name="Table 3"/>
          <p:cNvGraphicFramePr>
            <a:graphicFrameLocks noGrp="1"/>
          </p:cNvGraphicFramePr>
          <p:nvPr>
            <p:extLst/>
          </p:nvPr>
        </p:nvGraphicFramePr>
        <p:xfrm>
          <a:off x="251520" y="1340768"/>
          <a:ext cx="8640960" cy="4896544"/>
        </p:xfrm>
        <a:graphic>
          <a:graphicData uri="http://schemas.openxmlformats.org/drawingml/2006/table">
            <a:tbl>
              <a:tblPr firstRow="1" firstCol="1" bandRow="1">
                <a:tableStyleId>{69012ECD-51FC-41F1-AA8D-1B2483CD663E}</a:tableStyleId>
              </a:tblPr>
              <a:tblGrid>
                <a:gridCol w="1559271"/>
                <a:gridCol w="1624240"/>
                <a:gridCol w="5457449"/>
              </a:tblGrid>
              <a:tr h="471752">
                <a:tc>
                  <a:txBody>
                    <a:bodyPr/>
                    <a:lstStyle/>
                    <a:p>
                      <a:pPr>
                        <a:lnSpc>
                          <a:spcPts val="1200"/>
                        </a:lnSpc>
                        <a:spcAft>
                          <a:spcPts val="1650"/>
                        </a:spcAft>
                      </a:pPr>
                      <a:r>
                        <a:rPr lang="ru-RU" sz="1600" spc="25" dirty="0" smtClean="0">
                          <a:effectLst/>
                          <a:latin typeface="+mn-lt"/>
                        </a:rPr>
                        <a:t>Метрики</a:t>
                      </a:r>
                      <a:endParaRPr lang="en-US" sz="1600" dirty="0">
                        <a:effectLst/>
                        <a:latin typeface="Times New Roman"/>
                      </a:endParaRPr>
                    </a:p>
                  </a:txBody>
                  <a:tcPr marL="68580" marR="6858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1650"/>
                        </a:spcAft>
                      </a:pPr>
                      <a:r>
                        <a:rPr lang="ru-RU" sz="1600" spc="25" dirty="0" smtClean="0">
                          <a:effectLst/>
                          <a:latin typeface="+mn-lt"/>
                        </a:rPr>
                        <a:t>Показатели</a:t>
                      </a:r>
                      <a:endParaRPr lang="en-US" sz="1600" dirty="0">
                        <a:effectLst/>
                        <a:latin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1650"/>
                        </a:spcAft>
                      </a:pPr>
                      <a:r>
                        <a:rPr lang="ru-RU" sz="1600" spc="25" dirty="0" smtClean="0">
                          <a:effectLst/>
                          <a:latin typeface="+mn-lt"/>
                        </a:rPr>
                        <a:t>Пояснение</a:t>
                      </a:r>
                      <a:endParaRPr lang="en-US" sz="1600" dirty="0">
                        <a:effectLst/>
                        <a:latin typeface="Times New Roman"/>
                      </a:endParaRPr>
                    </a:p>
                  </a:txBody>
                  <a:tcPr marL="68580" marR="6858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5362">
                <a:tc>
                  <a:txBody>
                    <a:bodyPr/>
                    <a:lstStyle/>
                    <a:p>
                      <a:pPr marL="0" marR="0" algn="just">
                        <a:spcBef>
                          <a:spcPts val="0"/>
                        </a:spcBef>
                        <a:spcAft>
                          <a:spcPts val="0"/>
                        </a:spcAft>
                      </a:pPr>
                      <a:r>
                        <a:rPr lang="en-US" sz="1400" dirty="0">
                          <a:effectLst/>
                        </a:rPr>
                        <a:t>Self-citations</a:t>
                      </a:r>
                      <a:endParaRPr lang="en-US" sz="1400" dirty="0">
                        <a:effectLst/>
                        <a:latin typeface="Times New Roman"/>
                        <a:ea typeface="Times New Roman"/>
                      </a:endParaRPr>
                    </a:p>
                  </a:txBody>
                  <a:tcPr marL="68580" marR="6858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lnSpc>
                          <a:spcPts val="1200"/>
                        </a:lnSpc>
                        <a:spcAft>
                          <a:spcPts val="1650"/>
                        </a:spcAft>
                      </a:pPr>
                      <a:r>
                        <a:rPr lang="en-US" sz="1400" spc="25" dirty="0" smtClean="0">
                          <a:effectLst/>
                        </a:rPr>
                        <a:t>200</a:t>
                      </a:r>
                      <a:r>
                        <a:rPr lang="en-US" sz="1400" spc="25" dirty="0">
                          <a:effectLst/>
                        </a:rPr>
                        <a:t>%</a:t>
                      </a:r>
                      <a:endParaRPr lang="en-US" sz="1400" dirty="0">
                        <a:effectLst/>
                        <a:latin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nSpc>
                          <a:spcPts val="1200"/>
                        </a:lnSpc>
                        <a:spcAft>
                          <a:spcPts val="1650"/>
                        </a:spcAft>
                      </a:pPr>
                      <a:r>
                        <a:rPr lang="ru-RU" sz="1400" kern="1200" dirty="0" smtClean="0">
                          <a:solidFill>
                            <a:schemeClr val="tx1"/>
                          </a:solidFill>
                          <a:effectLst/>
                          <a:latin typeface="+mn-lt"/>
                          <a:ea typeface="+mn-ea"/>
                          <a:cs typeface="+mn-cs"/>
                        </a:rPr>
                        <a:t>Журнал цитирует себя в 2 раза чаще (или более) чем другие журналы в среднем в данной области</a:t>
                      </a:r>
                      <a:endParaRPr lang="en-US" sz="1400" kern="1200" dirty="0">
                        <a:solidFill>
                          <a:schemeClr val="tx1"/>
                        </a:solidFill>
                        <a:effectLst/>
                        <a:latin typeface="+mn-lt"/>
                        <a:ea typeface="+mn-ea"/>
                        <a:cs typeface="+mn-cs"/>
                      </a:endParaRPr>
                    </a:p>
                  </a:txBody>
                  <a:tcPr marL="68580" marR="6858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813517">
                <a:tc>
                  <a:txBody>
                    <a:bodyPr/>
                    <a:lstStyle/>
                    <a:p>
                      <a:pPr marL="0" marR="0">
                        <a:spcBef>
                          <a:spcPts val="0"/>
                        </a:spcBef>
                        <a:spcAft>
                          <a:spcPts val="0"/>
                        </a:spcAft>
                      </a:pPr>
                      <a:r>
                        <a:rPr lang="en-US" sz="1400" dirty="0">
                          <a:effectLst/>
                        </a:rPr>
                        <a:t>Citations</a:t>
                      </a:r>
                      <a:endParaRPr lang="en-US" sz="1400" dirty="0">
                        <a:effectLst/>
                        <a:latin typeface="Times New Roman"/>
                        <a:ea typeface="Times New Roman"/>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200"/>
                        </a:lnSpc>
                        <a:spcAft>
                          <a:spcPts val="1650"/>
                        </a:spcAft>
                      </a:pPr>
                      <a:r>
                        <a:rPr lang="en-US" sz="1400" spc="25" dirty="0" smtClean="0">
                          <a:effectLst/>
                        </a:rPr>
                        <a:t>50</a:t>
                      </a:r>
                      <a:r>
                        <a:rPr lang="en-US" sz="1400" spc="25" dirty="0">
                          <a:effectLst/>
                        </a:rPr>
                        <a:t>%</a:t>
                      </a:r>
                      <a:endParaRPr lang="en-US" sz="1400" dirty="0">
                        <a:effectLst/>
                        <a:latin typeface="Times New Roman"/>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0" marR="0">
                        <a:spcBef>
                          <a:spcPts val="0"/>
                        </a:spcBef>
                        <a:spcAft>
                          <a:spcPts val="0"/>
                        </a:spcAft>
                      </a:pPr>
                      <a:r>
                        <a:rPr lang="ru-RU" sz="1400" dirty="0" smtClean="0">
                          <a:effectLst/>
                        </a:rPr>
                        <a:t>Журнал получает половину (или меньше) цитирований</a:t>
                      </a:r>
                      <a:r>
                        <a:rPr lang="en-US" sz="1400" dirty="0" smtClean="0">
                          <a:effectLst/>
                        </a:rPr>
                        <a:t>,</a:t>
                      </a:r>
                      <a:r>
                        <a:rPr lang="ru-RU" sz="1400" dirty="0" smtClean="0">
                          <a:effectLst/>
                        </a:rPr>
                        <a:t> кот. получают подобные журналы</a:t>
                      </a:r>
                      <a:r>
                        <a:rPr lang="ru-RU" sz="1400" baseline="0" dirty="0" smtClean="0">
                          <a:effectLst/>
                        </a:rPr>
                        <a:t> в среднем в этой области</a:t>
                      </a:r>
                      <a:endParaRPr lang="en-US" sz="1400" dirty="0">
                        <a:effectLst/>
                        <a:latin typeface="Times New Roman"/>
                        <a:ea typeface="Times New Roman"/>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20000"/>
                        <a:lumOff val="80000"/>
                      </a:schemeClr>
                    </a:solidFill>
                  </a:tcPr>
                </a:tc>
              </a:tr>
              <a:tr h="585362">
                <a:tc>
                  <a:txBody>
                    <a:bodyPr/>
                    <a:lstStyle/>
                    <a:p>
                      <a:pPr marL="0" marR="0">
                        <a:spcBef>
                          <a:spcPts val="0"/>
                        </a:spcBef>
                        <a:spcAft>
                          <a:spcPts val="0"/>
                        </a:spcAft>
                      </a:pPr>
                      <a:r>
                        <a:rPr lang="en-US" sz="1400">
                          <a:effectLst/>
                        </a:rPr>
                        <a:t>Impact Per Publication</a:t>
                      </a:r>
                      <a:endParaRPr lang="en-US" sz="1400">
                        <a:effectLst/>
                        <a:latin typeface="Times New Roman"/>
                        <a:ea typeface="Times New Roman"/>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ts val="1200"/>
                        </a:lnSpc>
                        <a:spcAft>
                          <a:spcPts val="1650"/>
                        </a:spcAft>
                      </a:pPr>
                      <a:r>
                        <a:rPr lang="en-US" sz="1400" spc="25" dirty="0" smtClean="0">
                          <a:effectLst/>
                        </a:rPr>
                        <a:t>50</a:t>
                      </a:r>
                      <a:r>
                        <a:rPr lang="en-US" sz="1400" spc="25" dirty="0">
                          <a:effectLst/>
                        </a:rPr>
                        <a:t>%</a:t>
                      </a:r>
                      <a:endParaRPr lang="en-US" sz="1400" dirty="0">
                        <a:effectLst/>
                        <a:latin typeface="Times New Roman"/>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nSpc>
                          <a:spcPts val="1200"/>
                        </a:lnSpc>
                        <a:spcAft>
                          <a:spcPts val="1650"/>
                        </a:spcAft>
                      </a:pPr>
                      <a:r>
                        <a:rPr lang="en-US" sz="1400" dirty="0" smtClean="0">
                          <a:effectLst/>
                        </a:rPr>
                        <a:t> </a:t>
                      </a:r>
                      <a:r>
                        <a:rPr lang="ru-RU" sz="1400" dirty="0" smtClean="0">
                          <a:effectLst/>
                        </a:rPr>
                        <a:t>Показатель </a:t>
                      </a:r>
                      <a:r>
                        <a:rPr lang="en-US" sz="1400" dirty="0" smtClean="0">
                          <a:effectLst/>
                        </a:rPr>
                        <a:t>IPP </a:t>
                      </a:r>
                      <a:r>
                        <a:rPr lang="ru-RU" sz="1400" dirty="0" smtClean="0">
                          <a:effectLst/>
                        </a:rPr>
                        <a:t>журнала в половину меньше (или еще меньше) чем в среднем</a:t>
                      </a:r>
                      <a:r>
                        <a:rPr lang="ru-RU" sz="1400" baseline="0" dirty="0" smtClean="0">
                          <a:effectLst/>
                        </a:rPr>
                        <a:t> журналы в данной области</a:t>
                      </a:r>
                      <a:endParaRPr lang="en-US" sz="1400" dirty="0">
                        <a:effectLst/>
                        <a:latin typeface="Times New Roman"/>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813517">
                <a:tc>
                  <a:txBody>
                    <a:bodyPr/>
                    <a:lstStyle/>
                    <a:p>
                      <a:pPr marL="0" marR="0">
                        <a:spcBef>
                          <a:spcPts val="0"/>
                        </a:spcBef>
                        <a:spcAft>
                          <a:spcPts val="0"/>
                        </a:spcAft>
                      </a:pPr>
                      <a:r>
                        <a:rPr lang="en-US" sz="1400" dirty="0">
                          <a:effectLst/>
                        </a:rPr>
                        <a:t>Article Output</a:t>
                      </a:r>
                      <a:endParaRPr lang="en-US" sz="1400" dirty="0">
                        <a:effectLst/>
                        <a:latin typeface="Times New Roman"/>
                        <a:ea typeface="Times New Roman"/>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200"/>
                        </a:lnSpc>
                        <a:spcAft>
                          <a:spcPts val="1650"/>
                        </a:spcAft>
                      </a:pPr>
                      <a:r>
                        <a:rPr lang="en-US" sz="1400" spc="25" dirty="0" smtClean="0">
                          <a:effectLst/>
                        </a:rPr>
                        <a:t>50</a:t>
                      </a:r>
                      <a:r>
                        <a:rPr lang="en-US" sz="1400" spc="25" dirty="0">
                          <a:effectLst/>
                        </a:rPr>
                        <a:t>%</a:t>
                      </a:r>
                      <a:endParaRPr lang="en-US" sz="1400" dirty="0">
                        <a:effectLst/>
                        <a:latin typeface="Times New Roman"/>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20000"/>
                        <a:lumOff val="80000"/>
                      </a:schemeClr>
                    </a:solidFill>
                  </a:tcPr>
                </a:tc>
                <a:tc>
                  <a:txBody>
                    <a:bodyPr/>
                    <a:lstStyle/>
                    <a:p>
                      <a:pPr marL="0" marR="0">
                        <a:spcBef>
                          <a:spcPts val="0"/>
                        </a:spcBef>
                        <a:spcAft>
                          <a:spcPts val="0"/>
                        </a:spcAft>
                      </a:pPr>
                      <a:r>
                        <a:rPr lang="ru-RU" sz="1400" dirty="0" smtClean="0">
                          <a:effectLst/>
                        </a:rPr>
                        <a:t>Журнал публикует половину</a:t>
                      </a:r>
                      <a:r>
                        <a:rPr lang="ru-RU" sz="1400" baseline="0" dirty="0" smtClean="0">
                          <a:effectLst/>
                        </a:rPr>
                        <a:t> (или менее) статей по теме по сравнению с журналами в той же области</a:t>
                      </a:r>
                      <a:endParaRPr lang="en-US" sz="1400" dirty="0">
                        <a:effectLst/>
                        <a:latin typeface="Times New Roman"/>
                        <a:ea typeface="Times New Roman"/>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lumMod val="20000"/>
                        <a:lumOff val="80000"/>
                      </a:schemeClr>
                    </a:solidFill>
                  </a:tcPr>
                </a:tc>
              </a:tr>
              <a:tr h="813517">
                <a:tc>
                  <a:txBody>
                    <a:bodyPr/>
                    <a:lstStyle/>
                    <a:p>
                      <a:pPr marL="0" marR="0">
                        <a:spcBef>
                          <a:spcPts val="0"/>
                        </a:spcBef>
                        <a:spcAft>
                          <a:spcPts val="0"/>
                        </a:spcAft>
                      </a:pPr>
                      <a:r>
                        <a:rPr lang="en-US" sz="1400">
                          <a:effectLst/>
                        </a:rPr>
                        <a:t>Abstract Usage</a:t>
                      </a:r>
                      <a:endParaRPr lang="en-US" sz="1400">
                        <a:effectLst/>
                        <a:latin typeface="Times New Roman"/>
                        <a:ea typeface="Times New Roman"/>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lnSpc>
                          <a:spcPts val="1200"/>
                        </a:lnSpc>
                        <a:spcAft>
                          <a:spcPts val="1650"/>
                        </a:spcAft>
                      </a:pPr>
                      <a:r>
                        <a:rPr lang="en-US" sz="1400" spc="25" dirty="0" smtClean="0">
                          <a:effectLst/>
                        </a:rPr>
                        <a:t>50</a:t>
                      </a:r>
                      <a:r>
                        <a:rPr lang="en-US" sz="1400" spc="25" dirty="0">
                          <a:effectLst/>
                        </a:rPr>
                        <a:t>%</a:t>
                      </a:r>
                      <a:endParaRPr lang="en-US" sz="1400" dirty="0">
                        <a:effectLst/>
                        <a:latin typeface="Times New Roman"/>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spcBef>
                          <a:spcPts val="0"/>
                        </a:spcBef>
                        <a:spcAft>
                          <a:spcPts val="0"/>
                        </a:spcAft>
                      </a:pPr>
                      <a:r>
                        <a:rPr lang="ru-RU" sz="1400" dirty="0" smtClean="0">
                          <a:effectLst/>
                        </a:rPr>
                        <a:t>Использование</a:t>
                      </a:r>
                      <a:r>
                        <a:rPr lang="ru-RU" sz="1400" baseline="0" dirty="0" smtClean="0">
                          <a:effectLst/>
                        </a:rPr>
                        <a:t> журнальных аннотаций в 2 или более раз реже по сравнению с журналами в той же области</a:t>
                      </a:r>
                      <a:endParaRPr lang="en-US" sz="1400" dirty="0">
                        <a:effectLst/>
                        <a:latin typeface="Times New Roman"/>
                        <a:ea typeface="Times New Roman"/>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813517">
                <a:tc>
                  <a:txBody>
                    <a:bodyPr/>
                    <a:lstStyle/>
                    <a:p>
                      <a:pPr marL="0" marR="0">
                        <a:spcBef>
                          <a:spcPts val="0"/>
                        </a:spcBef>
                        <a:spcAft>
                          <a:spcPts val="0"/>
                        </a:spcAft>
                      </a:pPr>
                      <a:r>
                        <a:rPr lang="en-US" sz="1400" dirty="0">
                          <a:effectLst/>
                        </a:rPr>
                        <a:t>Full Text Links</a:t>
                      </a:r>
                      <a:endParaRPr lang="en-US" sz="1400" dirty="0">
                        <a:effectLst/>
                        <a:latin typeface="Times New Roman"/>
                        <a:ea typeface="Times New Roman"/>
                      </a:endParaRPr>
                    </a:p>
                  </a:txBody>
                  <a:tcPr marL="68580" marR="68580" marT="0" marB="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200"/>
                        </a:lnSpc>
                        <a:spcAft>
                          <a:spcPts val="1650"/>
                        </a:spcAft>
                      </a:pPr>
                      <a:r>
                        <a:rPr lang="en-US" sz="1400" spc="25" dirty="0" smtClean="0">
                          <a:effectLst/>
                        </a:rPr>
                        <a:t>50</a:t>
                      </a:r>
                      <a:r>
                        <a:rPr lang="en-US" sz="1400" spc="25" dirty="0">
                          <a:effectLst/>
                        </a:rPr>
                        <a:t>%</a:t>
                      </a:r>
                      <a:endParaRPr lang="en-US" sz="1400" dirty="0">
                        <a:effectLst/>
                        <a:latin typeface="Times New Roman"/>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spcBef>
                          <a:spcPts val="0"/>
                        </a:spcBef>
                        <a:spcAft>
                          <a:spcPts val="0"/>
                        </a:spcAft>
                      </a:pPr>
                      <a:r>
                        <a:rPr lang="ru-RU" sz="1400" dirty="0" smtClean="0">
                          <a:effectLst/>
                        </a:rPr>
                        <a:t>Полный текст используется в 2 или более раз реже по</a:t>
                      </a:r>
                      <a:r>
                        <a:rPr lang="ru-RU" sz="1400" baseline="0" dirty="0" smtClean="0">
                          <a:effectLst/>
                        </a:rPr>
                        <a:t> сравнению с журналами в той же области</a:t>
                      </a:r>
                      <a:endParaRPr lang="en-US" sz="1400" dirty="0">
                        <a:effectLst/>
                        <a:latin typeface="Times New Roman"/>
                        <a:ea typeface="Times New Roman"/>
                      </a:endParaRPr>
                    </a:p>
                  </a:txBody>
                  <a:tcPr marL="68580" marR="68580" marT="0"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bl>
          </a:graphicData>
        </a:graphic>
      </p:graphicFrame>
    </p:spTree>
    <p:extLst>
      <p:ext uri="{BB962C8B-B14F-4D97-AF65-F5344CB8AC3E}">
        <p14:creationId xmlns:p14="http://schemas.microsoft.com/office/powerpoint/2010/main" val="40263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2"/>
          <p:cNvSpPr>
            <a:spLocks noGrp="1"/>
          </p:cNvSpPr>
          <p:nvPr>
            <p:ph type="title"/>
          </p:nvPr>
        </p:nvSpPr>
        <p:spPr>
          <a:xfrm>
            <a:off x="405606" y="511314"/>
            <a:ext cx="8738394" cy="707886"/>
          </a:xfrm>
        </p:spPr>
        <p:txBody>
          <a:bodyPr/>
          <a:lstStyle/>
          <a:p>
            <a:r>
              <a:rPr lang="ru-RU" altLang="en-US" sz="2300" dirty="0" smtClean="0">
                <a:latin typeface="Arial Bold" panose="020B0704020202020204" pitchFamily="34" charset="0"/>
                <a:cs typeface="Arial Bold" panose="020B0704020202020204" pitchFamily="34" charset="0"/>
              </a:rPr>
              <a:t>Использование метрик для оценки на предмет исключения</a:t>
            </a:r>
            <a:endParaRPr lang="en-US" altLang="en-US" sz="2300" dirty="0" smtClean="0">
              <a:latin typeface="Arial Bold" panose="020B0704020202020204" pitchFamily="34" charset="0"/>
              <a:cs typeface="Arial Bold" panose="020B0704020202020204" pitchFamily="34" charset="0"/>
            </a:endParaRPr>
          </a:p>
        </p:txBody>
      </p:sp>
      <p:pic>
        <p:nvPicPr>
          <p:cNvPr id="145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3601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876839"/>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184058"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199" y="606117"/>
            <a:ext cx="8238319" cy="418645"/>
          </a:xfrm>
          <a:prstGeom prst="rect">
            <a:avLst/>
          </a:prstGeom>
        </p:spPr>
        <p:txBody>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dirty="0" smtClean="0"/>
              <a:t>Рейтинг журнала подробно</a:t>
            </a:r>
            <a:endParaRPr lang="en-US" dirty="0"/>
          </a:p>
        </p:txBody>
      </p:sp>
    </p:spTree>
    <p:extLst>
      <p:ext uri="{BB962C8B-B14F-4D97-AF65-F5344CB8AC3E}">
        <p14:creationId xmlns:p14="http://schemas.microsoft.com/office/powerpoint/2010/main" val="1613096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66" y="457200"/>
            <a:ext cx="8598434" cy="111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трелка вниз 2"/>
          <p:cNvSpPr/>
          <p:nvPr/>
        </p:nvSpPr>
        <p:spPr>
          <a:xfrm>
            <a:off x="4191000" y="16002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843713" cy="4419372"/>
          </a:xfrm>
          <a:prstGeom prst="rect">
            <a:avLst/>
          </a:prstGeom>
          <a:noFill/>
          <a:ln w="952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56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1320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39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38319" cy="464337"/>
          </a:xfrm>
        </p:spPr>
        <p:txBody>
          <a:bodyPr/>
          <a:lstStyle/>
          <a:p>
            <a:r>
              <a:rPr lang="en-US" smtClean="0"/>
              <a:t>Elsevier Data</a:t>
            </a:r>
            <a:endParaRPr lang="en-US"/>
          </a:p>
        </p:txBody>
      </p:sp>
      <p:pic>
        <p:nvPicPr>
          <p:cNvPr id="3" name="Picture 2" descr="connecting_the_dots_v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2335"/>
            <a:ext cx="9144000" cy="5819620"/>
          </a:xfrm>
          <a:prstGeom prst="rect">
            <a:avLst/>
          </a:prstGeom>
        </p:spPr>
      </p:pic>
      <p:sp>
        <p:nvSpPr>
          <p:cNvPr id="4" name="Rectangle 3"/>
          <p:cNvSpPr/>
          <p:nvPr/>
        </p:nvSpPr>
        <p:spPr>
          <a:xfrm>
            <a:off x="6203950" y="1385565"/>
            <a:ext cx="609600" cy="331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64M</a:t>
            </a:r>
            <a:endParaRPr lang="en-US" sz="1400" dirty="0">
              <a:solidFill>
                <a:prstClr val="white"/>
              </a:solidFill>
            </a:endParaRPr>
          </a:p>
        </p:txBody>
      </p:sp>
      <p:sp>
        <p:nvSpPr>
          <p:cNvPr id="5" name="Rectangle 4"/>
          <p:cNvSpPr/>
          <p:nvPr/>
        </p:nvSpPr>
        <p:spPr>
          <a:xfrm>
            <a:off x="7880239" y="3472466"/>
            <a:ext cx="609600" cy="324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13M</a:t>
            </a:r>
            <a:endParaRPr lang="en-US" sz="1400" dirty="0">
              <a:solidFill>
                <a:prstClr val="white"/>
              </a:solidFill>
            </a:endParaRPr>
          </a:p>
        </p:txBody>
      </p:sp>
      <p:sp>
        <p:nvSpPr>
          <p:cNvPr id="6" name="Rectangle 5"/>
          <p:cNvSpPr/>
          <p:nvPr/>
        </p:nvSpPr>
        <p:spPr>
          <a:xfrm>
            <a:off x="303613" y="4343400"/>
            <a:ext cx="838200" cy="313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800M/Y</a:t>
            </a:r>
            <a:endParaRPr lang="en-US" sz="1400" dirty="0">
              <a:solidFill>
                <a:prstClr val="white"/>
              </a:solidFill>
            </a:endParaRPr>
          </a:p>
        </p:txBody>
      </p:sp>
      <p:sp>
        <p:nvSpPr>
          <p:cNvPr id="7" name="Rectangle 6"/>
          <p:cNvSpPr/>
          <p:nvPr/>
        </p:nvSpPr>
        <p:spPr>
          <a:xfrm>
            <a:off x="5435600" y="6493929"/>
            <a:ext cx="609600" cy="325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80K</a:t>
            </a:r>
            <a:endParaRPr lang="en-US" sz="1400" dirty="0">
              <a:solidFill>
                <a:prstClr val="white"/>
              </a:solidFill>
            </a:endParaRPr>
          </a:p>
        </p:txBody>
      </p:sp>
      <p:sp>
        <p:nvSpPr>
          <p:cNvPr id="8" name="Rectangle 7"/>
          <p:cNvSpPr/>
          <p:nvPr/>
        </p:nvSpPr>
        <p:spPr>
          <a:xfrm>
            <a:off x="1698925" y="1625600"/>
            <a:ext cx="609600" cy="316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11M</a:t>
            </a:r>
            <a:endParaRPr lang="en-US" sz="1400" dirty="0">
              <a:solidFill>
                <a:prstClr val="white"/>
              </a:solidFill>
            </a:endParaRPr>
          </a:p>
        </p:txBody>
      </p:sp>
      <p:sp>
        <p:nvSpPr>
          <p:cNvPr id="9" name="Rectangle 8"/>
          <p:cNvSpPr/>
          <p:nvPr/>
        </p:nvSpPr>
        <p:spPr>
          <a:xfrm>
            <a:off x="3111500" y="1244600"/>
            <a:ext cx="762000" cy="281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1M/Y</a:t>
            </a:r>
            <a:endParaRPr lang="en-US" sz="1400" dirty="0">
              <a:solidFill>
                <a:prstClr val="white"/>
              </a:solidFill>
            </a:endParaRPr>
          </a:p>
        </p:txBody>
      </p:sp>
      <p:sp>
        <p:nvSpPr>
          <p:cNvPr id="10" name="Rectangle 9"/>
          <p:cNvSpPr/>
          <p:nvPr/>
        </p:nvSpPr>
        <p:spPr>
          <a:xfrm>
            <a:off x="559301" y="5118100"/>
            <a:ext cx="838200" cy="35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50M/Y</a:t>
            </a:r>
            <a:endParaRPr lang="en-US" sz="1400" dirty="0">
              <a:solidFill>
                <a:prstClr val="white"/>
              </a:solidFill>
            </a:endParaRPr>
          </a:p>
        </p:txBody>
      </p:sp>
      <p:sp>
        <p:nvSpPr>
          <p:cNvPr id="11" name="Rectangle 10"/>
          <p:cNvSpPr/>
          <p:nvPr/>
        </p:nvSpPr>
        <p:spPr>
          <a:xfrm>
            <a:off x="7924800" y="4913454"/>
            <a:ext cx="609600" cy="32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dirty="0">
                <a:solidFill>
                  <a:prstClr val="white"/>
                </a:solidFill>
              </a:rPr>
              <a:t>3M</a:t>
            </a:r>
            <a:endParaRPr lang="en-US" sz="1400" dirty="0">
              <a:solidFill>
                <a:prstClr val="white"/>
              </a:solidFill>
            </a:endParaRPr>
          </a:p>
        </p:txBody>
      </p:sp>
      <p:sp>
        <p:nvSpPr>
          <p:cNvPr id="12" name="Rounded Rectangle 11"/>
          <p:cNvSpPr/>
          <p:nvPr/>
        </p:nvSpPr>
        <p:spPr>
          <a:xfrm>
            <a:off x="149920" y="2090470"/>
            <a:ext cx="1349576"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600" b="1" dirty="0">
                <a:solidFill>
                  <a:prstClr val="white"/>
                </a:solidFill>
              </a:rPr>
              <a:t>Patent data (&gt;89M)</a:t>
            </a:r>
            <a:endParaRPr lang="en-US" sz="1600" b="1" dirty="0">
              <a:solidFill>
                <a:prstClr val="white"/>
              </a:solidFill>
            </a:endParaRPr>
          </a:p>
        </p:txBody>
      </p:sp>
    </p:spTree>
    <p:extLst>
      <p:ext uri="{BB962C8B-B14F-4D97-AF65-F5344CB8AC3E}">
        <p14:creationId xmlns:p14="http://schemas.microsoft.com/office/powerpoint/2010/main" val="263895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40</a:t>
            </a:r>
            <a:endParaRPr sz="700">
              <a:latin typeface="Arial"/>
              <a:cs typeface="Arial"/>
            </a:endParaRPr>
          </a:p>
        </p:txBody>
      </p:sp>
      <p:sp>
        <p:nvSpPr>
          <p:cNvPr id="3" name="object 3"/>
          <p:cNvSpPr/>
          <p:nvPr/>
        </p:nvSpPr>
        <p:spPr>
          <a:xfrm>
            <a:off x="6400419" y="1390942"/>
            <a:ext cx="2743580" cy="45975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71043" y="603758"/>
            <a:ext cx="2764155" cy="375920"/>
          </a:xfrm>
          <a:prstGeom prst="rect">
            <a:avLst/>
          </a:prstGeom>
        </p:spPr>
        <p:txBody>
          <a:bodyPr vert="horz" wrap="square" lIns="0" tIns="0" rIns="0" bIns="0" rtlCol="0">
            <a:spAutoFit/>
          </a:bodyPr>
          <a:lstStyle/>
          <a:p>
            <a:pPr marL="12700">
              <a:lnSpc>
                <a:spcPct val="100000"/>
              </a:lnSpc>
            </a:pPr>
            <a:r>
              <a:rPr spc="-15" dirty="0"/>
              <a:t>Полезные</a:t>
            </a:r>
            <a:r>
              <a:rPr spc="-60" dirty="0"/>
              <a:t> </a:t>
            </a:r>
            <a:r>
              <a:rPr spc="-5" dirty="0"/>
              <a:t>ссылки</a:t>
            </a:r>
          </a:p>
        </p:txBody>
      </p:sp>
      <p:sp>
        <p:nvSpPr>
          <p:cNvPr id="5" name="object 5"/>
          <p:cNvSpPr txBox="1"/>
          <p:nvPr/>
        </p:nvSpPr>
        <p:spPr>
          <a:xfrm>
            <a:off x="371043" y="1943480"/>
            <a:ext cx="4559935" cy="951543"/>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800" b="1" spc="-10" dirty="0">
                <a:solidFill>
                  <a:srgbClr val="52555A"/>
                </a:solidFill>
                <a:latin typeface="Arial"/>
                <a:cs typeface="Arial"/>
                <a:hlinkClick r:id="rId3"/>
              </a:rPr>
              <a:t>www.elsevierscience.ru</a:t>
            </a:r>
            <a:endParaRPr sz="2800" dirty="0">
              <a:latin typeface="Arial"/>
              <a:cs typeface="Arial"/>
            </a:endParaRPr>
          </a:p>
          <a:p>
            <a:pPr marL="355600" indent="-342900">
              <a:lnSpc>
                <a:spcPct val="100000"/>
              </a:lnSpc>
              <a:spcBef>
                <a:spcPts val="675"/>
              </a:spcBef>
              <a:buFont typeface="Arial"/>
              <a:buChar char="•"/>
              <a:tabLst>
                <a:tab pos="354965" algn="l"/>
                <a:tab pos="355600" algn="l"/>
              </a:tabLst>
            </a:pPr>
            <a:r>
              <a:rPr sz="2800" b="1" spc="-15" dirty="0" smtClean="0">
                <a:solidFill>
                  <a:srgbClr val="52555A"/>
                </a:solidFill>
                <a:latin typeface="Arial"/>
                <a:cs typeface="Arial"/>
                <a:hlinkClick r:id="rId4"/>
              </a:rPr>
              <a:t>www.scopus.com</a:t>
            </a:r>
            <a:endParaRPr sz="2800" dirty="0">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391160"/>
          </a:xfrm>
          <a:prstGeom prst="rect">
            <a:avLst/>
          </a:prstGeom>
        </p:spPr>
        <p:txBody>
          <a:bodyPr vert="horz" wrap="square" lIns="0" tIns="5080" rIns="0" bIns="0" rtlCol="0">
            <a:spAutoFit/>
          </a:bodyPr>
          <a:lstStyle/>
          <a:p>
            <a:pPr>
              <a:lnSpc>
                <a:spcPct val="100000"/>
              </a:lnSpc>
              <a:spcBef>
                <a:spcPts val="40"/>
              </a:spcBef>
            </a:pPr>
            <a:endParaRPr sz="850">
              <a:latin typeface="Times New Roman"/>
              <a:cs typeface="Times New Roman"/>
            </a:endParaRPr>
          </a:p>
          <a:p>
            <a:pPr marR="316865" algn="r">
              <a:lnSpc>
                <a:spcPct val="100000"/>
              </a:lnSpc>
              <a:tabLst>
                <a:tab pos="152400" algn="l"/>
              </a:tabLst>
            </a:pPr>
            <a:r>
              <a:rPr sz="700" b="1" spc="-5" dirty="0">
                <a:solidFill>
                  <a:srgbClr val="FFFFFF"/>
                </a:solidFill>
                <a:latin typeface="Arial"/>
                <a:cs typeface="Arial"/>
              </a:rPr>
              <a:t>|	</a:t>
            </a:r>
            <a:r>
              <a:rPr sz="700" b="1" spc="-10" dirty="0">
                <a:solidFill>
                  <a:srgbClr val="FFFFFF"/>
                </a:solidFill>
                <a:latin typeface="Arial"/>
                <a:cs typeface="Arial"/>
              </a:rPr>
              <a:t>41</a:t>
            </a:r>
            <a:endParaRPr sz="700">
              <a:latin typeface="Arial"/>
              <a:cs typeface="Arial"/>
            </a:endParaRPr>
          </a:p>
        </p:txBody>
      </p:sp>
      <p:sp>
        <p:nvSpPr>
          <p:cNvPr id="3" name="object 3"/>
          <p:cNvSpPr/>
          <p:nvPr/>
        </p:nvSpPr>
        <p:spPr>
          <a:xfrm>
            <a:off x="0" y="0"/>
            <a:ext cx="9144000" cy="391160"/>
          </a:xfrm>
          <a:custGeom>
            <a:avLst/>
            <a:gdLst/>
            <a:ahLst/>
            <a:cxnLst/>
            <a:rect l="l" t="t" r="r" b="b"/>
            <a:pathLst>
              <a:path w="9144000" h="391160">
                <a:moveTo>
                  <a:pt x="0" y="390651"/>
                </a:moveTo>
                <a:lnTo>
                  <a:pt x="9144000" y="390651"/>
                </a:lnTo>
                <a:lnTo>
                  <a:pt x="9144000" y="0"/>
                </a:lnTo>
                <a:lnTo>
                  <a:pt x="0" y="0"/>
                </a:lnTo>
                <a:lnTo>
                  <a:pt x="0" y="390651"/>
                </a:lnTo>
                <a:close/>
              </a:path>
            </a:pathLst>
          </a:custGeom>
          <a:solidFill>
            <a:srgbClr val="FFFFFF"/>
          </a:solidFill>
        </p:spPr>
        <p:txBody>
          <a:bodyPr wrap="square" lIns="0" tIns="0" rIns="0" bIns="0" rtlCol="0"/>
          <a:lstStyle/>
          <a:p>
            <a:endParaRPr/>
          </a:p>
        </p:txBody>
      </p:sp>
      <p:sp>
        <p:nvSpPr>
          <p:cNvPr id="4" name="object 4"/>
          <p:cNvSpPr/>
          <p:nvPr/>
        </p:nvSpPr>
        <p:spPr>
          <a:xfrm>
            <a:off x="6831838" y="1049400"/>
            <a:ext cx="2303399" cy="509422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32663" y="6348183"/>
            <a:ext cx="3425190" cy="360680"/>
          </a:xfrm>
          <a:prstGeom prst="rect">
            <a:avLst/>
          </a:prstGeom>
        </p:spPr>
        <p:txBody>
          <a:bodyPr vert="horz" wrap="square" lIns="0" tIns="14604" rIns="0" bIns="0" rtlCol="0">
            <a:spAutoFit/>
          </a:bodyPr>
          <a:lstStyle/>
          <a:p>
            <a:pPr marL="158750">
              <a:lnSpc>
                <a:spcPct val="100000"/>
              </a:lnSpc>
              <a:spcBef>
                <a:spcPts val="114"/>
              </a:spcBef>
            </a:pPr>
            <a:r>
              <a:rPr sz="1400" spc="-10" dirty="0">
                <a:solidFill>
                  <a:srgbClr val="FF8200"/>
                </a:solidFill>
                <a:latin typeface="Arial"/>
                <a:cs typeface="Arial"/>
                <a:hlinkClick r:id="rId3"/>
              </a:rPr>
              <a:t>www.elsevier.com/research-intelligence</a:t>
            </a:r>
            <a:endParaRPr sz="1400">
              <a:latin typeface="Arial"/>
              <a:cs typeface="Arial"/>
            </a:endParaRPr>
          </a:p>
        </p:txBody>
      </p:sp>
      <p:sp>
        <p:nvSpPr>
          <p:cNvPr id="6" name="object 6"/>
          <p:cNvSpPr/>
          <p:nvPr/>
        </p:nvSpPr>
        <p:spPr>
          <a:xfrm>
            <a:off x="6794500" y="1049400"/>
            <a:ext cx="2349500" cy="1609090"/>
          </a:xfrm>
          <a:custGeom>
            <a:avLst/>
            <a:gdLst/>
            <a:ahLst/>
            <a:cxnLst/>
            <a:rect l="l" t="t" r="r" b="b"/>
            <a:pathLst>
              <a:path w="2349500" h="1609089">
                <a:moveTo>
                  <a:pt x="0" y="1609090"/>
                </a:moveTo>
                <a:lnTo>
                  <a:pt x="2349500" y="1609090"/>
                </a:lnTo>
                <a:lnTo>
                  <a:pt x="2349500" y="0"/>
                </a:lnTo>
                <a:lnTo>
                  <a:pt x="0" y="0"/>
                </a:lnTo>
                <a:lnTo>
                  <a:pt x="0" y="1609090"/>
                </a:lnTo>
                <a:close/>
              </a:path>
            </a:pathLst>
          </a:custGeom>
          <a:solidFill>
            <a:srgbClr val="FFFFFF"/>
          </a:solidFill>
        </p:spPr>
        <p:txBody>
          <a:bodyPr wrap="square" lIns="0" tIns="0" rIns="0" bIns="0" rtlCol="0"/>
          <a:lstStyle/>
          <a:p>
            <a:endParaRPr/>
          </a:p>
        </p:txBody>
      </p:sp>
      <p:sp>
        <p:nvSpPr>
          <p:cNvPr id="7" name="object 7"/>
          <p:cNvSpPr/>
          <p:nvPr/>
        </p:nvSpPr>
        <p:spPr>
          <a:xfrm>
            <a:off x="6794500" y="4372990"/>
            <a:ext cx="2349500" cy="1771014"/>
          </a:xfrm>
          <a:custGeom>
            <a:avLst/>
            <a:gdLst/>
            <a:ahLst/>
            <a:cxnLst/>
            <a:rect l="l" t="t" r="r" b="b"/>
            <a:pathLst>
              <a:path w="2349500" h="1771014">
                <a:moveTo>
                  <a:pt x="0" y="1770633"/>
                </a:moveTo>
                <a:lnTo>
                  <a:pt x="2349500" y="1770633"/>
                </a:lnTo>
                <a:lnTo>
                  <a:pt x="2349500" y="0"/>
                </a:lnTo>
                <a:lnTo>
                  <a:pt x="0" y="0"/>
                </a:lnTo>
                <a:lnTo>
                  <a:pt x="0" y="1770633"/>
                </a:lnTo>
                <a:close/>
              </a:path>
            </a:pathLst>
          </a:custGeom>
          <a:solidFill>
            <a:srgbClr val="FFFFFF"/>
          </a:solidFill>
        </p:spPr>
        <p:txBody>
          <a:bodyPr wrap="square" lIns="0" tIns="0" rIns="0" bIns="0" rtlCol="0"/>
          <a:lstStyle/>
          <a:p>
            <a:endParaRPr/>
          </a:p>
        </p:txBody>
      </p:sp>
      <p:sp>
        <p:nvSpPr>
          <p:cNvPr id="8" name="object 8"/>
          <p:cNvSpPr/>
          <p:nvPr/>
        </p:nvSpPr>
        <p:spPr>
          <a:xfrm>
            <a:off x="0" y="2658491"/>
            <a:ext cx="9144000" cy="1714500"/>
          </a:xfrm>
          <a:custGeom>
            <a:avLst/>
            <a:gdLst/>
            <a:ahLst/>
            <a:cxnLst/>
            <a:rect l="l" t="t" r="r" b="b"/>
            <a:pathLst>
              <a:path w="9144000" h="1714500">
                <a:moveTo>
                  <a:pt x="0" y="1714499"/>
                </a:moveTo>
                <a:lnTo>
                  <a:pt x="9144000" y="1714499"/>
                </a:lnTo>
                <a:lnTo>
                  <a:pt x="9144000" y="0"/>
                </a:lnTo>
                <a:lnTo>
                  <a:pt x="0" y="0"/>
                </a:lnTo>
                <a:lnTo>
                  <a:pt x="0" y="1714499"/>
                </a:lnTo>
                <a:close/>
              </a:path>
            </a:pathLst>
          </a:custGeom>
          <a:solidFill>
            <a:srgbClr val="FF8200"/>
          </a:solidFill>
        </p:spPr>
        <p:txBody>
          <a:bodyPr wrap="square" lIns="0" tIns="0" rIns="0" bIns="0" rtlCol="0"/>
          <a:lstStyle/>
          <a:p>
            <a:endParaRPr/>
          </a:p>
        </p:txBody>
      </p:sp>
      <p:sp>
        <p:nvSpPr>
          <p:cNvPr id="9" name="object 9"/>
          <p:cNvSpPr/>
          <p:nvPr/>
        </p:nvSpPr>
        <p:spPr>
          <a:xfrm>
            <a:off x="419100" y="2186304"/>
            <a:ext cx="3453257" cy="26454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78968" y="3265551"/>
            <a:ext cx="3049905" cy="496570"/>
          </a:xfrm>
          <a:prstGeom prst="rect">
            <a:avLst/>
          </a:prstGeom>
        </p:spPr>
        <p:txBody>
          <a:bodyPr vert="horz" wrap="square" lIns="0" tIns="0" rIns="0" bIns="0" rtlCol="0">
            <a:spAutoFit/>
          </a:bodyPr>
          <a:lstStyle/>
          <a:p>
            <a:pPr marL="12700">
              <a:lnSpc>
                <a:spcPct val="100000"/>
              </a:lnSpc>
            </a:pPr>
            <a:r>
              <a:rPr sz="3200" b="1" dirty="0">
                <a:solidFill>
                  <a:srgbClr val="FFFFFF"/>
                </a:solidFill>
                <a:latin typeface="Arial"/>
                <a:cs typeface="Arial"/>
              </a:rPr>
              <a:t>Ваши</a:t>
            </a:r>
            <a:r>
              <a:rPr sz="3200" b="1" spc="-114" dirty="0">
                <a:solidFill>
                  <a:srgbClr val="FFFFFF"/>
                </a:solidFill>
                <a:latin typeface="Arial"/>
                <a:cs typeface="Arial"/>
              </a:rPr>
              <a:t> </a:t>
            </a:r>
            <a:r>
              <a:rPr sz="3200" b="1" spc="-10" dirty="0">
                <a:solidFill>
                  <a:srgbClr val="FFFFFF"/>
                </a:solidFill>
                <a:latin typeface="Arial"/>
                <a:cs typeface="Arial"/>
              </a:rPr>
              <a:t>вопросы</a:t>
            </a:r>
            <a:endParaRPr sz="3200">
              <a:latin typeface="Arial"/>
              <a:cs typeface="Arial"/>
            </a:endParaRPr>
          </a:p>
        </p:txBody>
      </p:sp>
      <p:sp>
        <p:nvSpPr>
          <p:cNvPr id="11" name="object 11"/>
          <p:cNvSpPr/>
          <p:nvPr/>
        </p:nvSpPr>
        <p:spPr>
          <a:xfrm>
            <a:off x="232663" y="6348183"/>
            <a:ext cx="3425190" cy="360680"/>
          </a:xfrm>
          <a:custGeom>
            <a:avLst/>
            <a:gdLst/>
            <a:ahLst/>
            <a:cxnLst/>
            <a:rect l="l" t="t" r="r" b="b"/>
            <a:pathLst>
              <a:path w="3425190" h="360679">
                <a:moveTo>
                  <a:pt x="0" y="360629"/>
                </a:moveTo>
                <a:lnTo>
                  <a:pt x="3424936" y="360629"/>
                </a:lnTo>
                <a:lnTo>
                  <a:pt x="3424936" y="0"/>
                </a:lnTo>
                <a:lnTo>
                  <a:pt x="0" y="0"/>
                </a:lnTo>
                <a:lnTo>
                  <a:pt x="0" y="360629"/>
                </a:lnTo>
                <a:close/>
              </a:path>
            </a:pathLst>
          </a:custGeom>
          <a:solidFill>
            <a:srgbClr val="FFFFFF"/>
          </a:solidFill>
        </p:spPr>
        <p:txBody>
          <a:bodyPr wrap="square" lIns="0" tIns="0" rIns="0" bIns="0" rtlCol="0"/>
          <a:lstStyle/>
          <a:p>
            <a:endParaRPr/>
          </a:p>
        </p:txBody>
      </p:sp>
      <p:sp>
        <p:nvSpPr>
          <p:cNvPr id="12" name="object 12"/>
          <p:cNvSpPr txBox="1"/>
          <p:nvPr/>
        </p:nvSpPr>
        <p:spPr>
          <a:xfrm>
            <a:off x="398475" y="4460113"/>
            <a:ext cx="7380605" cy="2260600"/>
          </a:xfrm>
          <a:prstGeom prst="rect">
            <a:avLst/>
          </a:prstGeom>
        </p:spPr>
        <p:txBody>
          <a:bodyPr vert="horz" wrap="square" lIns="0" tIns="0" rIns="0" bIns="0" rtlCol="0">
            <a:spAutoFit/>
          </a:bodyPr>
          <a:lstStyle/>
          <a:p>
            <a:pPr marL="12700">
              <a:lnSpc>
                <a:spcPct val="100000"/>
              </a:lnSpc>
            </a:pPr>
            <a:r>
              <a:rPr sz="1800" b="1" spc="-10" dirty="0">
                <a:solidFill>
                  <a:srgbClr val="52555A"/>
                </a:solidFill>
                <a:latin typeface="Arial"/>
                <a:cs typeface="Arial"/>
              </a:rPr>
              <a:t>Андрей</a:t>
            </a:r>
            <a:r>
              <a:rPr sz="1800" b="1" spc="-25" dirty="0">
                <a:solidFill>
                  <a:srgbClr val="52555A"/>
                </a:solidFill>
                <a:latin typeface="Arial"/>
                <a:cs typeface="Arial"/>
              </a:rPr>
              <a:t> </a:t>
            </a:r>
            <a:r>
              <a:rPr sz="1800" b="1" spc="-10" dirty="0">
                <a:solidFill>
                  <a:srgbClr val="52555A"/>
                </a:solidFill>
                <a:latin typeface="Arial"/>
                <a:cs typeface="Arial"/>
              </a:rPr>
              <a:t>Локтев,</a:t>
            </a:r>
            <a:endParaRPr sz="1800" dirty="0">
              <a:latin typeface="Arial"/>
              <a:cs typeface="Arial"/>
            </a:endParaRPr>
          </a:p>
          <a:p>
            <a:pPr marL="12700">
              <a:lnSpc>
                <a:spcPct val="100000"/>
              </a:lnSpc>
              <a:spcBef>
                <a:spcPts val="430"/>
              </a:spcBef>
            </a:pPr>
            <a:r>
              <a:rPr sz="1800" b="1" spc="-25" dirty="0">
                <a:solidFill>
                  <a:srgbClr val="52555A"/>
                </a:solidFill>
                <a:latin typeface="Arial"/>
                <a:cs typeface="Arial"/>
              </a:rPr>
              <a:t>консультант </a:t>
            </a:r>
            <a:r>
              <a:rPr sz="1800" b="1" dirty="0">
                <a:solidFill>
                  <a:srgbClr val="52555A"/>
                </a:solidFill>
                <a:latin typeface="Arial"/>
                <a:cs typeface="Arial"/>
              </a:rPr>
              <a:t>по </a:t>
            </a:r>
            <a:r>
              <a:rPr sz="1800" b="1" spc="-10" dirty="0">
                <a:solidFill>
                  <a:srgbClr val="52555A"/>
                </a:solidFill>
                <a:latin typeface="Arial"/>
                <a:cs typeface="Arial"/>
              </a:rPr>
              <a:t>ключевым информационным решениям</a:t>
            </a:r>
            <a:r>
              <a:rPr sz="1800" b="1" spc="229" dirty="0">
                <a:solidFill>
                  <a:srgbClr val="52555A"/>
                </a:solidFill>
                <a:latin typeface="Arial"/>
                <a:cs typeface="Arial"/>
              </a:rPr>
              <a:t> </a:t>
            </a:r>
            <a:r>
              <a:rPr sz="1800" b="1" spc="-10" dirty="0">
                <a:solidFill>
                  <a:srgbClr val="52555A"/>
                </a:solidFill>
                <a:latin typeface="Arial"/>
                <a:cs typeface="Arial"/>
              </a:rPr>
              <a:t>Elsevier</a:t>
            </a:r>
            <a:endParaRPr sz="1800" dirty="0">
              <a:latin typeface="Arial"/>
              <a:cs typeface="Arial"/>
            </a:endParaRPr>
          </a:p>
          <a:p>
            <a:pPr marL="12700">
              <a:lnSpc>
                <a:spcPct val="100000"/>
              </a:lnSpc>
              <a:spcBef>
                <a:spcPts val="434"/>
              </a:spcBef>
            </a:pPr>
            <a:r>
              <a:rPr sz="1800" b="1" spc="-5" dirty="0">
                <a:solidFill>
                  <a:srgbClr val="52555A"/>
                </a:solidFill>
                <a:latin typeface="Arial"/>
                <a:cs typeface="Arial"/>
              </a:rPr>
              <a:t>tel </a:t>
            </a:r>
            <a:r>
              <a:rPr sz="1800" b="1" dirty="0">
                <a:solidFill>
                  <a:srgbClr val="52555A"/>
                </a:solidFill>
                <a:latin typeface="Arial"/>
                <a:cs typeface="Arial"/>
              </a:rPr>
              <a:t>+7 </a:t>
            </a:r>
            <a:r>
              <a:rPr sz="1800" b="1" spc="-10" dirty="0">
                <a:solidFill>
                  <a:srgbClr val="52555A"/>
                </a:solidFill>
                <a:latin typeface="Arial"/>
                <a:cs typeface="Arial"/>
              </a:rPr>
              <a:t>926 582</a:t>
            </a:r>
            <a:r>
              <a:rPr sz="1800" b="1" spc="-60" dirty="0">
                <a:solidFill>
                  <a:srgbClr val="52555A"/>
                </a:solidFill>
                <a:latin typeface="Arial"/>
                <a:cs typeface="Arial"/>
              </a:rPr>
              <a:t> </a:t>
            </a:r>
            <a:r>
              <a:rPr sz="1800" b="1" spc="-30" dirty="0">
                <a:solidFill>
                  <a:srgbClr val="52555A"/>
                </a:solidFill>
                <a:latin typeface="Arial"/>
                <a:cs typeface="Arial"/>
              </a:rPr>
              <a:t>4211</a:t>
            </a:r>
            <a:endParaRPr sz="1800" dirty="0">
              <a:latin typeface="Arial"/>
              <a:cs typeface="Arial"/>
            </a:endParaRPr>
          </a:p>
          <a:p>
            <a:pPr marL="12700" marR="3548379">
              <a:lnSpc>
                <a:spcPct val="120000"/>
              </a:lnSpc>
            </a:pPr>
            <a:r>
              <a:rPr sz="1800" b="1" spc="-5" dirty="0">
                <a:solidFill>
                  <a:srgbClr val="52555A"/>
                </a:solidFill>
                <a:latin typeface="Arial"/>
                <a:cs typeface="Arial"/>
              </a:rPr>
              <a:t>e-mail: </a:t>
            </a:r>
            <a:r>
              <a:rPr sz="1800" b="1" spc="-15" dirty="0">
                <a:solidFill>
                  <a:srgbClr val="52555A"/>
                </a:solidFill>
                <a:latin typeface="Arial"/>
                <a:cs typeface="Arial"/>
                <a:hlinkClick r:id="rId5"/>
              </a:rPr>
              <a:t>a.loktev@elsevier.com </a:t>
            </a:r>
            <a:r>
              <a:rPr sz="1800" b="1" spc="-15" dirty="0">
                <a:solidFill>
                  <a:srgbClr val="52555A"/>
                </a:solidFill>
                <a:latin typeface="Arial"/>
                <a:cs typeface="Arial"/>
              </a:rPr>
              <a:t> </a:t>
            </a:r>
            <a:r>
              <a:rPr sz="1800" b="1" spc="-10" dirty="0" smtClean="0">
                <a:solidFill>
                  <a:srgbClr val="52555A"/>
                </a:solidFill>
                <a:latin typeface="Arial"/>
                <a:cs typeface="Arial"/>
                <a:hlinkClick r:id="rId6"/>
              </a:rPr>
              <a:t>facebook.com/</a:t>
            </a:r>
            <a:r>
              <a:rPr sz="1800" b="1" spc="-10" dirty="0" err="1" smtClean="0">
                <a:solidFill>
                  <a:srgbClr val="52555A"/>
                </a:solidFill>
                <a:latin typeface="Arial"/>
                <a:cs typeface="Arial"/>
                <a:hlinkClick r:id="rId6"/>
              </a:rPr>
              <a:t>Elsevier</a:t>
            </a:r>
            <a:r>
              <a:rPr lang="en-US" sz="1800" b="1" spc="-10" dirty="0" err="1" smtClean="0">
                <a:solidFill>
                  <a:srgbClr val="52555A"/>
                </a:solidFill>
                <a:latin typeface="Arial"/>
                <a:cs typeface="Arial"/>
                <a:hlinkClick r:id="rId6"/>
              </a:rPr>
              <a:t>Russia</a:t>
            </a:r>
            <a:r>
              <a:rPr sz="1800" b="1" spc="-10" dirty="0" smtClean="0">
                <a:solidFill>
                  <a:srgbClr val="52555A"/>
                </a:solidFill>
                <a:latin typeface="Arial"/>
                <a:cs typeface="Arial"/>
                <a:hlinkClick r:id="rId6"/>
              </a:rPr>
              <a:t> </a:t>
            </a:r>
            <a:r>
              <a:rPr sz="1800" b="1" spc="-10" dirty="0" smtClean="0">
                <a:solidFill>
                  <a:srgbClr val="52555A"/>
                </a:solidFill>
                <a:latin typeface="Arial"/>
                <a:cs typeface="Arial"/>
              </a:rPr>
              <a:t> </a:t>
            </a:r>
            <a:r>
              <a:rPr sz="1800" b="1" spc="-10" dirty="0">
                <a:solidFill>
                  <a:srgbClr val="52555A"/>
                </a:solidFill>
                <a:latin typeface="Arial"/>
                <a:cs typeface="Arial"/>
                <a:hlinkClick r:id="rId7"/>
              </a:rPr>
              <a:t>www.elsevierscience.ru </a:t>
            </a:r>
            <a:r>
              <a:rPr sz="1800" b="1" spc="-10" dirty="0">
                <a:solidFill>
                  <a:srgbClr val="52555A"/>
                </a:solidFill>
                <a:latin typeface="Arial"/>
                <a:cs typeface="Arial"/>
              </a:rPr>
              <a:t> </a:t>
            </a:r>
            <a:r>
              <a:rPr sz="1800" b="1" spc="-15" dirty="0">
                <a:solidFill>
                  <a:srgbClr val="52555A"/>
                </a:solidFill>
                <a:latin typeface="Arial"/>
                <a:cs typeface="Arial"/>
                <a:hlinkClick r:id="rId8"/>
              </a:rPr>
              <a:t>www.elsevier.com</a:t>
            </a:r>
            <a:endParaRPr sz="18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56497" y="129667"/>
            <a:ext cx="275590"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a:t>
            </a:r>
            <a:r>
              <a:rPr sz="700" b="1" spc="-10" dirty="0">
                <a:solidFill>
                  <a:srgbClr val="FFFFFF"/>
                </a:solidFill>
                <a:latin typeface="Arial"/>
                <a:cs typeface="Arial"/>
              </a:rPr>
              <a:t>39</a:t>
            </a:r>
            <a:endParaRPr sz="700">
              <a:latin typeface="Arial"/>
              <a:cs typeface="Arial"/>
            </a:endParaRPr>
          </a:p>
        </p:txBody>
      </p:sp>
      <p:sp>
        <p:nvSpPr>
          <p:cNvPr id="3" name="object 3"/>
          <p:cNvSpPr txBox="1"/>
          <p:nvPr/>
        </p:nvSpPr>
        <p:spPr>
          <a:xfrm>
            <a:off x="546608" y="1140078"/>
            <a:ext cx="7694295" cy="990600"/>
          </a:xfrm>
          <a:prstGeom prst="rect">
            <a:avLst/>
          </a:prstGeom>
        </p:spPr>
        <p:txBody>
          <a:bodyPr vert="horz" wrap="square" lIns="0" tIns="0" rIns="0" bIns="0" rtlCol="0">
            <a:spAutoFit/>
          </a:bodyPr>
          <a:lstStyle/>
          <a:p>
            <a:pPr marL="268605" indent="-255904">
              <a:lnSpc>
                <a:spcPct val="100000"/>
              </a:lnSpc>
              <a:buChar char="•"/>
              <a:tabLst>
                <a:tab pos="268605" algn="l"/>
                <a:tab pos="269240" algn="l"/>
              </a:tabLst>
            </a:pPr>
            <a:r>
              <a:rPr sz="1900" spc="-20" dirty="0">
                <a:solidFill>
                  <a:srgbClr val="52555A"/>
                </a:solidFill>
                <a:latin typeface="Arial"/>
                <a:cs typeface="Arial"/>
              </a:rPr>
              <a:t>Объем</a:t>
            </a:r>
            <a:endParaRPr sz="1900">
              <a:latin typeface="Arial"/>
              <a:cs typeface="Arial"/>
            </a:endParaRPr>
          </a:p>
          <a:p>
            <a:pPr marL="12700" marR="5080">
              <a:lnSpc>
                <a:spcPct val="80000"/>
              </a:lnSpc>
              <a:spcBef>
                <a:spcPts val="375"/>
              </a:spcBef>
            </a:pPr>
            <a:r>
              <a:rPr sz="1500" i="1" spc="-5" dirty="0">
                <a:solidFill>
                  <a:srgbClr val="52555A"/>
                </a:solidFill>
                <a:latin typeface="Arial"/>
                <a:cs typeface="Arial"/>
              </a:rPr>
              <a:t>Важно </a:t>
            </a:r>
            <a:r>
              <a:rPr sz="1500" i="1" dirty="0">
                <a:solidFill>
                  <a:srgbClr val="52555A"/>
                </a:solidFill>
                <a:latin typeface="Arial"/>
                <a:cs typeface="Arial"/>
              </a:rPr>
              <a:t>учесть </a:t>
            </a:r>
            <a:r>
              <a:rPr sz="1500" i="1" spc="-5" dirty="0">
                <a:solidFill>
                  <a:srgbClr val="52555A"/>
                </a:solidFill>
                <a:latin typeface="Arial"/>
                <a:cs typeface="Arial"/>
              </a:rPr>
              <a:t>разницу </a:t>
            </a:r>
            <a:r>
              <a:rPr sz="1500" i="1" dirty="0">
                <a:solidFill>
                  <a:srgbClr val="52555A"/>
                </a:solidFill>
                <a:latin typeface="Arial"/>
                <a:cs typeface="Arial"/>
              </a:rPr>
              <a:t>в </a:t>
            </a:r>
            <a:r>
              <a:rPr sz="1500" i="1" spc="-5" dirty="0">
                <a:solidFill>
                  <a:srgbClr val="52555A"/>
                </a:solidFill>
                <a:latin typeface="Arial"/>
                <a:cs typeface="Arial"/>
              </a:rPr>
              <a:t>размерах </a:t>
            </a:r>
            <a:r>
              <a:rPr sz="1500" i="1" spc="-10" dirty="0">
                <a:solidFill>
                  <a:srgbClr val="52555A"/>
                </a:solidFill>
                <a:latin typeface="Arial"/>
                <a:cs typeface="Arial"/>
              </a:rPr>
              <a:t>объектов. </a:t>
            </a:r>
            <a:r>
              <a:rPr sz="1500" i="1" dirty="0">
                <a:solidFill>
                  <a:srgbClr val="52555A"/>
                </a:solidFill>
                <a:latin typeface="Arial"/>
                <a:cs typeface="Arial"/>
              </a:rPr>
              <a:t>Каждая </a:t>
            </a:r>
            <a:r>
              <a:rPr sz="1500" i="1" spc="-10" dirty="0">
                <a:solidFill>
                  <a:srgbClr val="52555A"/>
                </a:solidFill>
                <a:latin typeface="Arial"/>
                <a:cs typeface="Arial"/>
              </a:rPr>
              <a:t>составляющая </a:t>
            </a:r>
            <a:r>
              <a:rPr sz="1500" i="1" spc="-5" dirty="0">
                <a:solidFill>
                  <a:srgbClr val="52555A"/>
                </a:solidFill>
                <a:latin typeface="Arial"/>
                <a:cs typeface="Arial"/>
              </a:rPr>
              <a:t>малых  </a:t>
            </a:r>
            <a:r>
              <a:rPr sz="1500" i="1" spc="-10" dirty="0">
                <a:solidFill>
                  <a:srgbClr val="52555A"/>
                </a:solidFill>
                <a:latin typeface="Arial"/>
                <a:cs typeface="Arial"/>
              </a:rPr>
              <a:t>объектов </a:t>
            </a:r>
            <a:r>
              <a:rPr sz="1500" i="1" dirty="0">
                <a:solidFill>
                  <a:srgbClr val="52555A"/>
                </a:solidFill>
                <a:latin typeface="Arial"/>
                <a:cs typeface="Arial"/>
              </a:rPr>
              <a:t>(например, </a:t>
            </a:r>
            <a:r>
              <a:rPr sz="1500" i="1" spc="-5" dirty="0">
                <a:solidFill>
                  <a:srgbClr val="52555A"/>
                </a:solidFill>
                <a:latin typeface="Arial"/>
                <a:cs typeface="Arial"/>
              </a:rPr>
              <a:t>анализ 2 статей) имеет </a:t>
            </a:r>
            <a:r>
              <a:rPr sz="1500" i="1" dirty="0">
                <a:solidFill>
                  <a:srgbClr val="52555A"/>
                </a:solidFill>
                <a:latin typeface="Arial"/>
                <a:cs typeface="Arial"/>
              </a:rPr>
              <a:t>высокий </a:t>
            </a:r>
            <a:r>
              <a:rPr sz="1500" i="1" spc="-20" dirty="0">
                <a:solidFill>
                  <a:srgbClr val="52555A"/>
                </a:solidFill>
                <a:latin typeface="Arial"/>
                <a:cs typeface="Arial"/>
              </a:rPr>
              <a:t>вес </a:t>
            </a:r>
            <a:r>
              <a:rPr sz="1500" i="1" spc="-5" dirty="0">
                <a:solidFill>
                  <a:srgbClr val="52555A"/>
                </a:solidFill>
                <a:latin typeface="Arial"/>
                <a:cs typeface="Arial"/>
              </a:rPr>
              <a:t>и </a:t>
            </a:r>
            <a:r>
              <a:rPr sz="1500" i="1" spc="-15" dirty="0">
                <a:solidFill>
                  <a:srgbClr val="52555A"/>
                </a:solidFill>
                <a:latin typeface="Arial"/>
                <a:cs typeface="Arial"/>
              </a:rPr>
              <a:t>влияет </a:t>
            </a:r>
            <a:r>
              <a:rPr sz="1500" i="1" spc="-5" dirty="0">
                <a:solidFill>
                  <a:srgbClr val="52555A"/>
                </a:solidFill>
                <a:latin typeface="Arial"/>
                <a:cs typeface="Arial"/>
              </a:rPr>
              <a:t>на </a:t>
            </a:r>
            <a:r>
              <a:rPr sz="1500" i="1" spc="-10" dirty="0">
                <a:solidFill>
                  <a:srgbClr val="52555A"/>
                </a:solidFill>
                <a:latin typeface="Arial"/>
                <a:cs typeface="Arial"/>
              </a:rPr>
              <a:t>показатели</a:t>
            </a:r>
            <a:endParaRPr sz="1500">
              <a:latin typeface="Arial"/>
              <a:cs typeface="Arial"/>
            </a:endParaRPr>
          </a:p>
          <a:p>
            <a:pPr marL="268605" indent="-255904">
              <a:lnSpc>
                <a:spcPts val="2265"/>
              </a:lnSpc>
              <a:buChar char="•"/>
              <a:tabLst>
                <a:tab pos="268605" algn="l"/>
                <a:tab pos="269240" algn="l"/>
              </a:tabLst>
            </a:pPr>
            <a:r>
              <a:rPr sz="1900" spc="-5" dirty="0">
                <a:solidFill>
                  <a:srgbClr val="52555A"/>
                </a:solidFill>
                <a:latin typeface="Arial"/>
                <a:cs typeface="Arial"/>
              </a:rPr>
              <a:t>Дисциплина</a:t>
            </a:r>
            <a:endParaRPr sz="1900">
              <a:latin typeface="Arial"/>
              <a:cs typeface="Arial"/>
            </a:endParaRPr>
          </a:p>
        </p:txBody>
      </p:sp>
      <p:sp>
        <p:nvSpPr>
          <p:cNvPr id="4" name="object 4"/>
          <p:cNvSpPr txBox="1"/>
          <p:nvPr/>
        </p:nvSpPr>
        <p:spPr>
          <a:xfrm>
            <a:off x="546608" y="2999613"/>
            <a:ext cx="5220970" cy="3122930"/>
          </a:xfrm>
          <a:prstGeom prst="rect">
            <a:avLst/>
          </a:prstGeom>
        </p:spPr>
        <p:txBody>
          <a:bodyPr vert="horz" wrap="square" lIns="0" tIns="0" rIns="0" bIns="0" rtlCol="0">
            <a:spAutoFit/>
          </a:bodyPr>
          <a:lstStyle/>
          <a:p>
            <a:pPr marL="268605" indent="-255904">
              <a:lnSpc>
                <a:spcPct val="100000"/>
              </a:lnSpc>
              <a:buChar char="•"/>
              <a:tabLst>
                <a:tab pos="268605" algn="l"/>
                <a:tab pos="269240" algn="l"/>
              </a:tabLst>
            </a:pPr>
            <a:r>
              <a:rPr sz="1900" spc="-30" dirty="0">
                <a:solidFill>
                  <a:srgbClr val="52555A"/>
                </a:solidFill>
                <a:latin typeface="Arial"/>
                <a:cs typeface="Arial"/>
              </a:rPr>
              <a:t>Тип</a:t>
            </a:r>
            <a:r>
              <a:rPr sz="1900" spc="-80" dirty="0">
                <a:solidFill>
                  <a:srgbClr val="52555A"/>
                </a:solidFill>
                <a:latin typeface="Arial"/>
                <a:cs typeface="Arial"/>
              </a:rPr>
              <a:t> </a:t>
            </a:r>
            <a:r>
              <a:rPr sz="1900" spc="-10" dirty="0">
                <a:solidFill>
                  <a:srgbClr val="52555A"/>
                </a:solidFill>
                <a:latin typeface="Arial"/>
                <a:cs typeface="Arial"/>
              </a:rPr>
              <a:t>публикаций</a:t>
            </a:r>
            <a:endParaRPr sz="1900">
              <a:latin typeface="Arial"/>
              <a:cs typeface="Arial"/>
            </a:endParaRPr>
          </a:p>
          <a:p>
            <a:pPr marL="12700">
              <a:lnSpc>
                <a:spcPct val="100000"/>
              </a:lnSpc>
              <a:spcBef>
                <a:spcPts val="15"/>
              </a:spcBef>
            </a:pPr>
            <a:r>
              <a:rPr sz="1500" i="1" spc="-5" dirty="0">
                <a:solidFill>
                  <a:srgbClr val="52555A"/>
                </a:solidFill>
                <a:latin typeface="Arial"/>
                <a:cs typeface="Arial"/>
              </a:rPr>
              <a:t>Например, </a:t>
            </a:r>
            <a:r>
              <a:rPr sz="1500" i="1" spc="-10" dirty="0">
                <a:solidFill>
                  <a:srgbClr val="52555A"/>
                </a:solidFill>
                <a:latin typeface="Arial"/>
                <a:cs typeface="Arial"/>
              </a:rPr>
              <a:t>разные</a:t>
            </a:r>
            <a:r>
              <a:rPr sz="1500" i="1" spc="-60" dirty="0">
                <a:solidFill>
                  <a:srgbClr val="52555A"/>
                </a:solidFill>
                <a:latin typeface="Arial"/>
                <a:cs typeface="Arial"/>
              </a:rPr>
              <a:t> </a:t>
            </a:r>
            <a:r>
              <a:rPr sz="1500" i="1" dirty="0">
                <a:solidFill>
                  <a:srgbClr val="52555A"/>
                </a:solidFill>
                <a:latin typeface="Arial"/>
                <a:cs typeface="Arial"/>
              </a:rPr>
              <a:t>типы</a:t>
            </a:r>
            <a:endParaRPr sz="1500">
              <a:latin typeface="Arial"/>
              <a:cs typeface="Arial"/>
            </a:endParaRPr>
          </a:p>
          <a:p>
            <a:pPr marL="12700">
              <a:lnSpc>
                <a:spcPct val="100000"/>
              </a:lnSpc>
            </a:pPr>
            <a:r>
              <a:rPr sz="1500" i="1" spc="-5" dirty="0">
                <a:solidFill>
                  <a:srgbClr val="52555A"/>
                </a:solidFill>
                <a:latin typeface="Arial"/>
                <a:cs typeface="Arial"/>
              </a:rPr>
              <a:t>публикаций </a:t>
            </a:r>
            <a:r>
              <a:rPr sz="1500" i="1" spc="-10" dirty="0">
                <a:solidFill>
                  <a:srgbClr val="52555A"/>
                </a:solidFill>
                <a:latin typeface="Arial"/>
                <a:cs typeface="Arial"/>
              </a:rPr>
              <a:t>цитируются </a:t>
            </a:r>
            <a:r>
              <a:rPr sz="1500" i="1" spc="-5" dirty="0">
                <a:solidFill>
                  <a:srgbClr val="52555A"/>
                </a:solidFill>
                <a:latin typeface="Arial"/>
                <a:cs typeface="Arial"/>
              </a:rPr>
              <a:t>по</a:t>
            </a:r>
            <a:r>
              <a:rPr sz="1500" i="1" spc="-45" dirty="0">
                <a:solidFill>
                  <a:srgbClr val="52555A"/>
                </a:solidFill>
                <a:latin typeface="Arial"/>
                <a:cs typeface="Arial"/>
              </a:rPr>
              <a:t> </a:t>
            </a:r>
            <a:r>
              <a:rPr sz="1500" i="1" spc="-5" dirty="0">
                <a:solidFill>
                  <a:srgbClr val="52555A"/>
                </a:solidFill>
                <a:latin typeface="Arial"/>
                <a:cs typeface="Arial"/>
              </a:rPr>
              <a:t>разному</a:t>
            </a:r>
            <a:endParaRPr sz="1500">
              <a:latin typeface="Arial"/>
              <a:cs typeface="Arial"/>
            </a:endParaRPr>
          </a:p>
          <a:p>
            <a:pPr>
              <a:lnSpc>
                <a:spcPct val="100000"/>
              </a:lnSpc>
              <a:spcBef>
                <a:spcPts val="20"/>
              </a:spcBef>
            </a:pPr>
            <a:endParaRPr sz="1950">
              <a:latin typeface="Times New Roman"/>
              <a:cs typeface="Times New Roman"/>
            </a:endParaRPr>
          </a:p>
          <a:p>
            <a:pPr marL="268605" indent="-255904">
              <a:lnSpc>
                <a:spcPct val="100000"/>
              </a:lnSpc>
              <a:spcBef>
                <a:spcPts val="5"/>
              </a:spcBef>
              <a:buChar char="•"/>
              <a:tabLst>
                <a:tab pos="268605" algn="l"/>
                <a:tab pos="269240" algn="l"/>
              </a:tabLst>
            </a:pPr>
            <a:r>
              <a:rPr sz="1900" spc="-10" dirty="0">
                <a:solidFill>
                  <a:srgbClr val="52555A"/>
                </a:solidFill>
                <a:latin typeface="Arial"/>
                <a:cs typeface="Arial"/>
              </a:rPr>
              <a:t>База</a:t>
            </a:r>
            <a:r>
              <a:rPr sz="1900" spc="-60" dirty="0">
                <a:solidFill>
                  <a:srgbClr val="52555A"/>
                </a:solidFill>
                <a:latin typeface="Arial"/>
                <a:cs typeface="Arial"/>
              </a:rPr>
              <a:t> </a:t>
            </a:r>
            <a:r>
              <a:rPr sz="1900" spc="-5" dirty="0">
                <a:solidFill>
                  <a:srgbClr val="52555A"/>
                </a:solidFill>
                <a:latin typeface="Arial"/>
                <a:cs typeface="Arial"/>
              </a:rPr>
              <a:t>данных</a:t>
            </a:r>
            <a:endParaRPr sz="1900">
              <a:latin typeface="Arial"/>
              <a:cs typeface="Arial"/>
            </a:endParaRPr>
          </a:p>
          <a:p>
            <a:pPr marL="12700">
              <a:lnSpc>
                <a:spcPct val="100000"/>
              </a:lnSpc>
              <a:spcBef>
                <a:spcPts val="15"/>
              </a:spcBef>
            </a:pPr>
            <a:r>
              <a:rPr sz="1500" i="1" spc="-10" dirty="0">
                <a:solidFill>
                  <a:srgbClr val="52555A"/>
                </a:solidFill>
                <a:latin typeface="Arial"/>
                <a:cs typeface="Arial"/>
              </a:rPr>
              <a:t>Разный </a:t>
            </a:r>
            <a:r>
              <a:rPr sz="1500" i="1" spc="-15" dirty="0">
                <a:solidFill>
                  <a:srgbClr val="52555A"/>
                </a:solidFill>
                <a:latin typeface="Arial"/>
                <a:cs typeface="Arial"/>
              </a:rPr>
              <a:t>охват</a:t>
            </a:r>
            <a:r>
              <a:rPr sz="1500" i="1" spc="-50" dirty="0">
                <a:solidFill>
                  <a:srgbClr val="52555A"/>
                </a:solidFill>
                <a:latin typeface="Arial"/>
                <a:cs typeface="Arial"/>
              </a:rPr>
              <a:t> </a:t>
            </a:r>
            <a:r>
              <a:rPr sz="1500" i="1" spc="-10" dirty="0">
                <a:solidFill>
                  <a:srgbClr val="52555A"/>
                </a:solidFill>
                <a:latin typeface="Arial"/>
                <a:cs typeface="Arial"/>
              </a:rPr>
              <a:t>источников</a:t>
            </a:r>
            <a:endParaRPr sz="1500">
              <a:latin typeface="Arial"/>
              <a:cs typeface="Arial"/>
            </a:endParaRPr>
          </a:p>
          <a:p>
            <a:pPr>
              <a:lnSpc>
                <a:spcPct val="100000"/>
              </a:lnSpc>
              <a:spcBef>
                <a:spcPts val="20"/>
              </a:spcBef>
            </a:pPr>
            <a:endParaRPr sz="1950">
              <a:latin typeface="Times New Roman"/>
              <a:cs typeface="Times New Roman"/>
            </a:endParaRPr>
          </a:p>
          <a:p>
            <a:pPr marL="268605" indent="-255904">
              <a:lnSpc>
                <a:spcPct val="100000"/>
              </a:lnSpc>
              <a:buChar char="•"/>
              <a:tabLst>
                <a:tab pos="268605" algn="l"/>
                <a:tab pos="269240" algn="l"/>
              </a:tabLst>
            </a:pPr>
            <a:r>
              <a:rPr sz="1900" spc="-5" dirty="0">
                <a:solidFill>
                  <a:srgbClr val="52555A"/>
                </a:solidFill>
                <a:latin typeface="Arial"/>
                <a:cs typeface="Arial"/>
              </a:rPr>
              <a:t>Время</a:t>
            </a:r>
            <a:endParaRPr sz="1900">
              <a:latin typeface="Arial"/>
              <a:cs typeface="Arial"/>
            </a:endParaRPr>
          </a:p>
          <a:p>
            <a:pPr marL="12700">
              <a:lnSpc>
                <a:spcPct val="100000"/>
              </a:lnSpc>
              <a:spcBef>
                <a:spcPts val="15"/>
              </a:spcBef>
            </a:pPr>
            <a:r>
              <a:rPr sz="1500" i="1" spc="-5" dirty="0">
                <a:solidFill>
                  <a:srgbClr val="52555A"/>
                </a:solidFill>
                <a:latin typeface="Arial"/>
                <a:cs typeface="Arial"/>
              </a:rPr>
              <a:t>Цитирование – </a:t>
            </a:r>
            <a:r>
              <a:rPr sz="1500" i="1" spc="-10" dirty="0">
                <a:solidFill>
                  <a:srgbClr val="52555A"/>
                </a:solidFill>
                <a:latin typeface="Arial"/>
                <a:cs typeface="Arial"/>
              </a:rPr>
              <a:t>необходимо </a:t>
            </a:r>
            <a:r>
              <a:rPr sz="1500" i="1" dirty="0">
                <a:solidFill>
                  <a:srgbClr val="52555A"/>
                </a:solidFill>
                <a:latin typeface="Arial"/>
                <a:cs typeface="Arial"/>
              </a:rPr>
              <a:t>время </a:t>
            </a:r>
            <a:r>
              <a:rPr sz="1500" i="1" spc="-5" dirty="0">
                <a:solidFill>
                  <a:srgbClr val="52555A"/>
                </a:solidFill>
                <a:latin typeface="Arial"/>
                <a:cs typeface="Arial"/>
              </a:rPr>
              <a:t>для его</a:t>
            </a:r>
            <a:r>
              <a:rPr sz="1500" i="1" spc="-60" dirty="0">
                <a:solidFill>
                  <a:srgbClr val="52555A"/>
                </a:solidFill>
                <a:latin typeface="Arial"/>
                <a:cs typeface="Arial"/>
              </a:rPr>
              <a:t> </a:t>
            </a:r>
            <a:r>
              <a:rPr sz="1500" i="1" dirty="0">
                <a:solidFill>
                  <a:srgbClr val="52555A"/>
                </a:solidFill>
                <a:latin typeface="Arial"/>
                <a:cs typeface="Arial"/>
              </a:rPr>
              <a:t>накопления</a:t>
            </a:r>
            <a:endParaRPr sz="1500">
              <a:latin typeface="Arial"/>
              <a:cs typeface="Arial"/>
            </a:endParaRPr>
          </a:p>
          <a:p>
            <a:pPr>
              <a:lnSpc>
                <a:spcPct val="100000"/>
              </a:lnSpc>
            </a:pPr>
            <a:endParaRPr sz="1550">
              <a:latin typeface="Times New Roman"/>
              <a:cs typeface="Times New Roman"/>
            </a:endParaRPr>
          </a:p>
          <a:p>
            <a:pPr marL="268605" indent="-255904">
              <a:lnSpc>
                <a:spcPct val="100000"/>
              </a:lnSpc>
              <a:buChar char="•"/>
              <a:tabLst>
                <a:tab pos="268605" algn="l"/>
                <a:tab pos="269240" algn="l"/>
              </a:tabLst>
            </a:pPr>
            <a:r>
              <a:rPr sz="1900" spc="-5" dirty="0">
                <a:solidFill>
                  <a:srgbClr val="52555A"/>
                </a:solidFill>
                <a:latin typeface="Arial"/>
                <a:cs typeface="Arial"/>
              </a:rPr>
              <a:t>Манипуляция</a:t>
            </a:r>
            <a:endParaRPr sz="1900">
              <a:latin typeface="Arial"/>
              <a:cs typeface="Arial"/>
            </a:endParaRPr>
          </a:p>
          <a:p>
            <a:pPr marL="12700">
              <a:lnSpc>
                <a:spcPct val="100000"/>
              </a:lnSpc>
              <a:spcBef>
                <a:spcPts val="15"/>
              </a:spcBef>
            </a:pPr>
            <a:r>
              <a:rPr sz="1500" i="1" spc="-5" dirty="0">
                <a:solidFill>
                  <a:srgbClr val="52555A"/>
                </a:solidFill>
                <a:latin typeface="Arial"/>
                <a:cs typeface="Arial"/>
              </a:rPr>
              <a:t>Суммирование </a:t>
            </a:r>
            <a:r>
              <a:rPr sz="1500" i="1" dirty="0">
                <a:solidFill>
                  <a:srgbClr val="52555A"/>
                </a:solidFill>
                <a:latin typeface="Arial"/>
                <a:cs typeface="Arial"/>
              </a:rPr>
              <a:t>данных </a:t>
            </a:r>
            <a:r>
              <a:rPr sz="1500" i="1" spc="-10" dirty="0">
                <a:solidFill>
                  <a:srgbClr val="52555A"/>
                </a:solidFill>
                <a:latin typeface="Arial"/>
                <a:cs typeface="Arial"/>
              </a:rPr>
              <a:t>подразделений,</a:t>
            </a:r>
            <a:r>
              <a:rPr sz="1500" i="1" spc="-60" dirty="0">
                <a:solidFill>
                  <a:srgbClr val="52555A"/>
                </a:solidFill>
                <a:latin typeface="Arial"/>
                <a:cs typeface="Arial"/>
              </a:rPr>
              <a:t> </a:t>
            </a:r>
            <a:r>
              <a:rPr sz="1500" i="1" spc="-5" dirty="0">
                <a:solidFill>
                  <a:srgbClr val="52555A"/>
                </a:solidFill>
                <a:latin typeface="Arial"/>
                <a:cs typeface="Arial"/>
              </a:rPr>
              <a:t>самоцитирование</a:t>
            </a:r>
            <a:endParaRPr sz="1500">
              <a:latin typeface="Arial"/>
              <a:cs typeface="Arial"/>
            </a:endParaRPr>
          </a:p>
        </p:txBody>
      </p:sp>
      <p:sp>
        <p:nvSpPr>
          <p:cNvPr id="5" name="object 5"/>
          <p:cNvSpPr txBox="1">
            <a:spLocks noGrp="1"/>
          </p:cNvSpPr>
          <p:nvPr>
            <p:ph type="title"/>
          </p:nvPr>
        </p:nvSpPr>
        <p:spPr>
          <a:xfrm>
            <a:off x="462178" y="600455"/>
            <a:ext cx="5084445" cy="365760"/>
          </a:xfrm>
          <a:prstGeom prst="rect">
            <a:avLst/>
          </a:prstGeom>
        </p:spPr>
        <p:txBody>
          <a:bodyPr vert="horz" wrap="square" lIns="0" tIns="0" rIns="0" bIns="0" rtlCol="0">
            <a:spAutoFit/>
          </a:bodyPr>
          <a:lstStyle/>
          <a:p>
            <a:pPr marL="12700">
              <a:lnSpc>
                <a:spcPct val="100000"/>
              </a:lnSpc>
            </a:pPr>
            <a:r>
              <a:rPr spc="-10" dirty="0"/>
              <a:t>Факторы, </a:t>
            </a:r>
            <a:r>
              <a:rPr spc="-5" dirty="0"/>
              <a:t>влияющие на</a:t>
            </a:r>
            <a:r>
              <a:rPr spc="-40" dirty="0"/>
              <a:t> </a:t>
            </a:r>
            <a:r>
              <a:rPr spc="-10" dirty="0"/>
              <a:t>значения</a:t>
            </a:r>
          </a:p>
        </p:txBody>
      </p:sp>
      <p:sp>
        <p:nvSpPr>
          <p:cNvPr id="6" name="object 6"/>
          <p:cNvSpPr/>
          <p:nvPr/>
        </p:nvSpPr>
        <p:spPr>
          <a:xfrm>
            <a:off x="4084446" y="1877186"/>
            <a:ext cx="4983354" cy="246621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85216" y="6519468"/>
            <a:ext cx="4337685" cy="0"/>
          </a:xfrm>
          <a:custGeom>
            <a:avLst/>
            <a:gdLst/>
            <a:ahLst/>
            <a:cxnLst/>
            <a:rect l="l" t="t" r="r" b="b"/>
            <a:pathLst>
              <a:path w="4337685">
                <a:moveTo>
                  <a:pt x="0" y="0"/>
                </a:moveTo>
                <a:lnTo>
                  <a:pt x="4337304" y="0"/>
                </a:lnTo>
              </a:path>
            </a:pathLst>
          </a:custGeom>
          <a:ln w="6096">
            <a:solidFill>
              <a:srgbClr val="007397"/>
            </a:solidFill>
          </a:ln>
        </p:spPr>
        <p:txBody>
          <a:bodyPr wrap="square" lIns="0" tIns="0" rIns="0" bIns="0" rtlCol="0"/>
          <a:lstStyle/>
          <a:p>
            <a:endParaRPr/>
          </a:p>
        </p:txBody>
      </p:sp>
      <p:sp>
        <p:nvSpPr>
          <p:cNvPr id="8" name="object 8"/>
          <p:cNvSpPr txBox="1"/>
          <p:nvPr/>
        </p:nvSpPr>
        <p:spPr>
          <a:xfrm>
            <a:off x="546608" y="6313119"/>
            <a:ext cx="4389120" cy="344170"/>
          </a:xfrm>
          <a:prstGeom prst="rect">
            <a:avLst/>
          </a:prstGeom>
        </p:spPr>
        <p:txBody>
          <a:bodyPr vert="horz" wrap="square" lIns="0" tIns="0" rIns="0" bIns="0" rtlCol="0">
            <a:spAutoFit/>
          </a:bodyPr>
          <a:lstStyle/>
          <a:p>
            <a:pPr marL="12700">
              <a:lnSpc>
                <a:spcPct val="100000"/>
              </a:lnSpc>
            </a:pPr>
            <a:r>
              <a:rPr sz="700" i="1" spc="-10" dirty="0">
                <a:solidFill>
                  <a:srgbClr val="52555A"/>
                </a:solidFill>
                <a:latin typeface="Arial"/>
                <a:cs typeface="Arial"/>
              </a:rPr>
              <a:t>Источник: </a:t>
            </a:r>
            <a:r>
              <a:rPr sz="700" i="1" spc="-5" dirty="0">
                <a:solidFill>
                  <a:srgbClr val="52555A"/>
                </a:solidFill>
                <a:latin typeface="Arial"/>
                <a:cs typeface="Arial"/>
              </a:rPr>
              <a:t>SciVal </a:t>
            </a:r>
            <a:r>
              <a:rPr sz="700" i="1" spc="-10" dirty="0">
                <a:solidFill>
                  <a:srgbClr val="52555A"/>
                </a:solidFill>
                <a:latin typeface="Arial"/>
                <a:cs typeface="Arial"/>
              </a:rPr>
              <a:t>Metrics Guidebook, Elsevier, February </a:t>
            </a:r>
            <a:r>
              <a:rPr sz="700" i="1" spc="120" dirty="0">
                <a:solidFill>
                  <a:srgbClr val="52555A"/>
                </a:solidFill>
                <a:latin typeface="Arial"/>
                <a:cs typeface="Arial"/>
              </a:rPr>
              <a:t> </a:t>
            </a:r>
            <a:r>
              <a:rPr sz="700" i="1" spc="-10" dirty="0">
                <a:solidFill>
                  <a:srgbClr val="52555A"/>
                </a:solidFill>
                <a:latin typeface="Arial"/>
                <a:cs typeface="Arial"/>
              </a:rPr>
              <a:t>2014</a:t>
            </a:r>
            <a:endParaRPr sz="700">
              <a:latin typeface="Arial"/>
              <a:cs typeface="Arial"/>
            </a:endParaRPr>
          </a:p>
          <a:p>
            <a:pPr marL="38100">
              <a:lnSpc>
                <a:spcPct val="100000"/>
              </a:lnSpc>
            </a:pPr>
            <a:r>
              <a:rPr sz="700" i="1" spc="-5" dirty="0">
                <a:solidFill>
                  <a:srgbClr val="007397"/>
                </a:solidFill>
                <a:latin typeface="Arial"/>
                <a:cs typeface="Arial"/>
                <a:hlinkClick r:id="rId3"/>
              </a:rPr>
              <a:t>https://www.elsevier.com/   </a:t>
            </a:r>
            <a:r>
              <a:rPr sz="700" i="1" spc="155" dirty="0">
                <a:solidFill>
                  <a:srgbClr val="007397"/>
                </a:solidFill>
                <a:latin typeface="Arial"/>
                <a:cs typeface="Arial"/>
                <a:hlinkClick r:id="rId3"/>
              </a:rPr>
              <a:t> </a:t>
            </a:r>
            <a:r>
              <a:rPr sz="700" i="1" spc="-5" dirty="0">
                <a:solidFill>
                  <a:srgbClr val="007397"/>
                </a:solidFill>
                <a:latin typeface="Arial"/>
                <a:cs typeface="Arial"/>
                <a:hlinkClick r:id="rId3"/>
              </a:rPr>
              <a:t>data/assets/pdf_file/0020/53327/scival-metrics-guidebook-v1_01-february2014.pdf</a:t>
            </a:r>
            <a:endParaRPr sz="700">
              <a:latin typeface="Arial"/>
              <a:cs typeface="Arial"/>
            </a:endParaRPr>
          </a:p>
          <a:p>
            <a:pPr marL="12700">
              <a:lnSpc>
                <a:spcPct val="100000"/>
              </a:lnSpc>
              <a:spcBef>
                <a:spcPts val="95"/>
              </a:spcBef>
            </a:pPr>
            <a:r>
              <a:rPr sz="700" i="1" spc="-10" dirty="0">
                <a:solidFill>
                  <a:srgbClr val="52555A"/>
                </a:solidFill>
                <a:latin typeface="Arial"/>
                <a:cs typeface="Arial"/>
              </a:rPr>
              <a:t>Авторы:  </a:t>
            </a:r>
            <a:r>
              <a:rPr sz="700" i="1" spc="-5" dirty="0">
                <a:solidFill>
                  <a:srgbClr val="52555A"/>
                </a:solidFill>
                <a:latin typeface="Arial"/>
                <a:cs typeface="Arial"/>
              </a:rPr>
              <a:t>Dr </a:t>
            </a:r>
            <a:r>
              <a:rPr sz="700" i="1" spc="-10" dirty="0">
                <a:solidFill>
                  <a:srgbClr val="52555A"/>
                </a:solidFill>
                <a:latin typeface="Arial"/>
                <a:cs typeface="Arial"/>
              </a:rPr>
              <a:t>Lisa Colledge, </a:t>
            </a:r>
            <a:r>
              <a:rPr sz="700" i="1" spc="-5" dirty="0">
                <a:solidFill>
                  <a:srgbClr val="52555A"/>
                </a:solidFill>
                <a:latin typeface="Arial"/>
                <a:cs typeface="Arial"/>
              </a:rPr>
              <a:t>Dr </a:t>
            </a:r>
            <a:r>
              <a:rPr sz="700" i="1" spc="-10" dirty="0">
                <a:solidFill>
                  <a:srgbClr val="52555A"/>
                </a:solidFill>
                <a:latin typeface="Arial"/>
                <a:cs typeface="Arial"/>
              </a:rPr>
              <a:t>Reinder</a:t>
            </a:r>
            <a:r>
              <a:rPr sz="700" i="1" spc="125" dirty="0">
                <a:solidFill>
                  <a:srgbClr val="52555A"/>
                </a:solidFill>
                <a:latin typeface="Arial"/>
                <a:cs typeface="Arial"/>
              </a:rPr>
              <a:t> </a:t>
            </a:r>
            <a:r>
              <a:rPr sz="700" i="1" spc="-5" dirty="0">
                <a:solidFill>
                  <a:srgbClr val="52555A"/>
                </a:solidFill>
                <a:latin typeface="Arial"/>
                <a:cs typeface="Arial"/>
              </a:rPr>
              <a:t>Verlinde</a:t>
            </a:r>
            <a:endParaRPr sz="700">
              <a:latin typeface="Arial"/>
              <a:cs typeface="Arial"/>
            </a:endParaRPr>
          </a:p>
        </p:txBody>
      </p:sp>
    </p:spTree>
    <p:extLst>
      <p:ext uri="{BB962C8B-B14F-4D97-AF65-F5344CB8AC3E}">
        <p14:creationId xmlns:p14="http://schemas.microsoft.com/office/powerpoint/2010/main" val="80493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05266" y="129667"/>
            <a:ext cx="227329"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2</a:t>
            </a:r>
            <a:endParaRPr sz="700">
              <a:latin typeface="Arial"/>
              <a:cs typeface="Arial"/>
            </a:endParaRPr>
          </a:p>
        </p:txBody>
      </p:sp>
      <p:sp>
        <p:nvSpPr>
          <p:cNvPr id="3" name="object 3"/>
          <p:cNvSpPr txBox="1"/>
          <p:nvPr/>
        </p:nvSpPr>
        <p:spPr>
          <a:xfrm>
            <a:off x="622808" y="1639061"/>
            <a:ext cx="7713980" cy="4400550"/>
          </a:xfrm>
          <a:prstGeom prst="rect">
            <a:avLst/>
          </a:prstGeom>
        </p:spPr>
        <p:txBody>
          <a:bodyPr vert="horz" wrap="square" lIns="0" tIns="0" rIns="0" bIns="0" rtlCol="0">
            <a:spAutoFit/>
          </a:bodyPr>
          <a:lstStyle/>
          <a:p>
            <a:pPr marL="12700" marR="963930">
              <a:lnSpc>
                <a:spcPct val="100000"/>
              </a:lnSpc>
              <a:tabLst>
                <a:tab pos="1594485" algn="l"/>
              </a:tabLst>
            </a:pPr>
            <a:r>
              <a:rPr sz="2000" i="1" spc="-5" dirty="0">
                <a:solidFill>
                  <a:srgbClr val="52555A"/>
                </a:solidFill>
                <a:latin typeface="Arial"/>
                <a:cs typeface="Arial"/>
              </a:rPr>
              <a:t>Цитирование </a:t>
            </a:r>
            <a:r>
              <a:rPr sz="2000" i="1" dirty="0">
                <a:solidFill>
                  <a:srgbClr val="52555A"/>
                </a:solidFill>
                <a:latin typeface="Arial"/>
                <a:cs typeface="Arial"/>
              </a:rPr>
              <a:t>– </a:t>
            </a:r>
            <a:r>
              <a:rPr sz="2000" i="1" spc="-15" dirty="0">
                <a:solidFill>
                  <a:srgbClr val="52555A"/>
                </a:solidFill>
                <a:latin typeface="Arial"/>
                <a:cs typeface="Arial"/>
              </a:rPr>
              <a:t>это </a:t>
            </a:r>
            <a:r>
              <a:rPr sz="2000" i="1" spc="5" dirty="0">
                <a:solidFill>
                  <a:srgbClr val="52555A"/>
                </a:solidFill>
                <a:latin typeface="Arial"/>
                <a:cs typeface="Arial"/>
              </a:rPr>
              <a:t>факт </a:t>
            </a:r>
            <a:r>
              <a:rPr sz="2000" i="1" spc="-5" dirty="0">
                <a:solidFill>
                  <a:srgbClr val="52555A"/>
                </a:solidFill>
                <a:latin typeface="Arial"/>
                <a:cs typeface="Arial"/>
              </a:rPr>
              <a:t>бытия </a:t>
            </a:r>
            <a:r>
              <a:rPr sz="2000" i="1" spc="-15" dirty="0">
                <a:solidFill>
                  <a:srgbClr val="52555A"/>
                </a:solidFill>
                <a:latin typeface="Arial"/>
                <a:cs typeface="Arial"/>
              </a:rPr>
              <a:t>науки </a:t>
            </a:r>
            <a:r>
              <a:rPr sz="2000" i="1" dirty="0">
                <a:solidFill>
                  <a:srgbClr val="52555A"/>
                </a:solidFill>
                <a:latin typeface="Arial"/>
                <a:cs typeface="Arial"/>
              </a:rPr>
              <a:t>и </a:t>
            </a:r>
            <a:r>
              <a:rPr sz="2000" i="1" spc="-10" dirty="0">
                <a:solidFill>
                  <a:srgbClr val="52555A"/>
                </a:solidFill>
                <a:latin typeface="Arial"/>
                <a:cs typeface="Arial"/>
              </a:rPr>
              <a:t>объект  </a:t>
            </a:r>
            <a:r>
              <a:rPr sz="2000" i="1" spc="-15" dirty="0">
                <a:solidFill>
                  <a:srgbClr val="52555A"/>
                </a:solidFill>
                <a:latin typeface="Arial"/>
                <a:cs typeface="Arial"/>
              </a:rPr>
              <a:t>науковедческого </a:t>
            </a:r>
            <a:r>
              <a:rPr sz="2000" i="1" spc="-5" dirty="0">
                <a:solidFill>
                  <a:srgbClr val="52555A"/>
                </a:solidFill>
                <a:latin typeface="Arial"/>
                <a:cs typeface="Arial"/>
              </a:rPr>
              <a:t>исследования, надежность </a:t>
            </a:r>
            <a:r>
              <a:rPr sz="2000" i="1" spc="-10" dirty="0">
                <a:solidFill>
                  <a:srgbClr val="52555A"/>
                </a:solidFill>
                <a:latin typeface="Arial"/>
                <a:cs typeface="Arial"/>
              </a:rPr>
              <a:t>которого  </a:t>
            </a:r>
            <a:r>
              <a:rPr sz="2000" i="1" spc="-15" dirty="0">
                <a:solidFill>
                  <a:srgbClr val="52555A"/>
                </a:solidFill>
                <a:latin typeface="Arial"/>
                <a:cs typeface="Arial"/>
              </a:rPr>
              <a:t>определяется </a:t>
            </a:r>
            <a:r>
              <a:rPr sz="2000" i="1" dirty="0">
                <a:solidFill>
                  <a:srgbClr val="52555A"/>
                </a:solidFill>
                <a:latin typeface="Arial"/>
                <a:cs typeface="Arial"/>
              </a:rPr>
              <a:t>самой </a:t>
            </a:r>
            <a:r>
              <a:rPr sz="2000" i="1" spc="-5" dirty="0">
                <a:solidFill>
                  <a:srgbClr val="52555A"/>
                </a:solidFill>
                <a:latin typeface="Arial"/>
                <a:cs typeface="Arial"/>
              </a:rPr>
              <a:t>традицией </a:t>
            </a:r>
            <a:r>
              <a:rPr sz="2000" i="1" spc="-15" dirty="0">
                <a:solidFill>
                  <a:srgbClr val="52555A"/>
                </a:solidFill>
                <a:latin typeface="Arial"/>
                <a:cs typeface="Arial"/>
              </a:rPr>
              <a:t>науки </a:t>
            </a:r>
            <a:r>
              <a:rPr sz="2000" i="1" dirty="0">
                <a:solidFill>
                  <a:srgbClr val="52555A"/>
                </a:solidFill>
                <a:latin typeface="Arial"/>
                <a:cs typeface="Arial"/>
              </a:rPr>
              <a:t>как </a:t>
            </a:r>
            <a:r>
              <a:rPr sz="2000" i="1" spc="-5" dirty="0">
                <a:solidFill>
                  <a:srgbClr val="52555A"/>
                </a:solidFill>
                <a:latin typeface="Arial"/>
                <a:cs typeface="Arial"/>
              </a:rPr>
              <a:t>социального  </a:t>
            </a:r>
            <a:r>
              <a:rPr sz="2000" i="1" spc="-10" dirty="0">
                <a:solidFill>
                  <a:srgbClr val="52555A"/>
                </a:solidFill>
                <a:latin typeface="Arial"/>
                <a:cs typeface="Arial"/>
              </a:rPr>
              <a:t>института	</a:t>
            </a:r>
            <a:r>
              <a:rPr sz="2000" i="1" dirty="0">
                <a:solidFill>
                  <a:srgbClr val="52555A"/>
                </a:solidFill>
                <a:latin typeface="Arial"/>
                <a:cs typeface="Arial"/>
              </a:rPr>
              <a:t>[И. В. Маршакова-Шайкевич, ЭЭиФН,</a:t>
            </a:r>
            <a:r>
              <a:rPr sz="2000" i="1" spc="-170" dirty="0">
                <a:solidFill>
                  <a:srgbClr val="52555A"/>
                </a:solidFill>
                <a:latin typeface="Arial"/>
                <a:cs typeface="Arial"/>
              </a:rPr>
              <a:t> </a:t>
            </a:r>
            <a:r>
              <a:rPr sz="2000" i="1" dirty="0">
                <a:solidFill>
                  <a:srgbClr val="52555A"/>
                </a:solidFill>
                <a:latin typeface="Arial"/>
                <a:cs typeface="Arial"/>
              </a:rPr>
              <a:t>2009]</a:t>
            </a:r>
            <a:endParaRPr sz="2000">
              <a:latin typeface="Arial"/>
              <a:cs typeface="Arial"/>
            </a:endParaRPr>
          </a:p>
          <a:p>
            <a:pPr>
              <a:lnSpc>
                <a:spcPct val="100000"/>
              </a:lnSpc>
              <a:spcBef>
                <a:spcPts val="25"/>
              </a:spcBef>
            </a:pPr>
            <a:endParaRPr sz="2900">
              <a:latin typeface="Times New Roman"/>
              <a:cs typeface="Times New Roman"/>
            </a:endParaRPr>
          </a:p>
          <a:p>
            <a:pPr marL="12700">
              <a:lnSpc>
                <a:spcPct val="100000"/>
              </a:lnSpc>
            </a:pPr>
            <a:r>
              <a:rPr sz="2000" spc="5" dirty="0">
                <a:solidFill>
                  <a:srgbClr val="52555A"/>
                </a:solidFill>
                <a:latin typeface="Arial"/>
                <a:cs typeface="Arial"/>
              </a:rPr>
              <a:t>Мера </a:t>
            </a:r>
            <a:r>
              <a:rPr sz="2000" spc="-5" dirty="0">
                <a:solidFill>
                  <a:srgbClr val="52555A"/>
                </a:solidFill>
                <a:latin typeface="Arial"/>
                <a:cs typeface="Arial"/>
              </a:rPr>
              <a:t>цитирования </a:t>
            </a:r>
            <a:r>
              <a:rPr sz="2000" spc="-10" dirty="0">
                <a:solidFill>
                  <a:srgbClr val="52555A"/>
                </a:solidFill>
                <a:latin typeface="Arial"/>
                <a:cs typeface="Arial"/>
              </a:rPr>
              <a:t>применяется</a:t>
            </a:r>
            <a:r>
              <a:rPr sz="2000" spc="-90" dirty="0">
                <a:solidFill>
                  <a:srgbClr val="52555A"/>
                </a:solidFill>
                <a:latin typeface="Arial"/>
                <a:cs typeface="Arial"/>
              </a:rPr>
              <a:t> </a:t>
            </a:r>
            <a:r>
              <a:rPr sz="2000" dirty="0">
                <a:solidFill>
                  <a:srgbClr val="52555A"/>
                </a:solidFill>
                <a:latin typeface="Arial"/>
                <a:cs typeface="Arial"/>
              </a:rPr>
              <a:t>к</a:t>
            </a:r>
            <a:endParaRPr sz="2000">
              <a:latin typeface="Arial"/>
              <a:cs typeface="Arial"/>
            </a:endParaRPr>
          </a:p>
          <a:p>
            <a:pPr marL="268605" indent="-255904">
              <a:lnSpc>
                <a:spcPct val="100000"/>
              </a:lnSpc>
              <a:spcBef>
                <a:spcPts val="480"/>
              </a:spcBef>
              <a:buChar char="•"/>
              <a:tabLst>
                <a:tab pos="268605" algn="l"/>
                <a:tab pos="269240" algn="l"/>
              </a:tabLst>
            </a:pPr>
            <a:r>
              <a:rPr sz="2000" spc="-15" dirty="0">
                <a:solidFill>
                  <a:srgbClr val="52555A"/>
                </a:solidFill>
                <a:latin typeface="Arial"/>
                <a:cs typeface="Arial"/>
              </a:rPr>
              <a:t>Статье </a:t>
            </a:r>
            <a:r>
              <a:rPr sz="2000" spc="-5" dirty="0">
                <a:solidFill>
                  <a:srgbClr val="52555A"/>
                </a:solidFill>
                <a:latin typeface="Arial"/>
                <a:cs typeface="Arial"/>
              </a:rPr>
              <a:t>(общее </a:t>
            </a:r>
            <a:r>
              <a:rPr sz="2000" spc="5" dirty="0">
                <a:solidFill>
                  <a:srgbClr val="52555A"/>
                </a:solidFill>
                <a:latin typeface="Arial"/>
                <a:cs typeface="Arial"/>
              </a:rPr>
              <a:t>число</a:t>
            </a:r>
            <a:r>
              <a:rPr sz="2000" spc="-50" dirty="0">
                <a:solidFill>
                  <a:srgbClr val="52555A"/>
                </a:solidFill>
                <a:latin typeface="Arial"/>
                <a:cs typeface="Arial"/>
              </a:rPr>
              <a:t> </a:t>
            </a:r>
            <a:r>
              <a:rPr sz="2000" spc="-5" dirty="0">
                <a:solidFill>
                  <a:srgbClr val="52555A"/>
                </a:solidFill>
                <a:latin typeface="Arial"/>
                <a:cs typeface="Arial"/>
              </a:rPr>
              <a:t>цитирований)</a:t>
            </a:r>
            <a:endParaRPr sz="2000">
              <a:latin typeface="Arial"/>
              <a:cs typeface="Arial"/>
            </a:endParaRPr>
          </a:p>
          <a:p>
            <a:pPr marL="268605" indent="-255904">
              <a:lnSpc>
                <a:spcPct val="100000"/>
              </a:lnSpc>
              <a:spcBef>
                <a:spcPts val="480"/>
              </a:spcBef>
              <a:buChar char="•"/>
              <a:tabLst>
                <a:tab pos="268605" algn="l"/>
                <a:tab pos="269240" algn="l"/>
              </a:tabLst>
            </a:pPr>
            <a:r>
              <a:rPr sz="2000" spc="-15" dirty="0">
                <a:solidFill>
                  <a:srgbClr val="52555A"/>
                </a:solidFill>
                <a:latin typeface="Arial"/>
                <a:cs typeface="Arial"/>
              </a:rPr>
              <a:t>Автору </a:t>
            </a:r>
            <a:r>
              <a:rPr sz="2000" spc="-5" dirty="0">
                <a:solidFill>
                  <a:srgbClr val="52555A"/>
                </a:solidFill>
                <a:latin typeface="Arial"/>
                <a:cs typeface="Arial"/>
              </a:rPr>
              <a:t>(общее или </a:t>
            </a:r>
            <a:r>
              <a:rPr sz="2000" spc="-10" dirty="0">
                <a:solidFill>
                  <a:srgbClr val="52555A"/>
                </a:solidFill>
                <a:latin typeface="Arial"/>
                <a:cs typeface="Arial"/>
              </a:rPr>
              <a:t>среднее </a:t>
            </a:r>
            <a:r>
              <a:rPr sz="2000" spc="5" dirty="0">
                <a:solidFill>
                  <a:srgbClr val="52555A"/>
                </a:solidFill>
                <a:latin typeface="Arial"/>
                <a:cs typeface="Arial"/>
              </a:rPr>
              <a:t>число </a:t>
            </a:r>
            <a:r>
              <a:rPr sz="2000" spc="-5" dirty="0">
                <a:solidFill>
                  <a:srgbClr val="52555A"/>
                </a:solidFill>
                <a:latin typeface="Arial"/>
                <a:cs typeface="Arial"/>
              </a:rPr>
              <a:t>цитирований,</a:t>
            </a:r>
            <a:r>
              <a:rPr sz="2000" spc="-95" dirty="0">
                <a:solidFill>
                  <a:srgbClr val="52555A"/>
                </a:solidFill>
                <a:latin typeface="Arial"/>
                <a:cs typeface="Arial"/>
              </a:rPr>
              <a:t> </a:t>
            </a:r>
            <a:r>
              <a:rPr sz="2000" dirty="0">
                <a:solidFill>
                  <a:srgbClr val="52555A"/>
                </a:solidFill>
                <a:latin typeface="Arial"/>
                <a:cs typeface="Arial"/>
              </a:rPr>
              <a:t>h-индекс)</a:t>
            </a:r>
            <a:endParaRPr sz="2000">
              <a:latin typeface="Arial"/>
              <a:cs typeface="Arial"/>
            </a:endParaRPr>
          </a:p>
          <a:p>
            <a:pPr marL="268605" marR="473709" indent="-255904">
              <a:lnSpc>
                <a:spcPct val="100000"/>
              </a:lnSpc>
              <a:spcBef>
                <a:spcPts val="480"/>
              </a:spcBef>
              <a:buChar char="•"/>
              <a:tabLst>
                <a:tab pos="268605" algn="l"/>
                <a:tab pos="269240" algn="l"/>
              </a:tabLst>
            </a:pPr>
            <a:r>
              <a:rPr sz="2000" spc="-10" dirty="0">
                <a:solidFill>
                  <a:srgbClr val="52555A"/>
                </a:solidFill>
                <a:latin typeface="Arial"/>
                <a:cs typeface="Arial"/>
              </a:rPr>
              <a:t>Журналу </a:t>
            </a:r>
            <a:r>
              <a:rPr sz="2000" dirty="0">
                <a:solidFill>
                  <a:srgbClr val="52555A"/>
                </a:solidFill>
                <a:latin typeface="Arial"/>
                <a:cs typeface="Arial"/>
              </a:rPr>
              <a:t>(число </a:t>
            </a:r>
            <a:r>
              <a:rPr sz="2000" spc="-5" dirty="0">
                <a:solidFill>
                  <a:srgbClr val="52555A"/>
                </a:solidFill>
                <a:latin typeface="Arial"/>
                <a:cs typeface="Arial"/>
              </a:rPr>
              <a:t>цитирований </a:t>
            </a:r>
            <a:r>
              <a:rPr sz="2000" spc="-20" dirty="0">
                <a:solidFill>
                  <a:srgbClr val="52555A"/>
                </a:solidFill>
                <a:latin typeface="Arial"/>
                <a:cs typeface="Arial"/>
              </a:rPr>
              <a:t>статей </a:t>
            </a:r>
            <a:r>
              <a:rPr sz="2000" dirty="0">
                <a:solidFill>
                  <a:srgbClr val="52555A"/>
                </a:solidFill>
                <a:latin typeface="Arial"/>
                <a:cs typeface="Arial"/>
              </a:rPr>
              <a:t>журнала </a:t>
            </a:r>
            <a:r>
              <a:rPr sz="2000" spc="-10" dirty="0">
                <a:solidFill>
                  <a:srgbClr val="52555A"/>
                </a:solidFill>
                <a:latin typeface="Arial"/>
                <a:cs typeface="Arial"/>
              </a:rPr>
              <a:t>деленное</a:t>
            </a:r>
            <a:r>
              <a:rPr sz="2000" spc="-95" dirty="0">
                <a:solidFill>
                  <a:srgbClr val="52555A"/>
                </a:solidFill>
                <a:latin typeface="Arial"/>
                <a:cs typeface="Arial"/>
              </a:rPr>
              <a:t> </a:t>
            </a:r>
            <a:r>
              <a:rPr sz="2000" dirty="0">
                <a:solidFill>
                  <a:srgbClr val="52555A"/>
                </a:solidFill>
                <a:latin typeface="Arial"/>
                <a:cs typeface="Arial"/>
              </a:rPr>
              <a:t>на  </a:t>
            </a:r>
            <a:r>
              <a:rPr sz="2000" spc="5" dirty="0">
                <a:solidFill>
                  <a:srgbClr val="52555A"/>
                </a:solidFill>
                <a:latin typeface="Arial"/>
                <a:cs typeface="Arial"/>
              </a:rPr>
              <a:t>число </a:t>
            </a:r>
            <a:r>
              <a:rPr sz="2000" spc="-20" dirty="0">
                <a:solidFill>
                  <a:srgbClr val="52555A"/>
                </a:solidFill>
                <a:latin typeface="Arial"/>
                <a:cs typeface="Arial"/>
              </a:rPr>
              <a:t>статей</a:t>
            </a:r>
            <a:r>
              <a:rPr sz="2000" spc="-114" dirty="0">
                <a:solidFill>
                  <a:srgbClr val="52555A"/>
                </a:solidFill>
                <a:latin typeface="Arial"/>
                <a:cs typeface="Arial"/>
              </a:rPr>
              <a:t> </a:t>
            </a:r>
            <a:r>
              <a:rPr sz="2000" dirty="0">
                <a:solidFill>
                  <a:srgbClr val="52555A"/>
                </a:solidFill>
                <a:latin typeface="Arial"/>
                <a:cs typeface="Arial"/>
              </a:rPr>
              <a:t>журнала)</a:t>
            </a:r>
            <a:endParaRPr sz="2000">
              <a:latin typeface="Arial"/>
              <a:cs typeface="Arial"/>
            </a:endParaRPr>
          </a:p>
          <a:p>
            <a:pPr>
              <a:lnSpc>
                <a:spcPct val="100000"/>
              </a:lnSpc>
              <a:spcBef>
                <a:spcPts val="25"/>
              </a:spcBef>
            </a:pPr>
            <a:endParaRPr sz="2900">
              <a:latin typeface="Times New Roman"/>
              <a:cs typeface="Times New Roman"/>
            </a:endParaRPr>
          </a:p>
          <a:p>
            <a:pPr marL="12700" marR="5080">
              <a:lnSpc>
                <a:spcPct val="100000"/>
              </a:lnSpc>
            </a:pPr>
            <a:r>
              <a:rPr sz="2000" spc="-5" dirty="0">
                <a:solidFill>
                  <a:srgbClr val="52555A"/>
                </a:solidFill>
                <a:latin typeface="Arial"/>
                <a:cs typeface="Arial"/>
              </a:rPr>
              <a:t>Первая </a:t>
            </a:r>
            <a:r>
              <a:rPr sz="2000" spc="-15" dirty="0">
                <a:solidFill>
                  <a:srgbClr val="52555A"/>
                </a:solidFill>
                <a:latin typeface="Arial"/>
                <a:cs typeface="Arial"/>
              </a:rPr>
              <a:t>работа </a:t>
            </a:r>
            <a:r>
              <a:rPr sz="2000" spc="-5" dirty="0">
                <a:solidFill>
                  <a:srgbClr val="52555A"/>
                </a:solidFill>
                <a:latin typeface="Arial"/>
                <a:cs typeface="Arial"/>
              </a:rPr>
              <a:t>по анализу цитирования опубликована </a:t>
            </a:r>
            <a:r>
              <a:rPr sz="2000" dirty="0">
                <a:solidFill>
                  <a:srgbClr val="52555A"/>
                </a:solidFill>
                <a:latin typeface="Arial"/>
                <a:cs typeface="Arial"/>
              </a:rPr>
              <a:t>в 1927 </a:t>
            </a:r>
            <a:r>
              <a:rPr sz="2000" spc="-120" dirty="0">
                <a:solidFill>
                  <a:srgbClr val="52555A"/>
                </a:solidFill>
                <a:latin typeface="Arial"/>
                <a:cs typeface="Arial"/>
              </a:rPr>
              <a:t>г. </a:t>
            </a:r>
            <a:r>
              <a:rPr sz="2000" dirty="0">
                <a:solidFill>
                  <a:srgbClr val="52555A"/>
                </a:solidFill>
                <a:latin typeface="Arial"/>
                <a:cs typeface="Arial"/>
              </a:rPr>
              <a:t>и  была </a:t>
            </a:r>
            <a:r>
              <a:rPr sz="2000" spc="-5" dirty="0">
                <a:solidFill>
                  <a:srgbClr val="52555A"/>
                </a:solidFill>
                <a:latin typeface="Arial"/>
                <a:cs typeface="Arial"/>
              </a:rPr>
              <a:t>посвящена изучению </a:t>
            </a:r>
            <a:r>
              <a:rPr sz="2000" spc="5" dirty="0">
                <a:solidFill>
                  <a:srgbClr val="52555A"/>
                </a:solidFill>
                <a:latin typeface="Arial"/>
                <a:cs typeface="Arial"/>
              </a:rPr>
              <a:t>ссылок </a:t>
            </a:r>
            <a:r>
              <a:rPr sz="2000" dirty="0">
                <a:solidFill>
                  <a:srgbClr val="52555A"/>
                </a:solidFill>
                <a:latin typeface="Arial"/>
                <a:cs typeface="Arial"/>
              </a:rPr>
              <a:t>в Journal </a:t>
            </a:r>
            <a:r>
              <a:rPr sz="2000" spc="-5" dirty="0">
                <a:solidFill>
                  <a:srgbClr val="52555A"/>
                </a:solidFill>
                <a:latin typeface="Arial"/>
                <a:cs typeface="Arial"/>
              </a:rPr>
              <a:t>of</a:t>
            </a:r>
            <a:r>
              <a:rPr sz="2000" spc="-290" dirty="0">
                <a:solidFill>
                  <a:srgbClr val="52555A"/>
                </a:solidFill>
                <a:latin typeface="Arial"/>
                <a:cs typeface="Arial"/>
              </a:rPr>
              <a:t> </a:t>
            </a:r>
            <a:r>
              <a:rPr sz="2000" dirty="0">
                <a:solidFill>
                  <a:srgbClr val="52555A"/>
                </a:solidFill>
                <a:latin typeface="Arial"/>
                <a:cs typeface="Arial"/>
              </a:rPr>
              <a:t>ACS</a:t>
            </a:r>
            <a:endParaRPr sz="2000">
              <a:latin typeface="Arial"/>
              <a:cs typeface="Arial"/>
            </a:endParaRPr>
          </a:p>
        </p:txBody>
      </p:sp>
      <p:sp>
        <p:nvSpPr>
          <p:cNvPr id="4" name="object 4"/>
          <p:cNvSpPr txBox="1">
            <a:spLocks noGrp="1"/>
          </p:cNvSpPr>
          <p:nvPr>
            <p:ph type="title"/>
          </p:nvPr>
        </p:nvSpPr>
        <p:spPr>
          <a:xfrm>
            <a:off x="525576" y="510794"/>
            <a:ext cx="7915909" cy="741680"/>
          </a:xfrm>
          <a:prstGeom prst="rect">
            <a:avLst/>
          </a:prstGeom>
        </p:spPr>
        <p:txBody>
          <a:bodyPr vert="horz" wrap="square" lIns="0" tIns="0" rIns="0" bIns="0" rtlCol="0">
            <a:spAutoFit/>
          </a:bodyPr>
          <a:lstStyle/>
          <a:p>
            <a:pPr marL="12700">
              <a:lnSpc>
                <a:spcPct val="100000"/>
              </a:lnSpc>
            </a:pPr>
            <a:r>
              <a:rPr spc="-5" dirty="0"/>
              <a:t>Современные </a:t>
            </a:r>
            <a:r>
              <a:rPr spc="-15" dirty="0"/>
              <a:t>библиометрические </a:t>
            </a:r>
            <a:r>
              <a:rPr spc="-10" dirty="0"/>
              <a:t>показатели </a:t>
            </a:r>
            <a:r>
              <a:rPr dirty="0"/>
              <a:t>–</a:t>
            </a:r>
            <a:r>
              <a:rPr spc="120" dirty="0"/>
              <a:t> </a:t>
            </a:r>
            <a:r>
              <a:rPr dirty="0"/>
              <a:t>как</a:t>
            </a:r>
          </a:p>
          <a:p>
            <a:pPr marL="12700">
              <a:lnSpc>
                <a:spcPct val="100000"/>
              </a:lnSpc>
            </a:pPr>
            <a:r>
              <a:rPr dirty="0"/>
              <a:t>и </a:t>
            </a:r>
            <a:r>
              <a:rPr spc="-35" dirty="0"/>
              <a:t>зачем </a:t>
            </a:r>
            <a:r>
              <a:rPr dirty="0"/>
              <a:t>их</a:t>
            </a:r>
            <a:r>
              <a:rPr spc="-5" dirty="0"/>
              <a:t> </a:t>
            </a:r>
            <a:r>
              <a:rPr spc="-20" dirty="0"/>
              <a:t>использовать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0375" y="3536212"/>
            <a:ext cx="3990799" cy="2174798"/>
            <a:chOff x="533400" y="3218560"/>
            <a:chExt cx="3990799" cy="2174798"/>
          </a:xfrm>
        </p:grpSpPr>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65" y="4049151"/>
              <a:ext cx="797848" cy="54947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345" y="4096806"/>
              <a:ext cx="1326626" cy="45416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0" descr="Organisation for Economic Co-operation and Develop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391185"/>
              <a:ext cx="1552216" cy="5712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untconflictmgmtreu.files.wordpress.com/2011/02/nsf.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9215" y="3218560"/>
              <a:ext cx="797848" cy="7978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cyprus-mail.com/wp-content/uploads/2014/01/erc_logo_long.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690" t="5873" r="23986" b="16134"/>
            <a:stretch/>
          </p:blipFill>
          <p:spPr bwMode="auto">
            <a:xfrm>
              <a:off x="3144212" y="3296608"/>
              <a:ext cx="838201" cy="719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forschungsinfo.de/kerndatensatz/img/logos/logo_ifq_oben_mini2.png"/>
            <p:cNvPicPr>
              <a:picLocks noChangeAspect="1" noChangeArrowheads="1"/>
            </p:cNvPicPr>
            <p:nvPr/>
          </p:nvPicPr>
          <p:blipFill rotWithShape="1">
            <a:blip r:embed="rId8">
              <a:clrChange>
                <a:clrFrom>
                  <a:srgbClr val="F2F9FF"/>
                </a:clrFrom>
                <a:clrTo>
                  <a:srgbClr val="F2F9FF">
                    <a:alpha val="0"/>
                  </a:srgbClr>
                </a:clrTo>
              </a:clrChange>
              <a:extLst>
                <a:ext uri="{28A0092B-C50C-407E-A947-70E740481C1C}">
                  <a14:useLocalDpi xmlns:a14="http://schemas.microsoft.com/office/drawing/2010/main" val="0"/>
                </a:ext>
              </a:extLst>
            </a:blip>
            <a:srcRect t="47917"/>
            <a:stretch/>
          </p:blipFill>
          <p:spPr bwMode="auto">
            <a:xfrm>
              <a:off x="1666843" y="4076732"/>
              <a:ext cx="952500" cy="3968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stretch>
              <a:fillRect/>
            </a:stretch>
          </p:blipFill>
          <p:spPr>
            <a:xfrm>
              <a:off x="2876546" y="4773699"/>
              <a:ext cx="632518" cy="575753"/>
            </a:xfrm>
            <a:prstGeom prst="rect">
              <a:avLst/>
            </a:prstGeom>
          </p:spPr>
        </p:pic>
        <p:pic>
          <p:nvPicPr>
            <p:cNvPr id="5128" name="Picture 8" descr="ISTIC - UNESCO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279" y="4725212"/>
              <a:ext cx="2052731" cy="60731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National Research Foundation of korea_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244" t="13339" r="12527" b="15516"/>
            <a:stretch/>
          </p:blipFill>
          <p:spPr bwMode="auto">
            <a:xfrm>
              <a:off x="3715477" y="4729791"/>
              <a:ext cx="808722" cy="6635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260318" y="3328218"/>
            <a:ext cx="3786495" cy="2308324"/>
          </a:xfrm>
          <a:prstGeom prst="rect">
            <a:avLst/>
          </a:prstGeom>
        </p:spPr>
        <p:txBody>
          <a:bodyPr wrap="square">
            <a:spAutoFit/>
          </a:bodyPr>
          <a:lstStyle/>
          <a:p>
            <a:pPr fontAlgn="base">
              <a:spcBef>
                <a:spcPct val="0"/>
              </a:spcBef>
              <a:spcAft>
                <a:spcPct val="0"/>
              </a:spcAft>
            </a:pPr>
            <a:r>
              <a:rPr lang="ru-RU" altLang="en-US" b="1" spc="150" dirty="0" smtClean="0">
                <a:solidFill>
                  <a:srgbClr val="FF8200"/>
                </a:solidFill>
                <a:latin typeface="Calibri Light" panose="020F0302020204030204" pitchFamily="34" charset="0"/>
              </a:rPr>
              <a:t>ОЦЕНКА НАУКИ</a:t>
            </a: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p:txBody>
      </p:sp>
      <p:sp>
        <p:nvSpPr>
          <p:cNvPr id="130050" name="Text Box 2"/>
          <p:cNvSpPr txBox="1">
            <a:spLocks noChangeArrowheads="1"/>
          </p:cNvSpPr>
          <p:nvPr/>
        </p:nvSpPr>
        <p:spPr bwMode="auto">
          <a:xfrm>
            <a:off x="307975" y="914400"/>
            <a:ext cx="4400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ru-RU" altLang="en-US" b="1" spc="150" dirty="0" smtClean="0">
                <a:solidFill>
                  <a:srgbClr val="FF8200"/>
                </a:solidFill>
                <a:latin typeface="Calibri Light" panose="020F0302020204030204" pitchFamily="34" charset="0"/>
              </a:rPr>
              <a:t>ИНДЕКСАЦИЯ ЖУРНАЛОВ</a:t>
            </a:r>
          </a:p>
          <a:p>
            <a:pPr eaLnBrk="1" fontAlgn="base" hangingPunct="1">
              <a:spcBef>
                <a:spcPct val="0"/>
              </a:spcBef>
              <a:spcAft>
                <a:spcPct val="0"/>
              </a:spcAft>
            </a:pPr>
            <a:endParaRPr lang="ru-RU" altLang="en-US" dirty="0" smtClean="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smtClean="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p:txBody>
      </p:sp>
      <p:sp>
        <p:nvSpPr>
          <p:cNvPr id="130051" name="Rectangle 3"/>
          <p:cNvSpPr>
            <a:spLocks noChangeArrowheads="1"/>
          </p:cNvSpPr>
          <p:nvPr/>
        </p:nvSpPr>
        <p:spPr bwMode="auto">
          <a:xfrm>
            <a:off x="325709" y="1327067"/>
            <a:ext cx="44926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altLang="en-US" sz="1600" b="1" dirty="0" smtClean="0">
                <a:solidFill>
                  <a:srgbClr val="53565A"/>
                </a:solidFill>
                <a:latin typeface="Calibri" panose="020F0502020204030204" pitchFamily="34" charset="0"/>
              </a:rPr>
              <a:t>22,800+</a:t>
            </a:r>
            <a:r>
              <a:rPr lang="en-GB" altLang="en-US" sz="1600" dirty="0" smtClean="0">
                <a:solidFill>
                  <a:srgbClr val="53565A"/>
                </a:solidFill>
                <a:latin typeface="Calibri" panose="020F0502020204030204" pitchFamily="34" charset="0"/>
              </a:rPr>
              <a:t> </a:t>
            </a:r>
            <a:r>
              <a:rPr lang="ru-RU" altLang="en-US" sz="1600" dirty="0">
                <a:solidFill>
                  <a:srgbClr val="53565A"/>
                </a:solidFill>
                <a:latin typeface="Calibri" panose="020F0502020204030204" pitchFamily="34" charset="0"/>
              </a:rPr>
              <a:t>академических </a:t>
            </a:r>
            <a:r>
              <a:rPr lang="ru-RU" altLang="en-US" sz="1600" dirty="0" smtClean="0">
                <a:solidFill>
                  <a:srgbClr val="53565A"/>
                </a:solidFill>
                <a:latin typeface="Calibri" panose="020F0502020204030204" pitchFamily="34" charset="0"/>
              </a:rPr>
              <a:t>журналов</a:t>
            </a:r>
          </a:p>
          <a:p>
            <a:pPr eaLnBrk="1" fontAlgn="base" hangingPunct="1">
              <a:spcBef>
                <a:spcPct val="0"/>
              </a:spcBef>
              <a:spcAft>
                <a:spcPct val="0"/>
              </a:spcAft>
            </a:pPr>
            <a:r>
              <a:rPr lang="ru-RU" altLang="en-US" sz="1600" b="1" dirty="0" smtClean="0">
                <a:solidFill>
                  <a:srgbClr val="53565A"/>
                </a:solidFill>
                <a:latin typeface="Calibri" panose="020F0502020204030204" pitchFamily="34" charset="0"/>
              </a:rPr>
              <a:t>5,</a:t>
            </a:r>
            <a:r>
              <a:rPr lang="en-GB" altLang="en-US" sz="1600" b="1" dirty="0" smtClean="0">
                <a:solidFill>
                  <a:srgbClr val="53565A"/>
                </a:solidFill>
                <a:latin typeface="Calibri" panose="020F0502020204030204" pitchFamily="34" charset="0"/>
              </a:rPr>
              <a:t>000+</a:t>
            </a:r>
            <a:r>
              <a:rPr lang="en-GB" altLang="en-US" sz="1600" dirty="0" smtClean="0">
                <a:solidFill>
                  <a:srgbClr val="53565A"/>
                </a:solidFill>
                <a:latin typeface="Calibri" panose="020F0502020204030204" pitchFamily="34" charset="0"/>
              </a:rPr>
              <a:t> </a:t>
            </a:r>
            <a:r>
              <a:rPr lang="ru-RU" altLang="en-US" sz="1600" dirty="0" smtClean="0">
                <a:solidFill>
                  <a:srgbClr val="53565A"/>
                </a:solidFill>
                <a:latin typeface="Calibri" panose="020F0502020204030204" pitchFamily="34" charset="0"/>
              </a:rPr>
              <a:t>издательств из 105 стран</a:t>
            </a:r>
            <a:endParaRPr lang="en-GB" altLang="en-US" sz="1600" dirty="0" smtClean="0">
              <a:solidFill>
                <a:srgbClr val="53565A"/>
              </a:solidFill>
              <a:latin typeface="Calibri" panose="020F0502020204030204" pitchFamily="34" charset="0"/>
            </a:endParaRPr>
          </a:p>
          <a:p>
            <a:pPr eaLnBrk="1" fontAlgn="base" hangingPunct="1">
              <a:spcBef>
                <a:spcPct val="0"/>
              </a:spcBef>
              <a:spcAft>
                <a:spcPct val="0"/>
              </a:spcAft>
            </a:pPr>
            <a:r>
              <a:rPr lang="ru-RU" altLang="en-US" sz="1600" b="1" dirty="0" smtClean="0">
                <a:solidFill>
                  <a:srgbClr val="53565A"/>
                </a:solidFill>
                <a:latin typeface="Calibri" panose="020F0502020204030204" pitchFamily="34" charset="0"/>
              </a:rPr>
              <a:t>1</a:t>
            </a:r>
            <a:r>
              <a:rPr lang="en-GB" altLang="en-US" sz="1600" b="1" dirty="0" smtClean="0">
                <a:solidFill>
                  <a:srgbClr val="53565A"/>
                </a:solidFill>
                <a:latin typeface="Calibri" panose="020F0502020204030204" pitchFamily="34" charset="0"/>
              </a:rPr>
              <a:t>45</a:t>
            </a:r>
            <a:r>
              <a:rPr lang="ru-RU" altLang="en-US" sz="1600" b="1" dirty="0" smtClean="0">
                <a:solidFill>
                  <a:srgbClr val="53565A"/>
                </a:solidFill>
                <a:latin typeface="Calibri" panose="020F0502020204030204" pitchFamily="34" charset="0"/>
              </a:rPr>
              <a:t>,000+</a:t>
            </a:r>
            <a:r>
              <a:rPr lang="ru-RU" altLang="en-US" sz="1600" dirty="0" smtClean="0">
                <a:solidFill>
                  <a:srgbClr val="53565A"/>
                </a:solidFill>
                <a:latin typeface="Calibri" panose="020F0502020204030204" pitchFamily="34" charset="0"/>
              </a:rPr>
              <a:t> книг</a:t>
            </a:r>
            <a:endParaRPr lang="ru-RU" altLang="en-US" sz="1600" dirty="0">
              <a:solidFill>
                <a:srgbClr val="53565A"/>
              </a:solidFill>
              <a:latin typeface="Calibri" panose="020F0502020204030204" pitchFamily="34" charset="0"/>
            </a:endParaRPr>
          </a:p>
          <a:p>
            <a:pPr eaLnBrk="1" fontAlgn="base" hangingPunct="1">
              <a:spcBef>
                <a:spcPct val="0"/>
              </a:spcBef>
              <a:spcAft>
                <a:spcPct val="0"/>
              </a:spcAft>
            </a:pPr>
            <a:r>
              <a:rPr lang="ru-RU" altLang="en-US" sz="1600" b="1" dirty="0" smtClean="0">
                <a:solidFill>
                  <a:srgbClr val="53565A"/>
                </a:solidFill>
                <a:latin typeface="Calibri" panose="020F0502020204030204" pitchFamily="34" charset="0"/>
              </a:rPr>
              <a:t>2</a:t>
            </a:r>
            <a:r>
              <a:rPr lang="en-GB" altLang="en-US" sz="1600" b="1" dirty="0" smtClean="0">
                <a:solidFill>
                  <a:srgbClr val="53565A"/>
                </a:solidFill>
                <a:latin typeface="Calibri" panose="020F0502020204030204" pitchFamily="34" charset="0"/>
              </a:rPr>
              <a:t>5</a:t>
            </a:r>
            <a:r>
              <a:rPr lang="ru-RU" altLang="en-US" sz="1600" b="1" dirty="0" smtClean="0">
                <a:solidFill>
                  <a:srgbClr val="53565A"/>
                </a:solidFill>
                <a:latin typeface="Calibri" panose="020F0502020204030204" pitchFamily="34" charset="0"/>
              </a:rPr>
              <a:t>+</a:t>
            </a:r>
            <a:r>
              <a:rPr lang="en-GB" altLang="en-US" sz="1600" b="1" dirty="0" smtClean="0">
                <a:solidFill>
                  <a:srgbClr val="53565A"/>
                </a:solidFill>
                <a:latin typeface="Calibri" panose="020F0502020204030204" pitchFamily="34" charset="0"/>
              </a:rPr>
              <a:t> </a:t>
            </a:r>
            <a:r>
              <a:rPr lang="ru-RU" altLang="en-US" sz="1600" b="1" dirty="0" smtClean="0">
                <a:solidFill>
                  <a:srgbClr val="53565A"/>
                </a:solidFill>
                <a:latin typeface="Calibri" panose="020F0502020204030204" pitchFamily="34" charset="0"/>
              </a:rPr>
              <a:t>млн.</a:t>
            </a:r>
            <a:r>
              <a:rPr lang="ru-RU" altLang="en-US" sz="1600" dirty="0" smtClean="0">
                <a:solidFill>
                  <a:srgbClr val="53565A"/>
                </a:solidFill>
                <a:latin typeface="Calibri" panose="020F0502020204030204" pitchFamily="34" charset="0"/>
              </a:rPr>
              <a:t> </a:t>
            </a:r>
            <a:r>
              <a:rPr lang="ru-RU" altLang="en-US" sz="1600" dirty="0">
                <a:solidFill>
                  <a:srgbClr val="53565A"/>
                </a:solidFill>
                <a:latin typeface="Calibri" panose="020F0502020204030204" pitchFamily="34" charset="0"/>
              </a:rPr>
              <a:t>патентных </a:t>
            </a:r>
            <a:r>
              <a:rPr lang="ru-RU" altLang="en-US" sz="1600" dirty="0" smtClean="0">
                <a:solidFill>
                  <a:srgbClr val="53565A"/>
                </a:solidFill>
                <a:latin typeface="Calibri" panose="020F0502020204030204" pitchFamily="34" charset="0"/>
              </a:rPr>
              <a:t>записей</a:t>
            </a:r>
            <a:endParaRPr lang="en-GB" altLang="en-US" sz="1600" dirty="0" smtClean="0">
              <a:solidFill>
                <a:srgbClr val="53565A"/>
              </a:solidFill>
              <a:latin typeface="Calibri" panose="020F0502020204030204" pitchFamily="34" charset="0"/>
            </a:endParaRPr>
          </a:p>
          <a:p>
            <a:pPr fontAlgn="auto">
              <a:spcBef>
                <a:spcPts val="0"/>
              </a:spcBef>
              <a:spcAft>
                <a:spcPts val="0"/>
              </a:spcAft>
              <a:buClr>
                <a:srgbClr val="046799"/>
              </a:buClr>
            </a:pPr>
            <a:r>
              <a:rPr lang="ru-RU" sz="1400" dirty="0" smtClean="0">
                <a:solidFill>
                  <a:srgbClr val="53565A"/>
                </a:solidFill>
                <a:latin typeface="Calibri" panose="020F0502020204030204" pitchFamily="34" charset="0"/>
              </a:rPr>
              <a:t>Метрики журналов:</a:t>
            </a:r>
          </a:p>
          <a:p>
            <a:pPr fontAlgn="auto">
              <a:spcBef>
                <a:spcPts val="0"/>
              </a:spcBef>
              <a:spcAft>
                <a:spcPts val="0"/>
              </a:spcAft>
              <a:buClr>
                <a:srgbClr val="046799"/>
              </a:buClr>
            </a:pPr>
            <a:r>
              <a:rPr lang="en-US" sz="1400" dirty="0" smtClean="0">
                <a:solidFill>
                  <a:srgbClr val="53565A"/>
                </a:solidFill>
                <a:latin typeface="Calibri" panose="020F0502020204030204" pitchFamily="34" charset="0"/>
              </a:rPr>
              <a:t>SNIP</a:t>
            </a:r>
            <a:r>
              <a:rPr lang="en-US" sz="1400" dirty="0">
                <a:solidFill>
                  <a:srgbClr val="53565A"/>
                </a:solidFill>
                <a:latin typeface="Calibri" panose="020F0502020204030204" pitchFamily="34" charset="0"/>
              </a:rPr>
              <a:t>: The Source-Normalized Impact per Paper</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r>
              <a:rPr lang="en-US" sz="1400" dirty="0">
                <a:solidFill>
                  <a:srgbClr val="53565A"/>
                </a:solidFill>
                <a:latin typeface="Calibri" panose="020F0502020204030204" pitchFamily="34" charset="0"/>
              </a:rPr>
              <a:t>SJR: The </a:t>
            </a:r>
            <a:r>
              <a:rPr lang="en-US" sz="1400" dirty="0" err="1">
                <a:solidFill>
                  <a:srgbClr val="53565A"/>
                </a:solidFill>
                <a:latin typeface="Calibri" panose="020F0502020204030204" pitchFamily="34" charset="0"/>
              </a:rPr>
              <a:t>SCImago</a:t>
            </a:r>
            <a:r>
              <a:rPr lang="en-US" sz="1400" dirty="0">
                <a:solidFill>
                  <a:srgbClr val="53565A"/>
                </a:solidFill>
                <a:latin typeface="Calibri" panose="020F0502020204030204" pitchFamily="34" charset="0"/>
              </a:rPr>
              <a:t> Journal Rank</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r>
              <a:rPr lang="en-GB" sz="1400" dirty="0" err="1" smtClean="0">
                <a:solidFill>
                  <a:srgbClr val="53565A"/>
                </a:solidFill>
                <a:latin typeface="Calibri" panose="020F0502020204030204" pitchFamily="34" charset="0"/>
              </a:rPr>
              <a:t>CiteScore</a:t>
            </a:r>
            <a:endParaRPr lang="ru-RU" sz="1400" dirty="0" smtClean="0">
              <a:solidFill>
                <a:srgbClr val="53565A"/>
              </a:solidFill>
              <a:latin typeface="Calibri" panose="020F0502020204030204" pitchFamily="34" charset="0"/>
            </a:endParaRPr>
          </a:p>
          <a:p>
            <a:pPr fontAlgn="auto">
              <a:spcBef>
                <a:spcPts val="0"/>
              </a:spcBef>
              <a:spcAft>
                <a:spcPts val="0"/>
              </a:spcAft>
              <a:buClr>
                <a:srgbClr val="046799"/>
              </a:buClr>
            </a:pPr>
            <a:endParaRPr lang="ru-RU" sz="1600" dirty="0">
              <a:solidFill>
                <a:srgbClr val="53565A"/>
              </a:solidFill>
              <a:latin typeface="Calibri" panose="020F0502020204030204" pitchFamily="34" charset="0"/>
            </a:endParaRPr>
          </a:p>
          <a:p>
            <a:pPr eaLnBrk="1" fontAlgn="base" hangingPunct="1">
              <a:spcBef>
                <a:spcPct val="0"/>
              </a:spcBef>
              <a:spcAft>
                <a:spcPct val="0"/>
              </a:spcAft>
            </a:pPr>
            <a:endParaRPr lang="ru-RU" altLang="en-US" dirty="0">
              <a:solidFill>
                <a:srgbClr val="53565A"/>
              </a:solidFill>
              <a:latin typeface="Calibri" panose="020F0502020204030204" pitchFamily="34" charset="0"/>
            </a:endParaRPr>
          </a:p>
        </p:txBody>
      </p:sp>
      <p:sp>
        <p:nvSpPr>
          <p:cNvPr id="2" name="AutoShape 2" descr="data:image/jpeg;base64,/9j/4AAQSkZJRgABAQAAAQABAAD/2wCEAAkGBxQSEhUUExQWFBQWGRsbFhgXFR8YGBkaGh4YGBwZHxgdHSggGB0lHR0cITMhKikrLjIuHB8zODUtNygtLysBCgoKDg0OGxAQGywkICQvLCw0MjQsLCw0LC8sLCwsLCwsLCwsLCwsLCwsLCwsLCwsLCwsLCwsLCwsLCwsLCwsLP/AABEIAFQBFQMBEQACEQEDEQH/xAAcAAACAgMBAQAAAAAAAAAAAAAABwUGAQQIAwL/xABDEAACAQMABwUEBggFBAMAAAABAgMABBEFBgcSITFRE0FhcYEikaGxMkJScpKyIzQ1YnOCosEUM0PR4URTY/AVJCX/xAAaAQEAAwEBAQAAAAAAAAAAAAAAAwQFAgEG/8QALBEAAgIBAwMCBgMBAQEAAAAAAAECAxEEEjEhMkEFMxMiUWFxgRRCUpGxFf/aAAwDAQACEQMRAD8Ab2sGnIrOIyzHA5KB9Jm+yB1rqMXJ4RHbbGuO6QnNP7Qru5JCN/h4+5Yz7Xq/MnyxVuNMV9zHt1tk+OiKpLKzHLMWPUkk+81LjBUbb5Pez0jLEcxSyR/dcr8jXjinydRslHteC86qbS5kdY7siSMkDtMYdM95xwYde+oZ0LGYl6jXSTxPqhwCqhrmaAKAKAKAKAKAKAKAKAKAKAKAKAKAKAKAKAKAKAKAKAKAKAKAKAKAKAKAKAQu0jTZubxxn9HCTGg7sg4Y+pHwFXqY7YmFrLd9jXhdCq1IVC6aM2aXkqB23IsjIVyd71AHCoXfFF2GhsksvoaWltQr6AZ7Iyr1i9v+ke18K6jbFnFmjth4z+DS0DqzcXUyxrG6jI33ZCFQd5JI547uZr2U1FZOKtPOyWMHREaAAAcgMD0qgfQo+qAKAwTQADQGaAKAKAwTQADQGaAKAKAKAKAwTQADQGaAKAKAKAKAKAKAKAKAKAxvDrQGaAKA5ivc9o+ee+2fPJzWkuD5mfc8n3oq5EU0UjLvKjqxXqFIJFeSWVg9rltkm/DOidEacgul3oJVfqAfaXwK81NUJRceT6Gu2E1mLJGuSQKAKA8rm4WNWd2CooyzE4AA7yaJZPG0llij1q2myyMUtP0UY/1CPbbxGfoD41bhQl3GTfr5N4r4KJdXskpzJI7nqzE/M1MklwUJTlLlmbXSEsRzHK6H91yPkaNJ8nsZyjwy/ak7RJu2SG6PaI7BQ5GHUk4GSOBXNQWUrGUX9NrZblGfkblVTWFrrptK7NjDZ7rMODSniAeijkT4nh51Yrpz1kZup1217YC00hpiec5lmkfzY493IVZUUuEZs7Zz7ma9tdyRnMbsh6qxX5V60nycxk48PBd9V9pU8LBLn9NF3t/qL45+sPA8fGoJ0J8F2nXSi8T6ob9hepNGskbB0YZUj/3n4VVaaeGa8ZKSyiM1z0w1pZyzJxcABM8t5iFB9M59K6rjulgj1Fvw63JCIfT90X7Q3Eu/nOe0I+GcY8Ku7I8YMJ32N53Mtl5tOuGtY40ws+CJZcdDgFRyBI4k9eVRKhbs+C3LXz2JLnyyk3d9JKd6SR3J72Yn51MklwUZTlLueTY0bpq4tyDFM6Y7gx3fwngaOKfJ1C2cO1jZ1C19F2RBcbqT/VI4LJjoO5sd3f3dKqW1beq4NbS6v4nyy5/9L3UJeEntF1qnkupIUkaOKJt0BCVLEfSLEc+OfDGKuVVrbkxdXqJuxxTwkbWzDWmYXSW8sjSRy5A3ySVYAsCCeODjGPEV5dWtuUd6LUT37JPKY4qqGuamlr0QQyyniI0ZvwgmvUsvBzOW2Ll9DnzSGsl1NIZHnkBJyArlVXwABwKvqEUsYPn56iyTy2xtbL9YZLuB1mO88RA3u9lIyCfHmKq3QUX0NbR3OyHzcoldcdZ47CHfYb0jcI06nqeijvNcVwc2S6i9VRy+RLaZ1tu7okyTMB9hCUUeGAePrmrka4xMWzU2T5ZDLIQcgkHrnj767ICd0PrleWxG5MzKPqSEup8OJyPQiuJVRkWK9VbDhjo1Q1jS/g7RRusDuyLnO63ge8HmKpzg4vBtUXK2O5Co2latvbXLSqpMMzFg3crHiynoc8R4HwNWqZ7lgydZQ4T3LhlOqUpn3FIVIZSVYciDgj1FOT1Np5RZdFa/X0GMS9ov2ZRvD38G+NRypiyzDWWx85GLqttHguSI5h2Ep4DJyjHoG7j4Gq86XHqjRo1sLOkujLvUJdFNte1iJcWiHCqA0uO9jxVfIDj5kdKtUQ/szK197z8NfsWlWTML5q7synnQSTOIFbiqlcvjqR9Xy51Xnek8Iv06CU1mTwe+ldlM6DMEqS/ut7Deh5fKkdQvJ1Z6fJdYvJ46o7P7o3Mb3EfZRRsHOWUlipyFAUnmRxPSll0dvQ80+jnvTmsJFv2q6wm2txDGcST5GRzVB9I+Gc499RUw3PLLetu2Q2rliTq4YhbtU9Qp71e1JEUPczDJbHPdXp41FO1R6FyjRytW59ESumtlc0aF4JBMQMlCu6x8uOCfCuY3pvqS2enySzF5F6wwcHgRzBqczi/7JdYjFP8A4Vz+jlzuZ+rJjP8AUBjzx1qC+GVuNDQX4lsfDLptW/Z0n3k/MKho7y5rvZf6EXV0wzc0ToyW5lWKFd527u4DvJPcB1ryUlFZZ3XXKyW2IwodkbbntXID9AmVz55zVf8AkfY0V6d06y6lH1k1emspezmHPijj6LjqD16ip4TUllFG6mVUsSI2CZkZXUlWUgqRzBHEGun1Ik2nlHRWqulxd2sU/ew9odGU7rD3g+mKz5x2ywfRU2fEgpCK1y/X7r+M/wAzV2vtRh6r3pfk2dn37Rtvvn8rV5b2M90nvROgqon0BDa5/qF1/Bk/Ka6h3Iiv9uX4ZzpWgfODV2J/RufNPk1VtR4NX07iRW9q960mkHQnhEqKB5qHJ/q+FSULEclfXzbtx9CtaH0ebieOFSAZGCgnkM99SSltWSrXBzkoryMufZGm77Fy2/8AvIN0nyByPjVZah/Q036dHHSRS9L6j3tu2DC0i9zRAuD6DiPUVNG2L8lKzSWwfGfwMzZhq7Ja27mYFXlYNud6qBgZ6HmcVXumpPoaejpdcPm5Zb7q1SVCkih0bgVYZB9KhTwW3FNYYv8ATWymFyWtpDEfsN7a+h+kPeasR1D8mfZ6fB9jwUrSmz6+g49l2q/aibe/p4N8KmV0WU56K2PjJWZIypIYFSOYIwR6VIVWmujPih4O3ZXrC1zbtHIcyQEDJ5sh+iT1IwR7utU7obXlG3ornZDD5Qo9Ybsy3U8h+tI3uyQPhirUFiKRk3S3WN/clNnmjFuL+JWGVTMjDrucQPLexXNssRJNHXvtWfHUf9UTfCgCgEXtWui+kHHdGiIPdvH4sau0LETD10s2lY0ba9rNFH/3HRPxMF/vUknhZK1cd0kvqdLWtusaKiDCqAFHQDhWc3k+kSSWEetD0RW1PRohv2KjAlRZMDqSyt8Vz61dpeYmHroKNvTz1KxYXBjljcHBR1YHyINSNZWCrB7ZJjq2ovvaMc9WjPvYVUp7za1rzQ/0I2rhhjc2L6OUQyz49pn3AegUAn4n4VV1D64Nf0+GIOQyKrmiVLaho0TWEjY9uLDqemCN7+nPwqWmWJFXWQ3VP7CIq6YI4Ni9yTbzIeSSZH8wGflVTULqbHp0swa+4uNcv1+6/jP8zVivtRnar3pfk2dn37Rtvvn8rV5b2M90nvROgqon0BDa5/qF1/Bk/Ka6h3Iiv9uX4ZzpWgfODV2J/RufNPk1VtR4NX03iRG7XtBMk4ulBMcgAc/ZdRgZ6ZAHurqifTaR6+lqW9cMX0blSCpIIOQRwIPWpzPTaeUX3QO1G4iAW4UTqPrfRk9Tyb3DzqCVCfBfq1849J9Riava5Wt57Mcm7Jj/AC3G63p3N6Gq8q5R5NCrU12dE+pYa4LAUAUAUBSNquiYXs3mZQJY8br8ickDdPUGpqZNSwUtbXF1uT5QkquGIMPYux/xMw7jFx/EKg1HCNH07uZR9LQlJ5VPNZHB9GNTReUijYsTa+5Ytl16ItIR73ASBkHmeI+Ix61HcswLGhmo2rPnoPeqRuhQBQCF2nQldIzZ+sFYeRUVepfyGFrVi5kFoS5EVzBIeSSxsfJWVj8q7ksxaIKpbZxf3OllbIyOIPKs4+kM0Ak9r92Hvgo/04lVvvEs/wAmFXKF8pi+oSTt/CKVBHvMqjmSB7zipn0KUVl4HbtOTd0Ww6GIe4gVTp7za1vsf8EfVwxBxbGbwNayxfWSTex4MB/cGqmoXzZNn0+Wa2vuMKoC+VvaJeiLR9wTzddweJc7vyJPpUlSzNFfVT21NnP9Xj58bexSM9jcN3F1A9B/zVXUco1/Tl8j/Ivdcv1+6/jP8zU9fajP1XvS/Js7Pv2jbffP5Wpb2M90nvROgqoH0BDa5/qF1/Bk/Ka6h3Iiv9uX4ZzpWgfODV2J/RufNPk1VtR4NX03iQyrm3WRSjqGRhhlIyCPKqyeDSaTWGLnWDZUjZa0fcP/AG5CSvkG4keuasR1D/sZ1vp6fWDwLzTWrV1af58TKv2h7SH+YcKsRnGXBn2UWV9yItWIIIOCORHAiuiFdBx7PNdBNAyXLjtIsDfPN1OcE9SMYPpVS2vD6GzpNVujib6ooun9fLueZmjmeKME9mqHd9nuJI4knxqaNMUupRt1lkpfK8I2tEbTLyLhIVnX98brfiXHxBryVEXwdV6+yPd1LPHtchx7VvIG8GUj31H/AB39S1/9GH0ZTdctdpb/AAm72UKnO4Dkse4se/HSpq6lAp6nVSt6cIqtSFQbexnRJSKW4YY7QhU8VXJJ8iTj+U1V1EsvBr+n1tRc35K1tW0KYLvtgP0c/EHu3xwYfI+tSUSzHBW11TjZu8MpcblSCCQQQQRzBHEGpiknh5Q2dXNqURQLdhlkHAuq7yt4kDiD5A1VnQ8/Ka1Wvi1ifJsaV2rW6DEEbyt1Ybi/H2vhXkaJPk6n6hBdqyaurG04zTrFcRqgkYKrITwY8ACD3E8M+Nezowso4p1+6W2S5PjbJoMsI7tRndHZyfdySp95I9RXunl/U89QqylNCpqyZQy9S9pKwxLDdhiE4JIoyd3uDDmcdRn+9V7KMvMTT0+uUY7bP+kzpnalbIh/w4eWQj2cqVQHxzxPkBXEaJPkms19aXy9WKG8unldpJDvO5JYnvJq2lhYRkSk5PLLLs20Gbm8RiP0cJDue7I+ivq3wBqO6W2JZ0dW+zPhDJ2rfs6T7yfmFVqO80dd7L/Qi6umGTGq2sEljOJU4g8HTuZenge8H/muZwUlgmoudUtyGtDtQsSm8xkVvsdmSc+Y9n41V+BI1Vr6msi7151xa/cKoKQJxVTzJ+03+1WK69hn6nVO54XBVgKkKh0DqDoY2tlGjDEjZd/Bm449BgehqjbLdLJ9Bpa/h1pPkUe0exMOkJ8jg5EinqGGT/VvD0q1U8wRk6yO25kHou+aCaOZPpRsGHp3evKu5LKwQVzcJKS8Dy0Pr7ZToGMywtj2kkO6QfAngw8RVKVUk+Dcr1dU1nOPyVbaJr3DJA1tbN2hfhI4HsheZAP1ieWeWM1LVU08sq6vVxcXCArKsmUOPY1YlLaSUj/Mf2fJRj55qpe/mwbPp8MVt/UretG0e6M7rbOIokYqPYVi2OG8d4HGegqSFMcdStfrrN7UOiRI6ubVSMLeJn/yRj8yf7e6uZ6f/JJT6h4sX7LPe6+6OMTb0okBB9js2JbwwV4etRqqeSzLV045yIuVgWJAwCTgdB3CrqMNtN9CW1d0LNc7/Y59jd3seO9j5GuJyUeSamqc87SZ1x1EntpGeJDLASSpQZZB9ll58Otc12prryTajRzg8xWUU2pSkFAFAXXVDZ/NcsHmUwwczng7+Cju8zUNlyXBd0+jlN5l0Q6rW2WNFRFCooAUDkAKpt5NqKUVhGlp/Q0d5C0Mo4HkRzVu5h4iuoycXlHFtUbI7ZCM1m1SuLJj2i70fdKoypHj9k+B+NXYWKRh3aadXPH1ICuyuFeguOoWqE1zPHKylIEZWLMMb26QwVeueHHpUNtiSx5Lml00pyUnwO26tlkRkdQyMCGU8iDzFUk8G20msMSmuOoM1qzPCplt+YI4sngw7wOvvxVyu1S6PkxdRo5VvMeqKZUxSCgJnV3Vi4vWAiT2c+1I3BF9e8+AridijyT06edr6IemrGgI7KERR8Tzdzzdup/sKpTm5PLNymmNUdqIbav+zpPvJ+YV3T3kGu9l/oRdXTDN7/4mbsBcBCYclSw4gEYzn7PPnXm5ZwSfClt346GjXpGfSKSQACSeAA4knoB30CWeBnbPdQWDrc3a4C8Y4jzJ7mYd2OYFVrbvETU0mjae+f8AwalVjUKtr5qmL+IFSFnj/wAtjyI70Pgevcakrs2MranTq6P3QkNKaLltn3Jo2jbxHA+IPIjyq7GSl1RhzrlB4kjTr04CgLPqnqXPesp3THB9aRhjI/dH1j8KjnaolqjSzteeEPXR9kkEaRRjdRAFUeA+Z781SbbeWbkYqKUUKLXnUGaKV5rdTJCxLFV4uhPEjd716EVartTWGZOp0clJyh1RQWGCQeBHMHmKnM/GDFAb2iNETXT9nAhdu/HIeJPICvJSUV1JK6pWPEUPfUzVtbG3EeQ0je1Iw5Fug8ByFUbJ7nk3dPQqoY8k/XBOR99oS2mOZYIpD1aNSffjNeqUlwyOVUJcpEc2pFgf+mT0yPka6+LP6nH8Wr/KN2w1dtYDmK3iRh9YIN78R4/GvHOT5Z1GmuPCRKVyShQBQGGUEYIyKAhLnU+xkOWtYs/uruflxXfxJfUhenqf9UellqtZxHKW0QI5EoGI8i2SKOcn5EaK48RRMCuCYKAKAib/AFZtJjvSW8TMebbgDHzIwTXSnJcMilRXLq4o17fU2xQ5FrF/Mu/8GzXvxJfU5WmqX9UTkcYUAKAAOQAwB6VwTJYPqh6U/av+zpPvJ+YVLT3lPXey/wBCLq6YY7NkIzo8g8R2r/Jap395t6D2v2Td1qfYyHLWsWf3V3Py4rhWSXknenqfVxRt6N0BbW5zDBHG32gg3vxc68c5PlnUKoQ7USVckgUAUB43Vqkq7siLIp5q6hh7jwom1weSipLDWSFl1KsGOTax+gK/AEV38Sf1If41X+UbFnqrZxHKW0QI5EoGI8ic4rxzk/J7GiuPEUS4FckxmgCgI7SGgrafjNBFIerIC34uddKTXDI51Qn3JGgmpNgDkWsfrkj3E4r34k/qcfxqv8omrW1SJd2NFjUclRQoHoOFctt8kyiorCR7V4ehQBQBQBQBQBQBQBQBQBQBQBQBQBQBQBQBQFQ2rD/86TwZPzCpae8p672X+hFVeMMd2yEf/Q85Xx/SKpX95t6D2v2XaoS6FAFAFAFAFAFAFAFAFAFAFAFAFAFAFAFAFAFAFAFAFAFAFAFAFAFAFAFAFAFAFAa9/ZpNG8Ug3kcEMPA16nh5RzKKksMRE+gIxpEWoL9mXC5yN7B8cY+FXVN7NxhOmPxtngeui7CO3iSKJd1EGFHxJ8STknzqk228s3YQUIqMeDarw6CgCgCgCgCgCgCgCgCgCgCgCgCgC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53565A"/>
              </a:solidFill>
            </a:endParaRPr>
          </a:p>
        </p:txBody>
      </p:sp>
      <p:pic>
        <p:nvPicPr>
          <p:cNvPr id="4" name="Picture 3"/>
          <p:cNvPicPr>
            <a:picLocks noChangeAspect="1"/>
          </p:cNvPicPr>
          <p:nvPr/>
        </p:nvPicPr>
        <p:blipFill>
          <a:blip r:embed="rId12"/>
          <a:stretch>
            <a:fillRect/>
          </a:stretch>
        </p:blipFill>
        <p:spPr>
          <a:xfrm>
            <a:off x="5133224" y="734384"/>
            <a:ext cx="3708958" cy="2094541"/>
          </a:xfrm>
          <a:prstGeom prst="rect">
            <a:avLst/>
          </a:prstGeom>
        </p:spPr>
      </p:pic>
      <p:pic>
        <p:nvPicPr>
          <p:cNvPr id="6" name="Picture 5"/>
          <p:cNvPicPr>
            <a:picLocks noChangeAspect="1"/>
          </p:cNvPicPr>
          <p:nvPr/>
        </p:nvPicPr>
        <p:blipFill>
          <a:blip r:embed="rId13"/>
          <a:stretch>
            <a:fillRect/>
          </a:stretch>
        </p:blipFill>
        <p:spPr>
          <a:xfrm>
            <a:off x="5448512" y="2878719"/>
            <a:ext cx="3473727" cy="2455281"/>
          </a:xfrm>
          <a:prstGeom prst="rect">
            <a:avLst/>
          </a:prstGeom>
        </p:spPr>
      </p:pic>
      <p:sp>
        <p:nvSpPr>
          <p:cNvPr id="7" name="TextBox 6"/>
          <p:cNvSpPr txBox="1"/>
          <p:nvPr/>
        </p:nvSpPr>
        <p:spPr>
          <a:xfrm>
            <a:off x="347275" y="441996"/>
            <a:ext cx="4681728" cy="584775"/>
          </a:xfrm>
          <a:prstGeom prst="rect">
            <a:avLst/>
          </a:prstGeom>
          <a:noFill/>
        </p:spPr>
        <p:txBody>
          <a:bodyPr wrap="square" rtlCol="0">
            <a:spAutoFit/>
          </a:bodyPr>
          <a:lstStyle/>
          <a:p>
            <a:pPr fontAlgn="base">
              <a:spcBef>
                <a:spcPct val="0"/>
              </a:spcBef>
              <a:spcAft>
                <a:spcPct val="0"/>
              </a:spcAft>
            </a:pPr>
            <a:r>
              <a:rPr lang="en-GB" sz="3200" b="1" dirty="0" smtClean="0">
                <a:solidFill>
                  <a:schemeClr val="accent1"/>
                </a:solidFill>
                <a:latin typeface="Calibri" panose="020F0502020204030204" pitchFamily="34" charset="0"/>
              </a:rPr>
              <a:t>SCOPUS</a:t>
            </a:r>
            <a:endParaRPr lang="en-GB" dirty="0">
              <a:solidFill>
                <a:schemeClr val="accent1"/>
              </a:solidFill>
              <a:latin typeface="Calibri" panose="020F0502020204030204" pitchFamily="34" charset="0"/>
            </a:endParaRPr>
          </a:p>
        </p:txBody>
      </p:sp>
      <p:grpSp>
        <p:nvGrpSpPr>
          <p:cNvPr id="9" name="Group 8"/>
          <p:cNvGrpSpPr/>
          <p:nvPr/>
        </p:nvGrpSpPr>
        <p:grpSpPr>
          <a:xfrm>
            <a:off x="553348" y="5879255"/>
            <a:ext cx="7083319" cy="990233"/>
            <a:chOff x="553348" y="5879255"/>
            <a:chExt cx="7083319" cy="990233"/>
          </a:xfrm>
        </p:grpSpPr>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348" y="6048218"/>
              <a:ext cx="1289021" cy="630644"/>
            </a:xfrm>
            <a:prstGeom prst="rect">
              <a:avLst/>
            </a:prstGeom>
          </p:spPr>
        </p:pic>
        <p:pic>
          <p:nvPicPr>
            <p:cNvPr id="25" name="Picture 2" descr="http://www.uzh.ch/about/portrait/rankings/news/qsranking2014/world-university-ranking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35931" y="6073808"/>
              <a:ext cx="2073476" cy="5972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press.esmt.org/sites/default/files/styles/full_width/public/ft-mba-2014.png?itok=V08ln9m_"/>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76623"/>
            <a:stretch/>
          </p:blipFill>
          <p:spPr bwMode="auto">
            <a:xfrm>
              <a:off x="4387635" y="5879255"/>
              <a:ext cx="794323" cy="9902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upload.wikimedia.org/wikipedia/en/d/da/Sjtu-logo-standard-r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86400" y="5908965"/>
              <a:ext cx="850498" cy="8504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usnews.com/cmsmedia/5e/14/3fed9d274839b5bfe1f2bcba2d09/141027-ar-badge-large-desig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400" y="5924976"/>
              <a:ext cx="1007267" cy="89879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79115" y="5619304"/>
            <a:ext cx="3360215" cy="369332"/>
          </a:xfrm>
          <a:prstGeom prst="rect">
            <a:avLst/>
          </a:prstGeom>
        </p:spPr>
        <p:txBody>
          <a:bodyPr wrap="none">
            <a:spAutoFit/>
          </a:bodyPr>
          <a:lstStyle/>
          <a:p>
            <a:pPr fontAlgn="base">
              <a:spcBef>
                <a:spcPct val="0"/>
              </a:spcBef>
              <a:spcAft>
                <a:spcPct val="0"/>
              </a:spcAft>
            </a:pPr>
            <a:r>
              <a:rPr lang="ru-RU" altLang="en-US" b="1" spc="150" dirty="0" smtClean="0">
                <a:solidFill>
                  <a:srgbClr val="FF8200"/>
                </a:solidFill>
                <a:latin typeface="Calibri Light" panose="020F0302020204030204" pitchFamily="34" charset="0"/>
              </a:rPr>
              <a:t>АКАДЕМИЧЕСКИЕ РЕЙТИНГИ</a:t>
            </a:r>
          </a:p>
        </p:txBody>
      </p:sp>
      <p:pic>
        <p:nvPicPr>
          <p:cNvPr id="1026" name="Picture 2" descr="C:\Users\yakshonakg\Desktop\16-03-2017 08-45-32.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9407" y="1026771"/>
            <a:ext cx="7239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05266" y="129667"/>
            <a:ext cx="227329" cy="118745"/>
          </a:xfrm>
          <a:prstGeom prst="rect">
            <a:avLst/>
          </a:prstGeom>
        </p:spPr>
        <p:txBody>
          <a:bodyPr vert="horz" wrap="square" lIns="0" tIns="0" rIns="0" bIns="0" rtlCol="0">
            <a:spAutoFit/>
          </a:bodyPr>
          <a:lstStyle/>
          <a:p>
            <a:pPr marL="12700">
              <a:lnSpc>
                <a:spcPct val="100000"/>
              </a:lnSpc>
              <a:tabLst>
                <a:tab pos="165100" algn="l"/>
              </a:tabLst>
            </a:pPr>
            <a:r>
              <a:rPr sz="700" b="1" spc="-5" dirty="0">
                <a:solidFill>
                  <a:srgbClr val="FFFFFF"/>
                </a:solidFill>
                <a:latin typeface="Arial"/>
                <a:cs typeface="Arial"/>
              </a:rPr>
              <a:t>|	4</a:t>
            </a:r>
            <a:endParaRPr sz="700">
              <a:latin typeface="Arial"/>
              <a:cs typeface="Arial"/>
            </a:endParaRPr>
          </a:p>
        </p:txBody>
      </p:sp>
      <p:sp>
        <p:nvSpPr>
          <p:cNvPr id="3" name="object 3"/>
          <p:cNvSpPr txBox="1"/>
          <p:nvPr/>
        </p:nvSpPr>
        <p:spPr>
          <a:xfrm>
            <a:off x="622808" y="1456563"/>
            <a:ext cx="4109720" cy="1423467"/>
          </a:xfrm>
          <a:prstGeom prst="rect">
            <a:avLst/>
          </a:prstGeom>
        </p:spPr>
        <p:txBody>
          <a:bodyPr vert="horz" wrap="square" lIns="0" tIns="0" rIns="0" bIns="0" rtlCol="0">
            <a:spAutoFit/>
          </a:bodyPr>
          <a:lstStyle/>
          <a:p>
            <a:pPr marL="268605" indent="-255904">
              <a:lnSpc>
                <a:spcPct val="100000"/>
              </a:lnSpc>
              <a:buChar char="•"/>
              <a:tabLst>
                <a:tab pos="268605" algn="l"/>
                <a:tab pos="269240" algn="l"/>
              </a:tabLst>
            </a:pPr>
            <a:r>
              <a:rPr sz="2000" spc="-5" dirty="0">
                <a:solidFill>
                  <a:srgbClr val="52555A"/>
                </a:solidFill>
                <a:latin typeface="Arial"/>
                <a:cs typeface="Arial"/>
              </a:rPr>
              <a:t>Общее количество</a:t>
            </a:r>
            <a:r>
              <a:rPr sz="2000" spc="-80" dirty="0">
                <a:solidFill>
                  <a:srgbClr val="52555A"/>
                </a:solidFill>
                <a:latin typeface="Arial"/>
                <a:cs typeface="Arial"/>
              </a:rPr>
              <a:t> </a:t>
            </a:r>
            <a:r>
              <a:rPr sz="2000" spc="-5" dirty="0">
                <a:solidFill>
                  <a:srgbClr val="52555A"/>
                </a:solidFill>
                <a:latin typeface="Arial"/>
                <a:cs typeface="Arial"/>
              </a:rPr>
              <a:t>цитирований</a:t>
            </a:r>
            <a:endParaRPr sz="2000" dirty="0">
              <a:latin typeface="Arial"/>
              <a:cs typeface="Arial"/>
            </a:endParaRPr>
          </a:p>
          <a:p>
            <a:pPr marL="268605" indent="-255904">
              <a:lnSpc>
                <a:spcPct val="100000"/>
              </a:lnSpc>
              <a:spcBef>
                <a:spcPts val="480"/>
              </a:spcBef>
              <a:buChar char="•"/>
              <a:tabLst>
                <a:tab pos="268605" algn="l"/>
                <a:tab pos="269240" algn="l"/>
              </a:tabLst>
            </a:pPr>
            <a:r>
              <a:rPr sz="2000" spc="-5" dirty="0">
                <a:solidFill>
                  <a:srgbClr val="52555A"/>
                </a:solidFill>
                <a:latin typeface="Arial"/>
                <a:cs typeface="Arial"/>
              </a:rPr>
              <a:t>Field-Weighted Citation</a:t>
            </a:r>
            <a:r>
              <a:rPr sz="2000" spc="-60" dirty="0">
                <a:solidFill>
                  <a:srgbClr val="52555A"/>
                </a:solidFill>
                <a:latin typeface="Arial"/>
                <a:cs typeface="Arial"/>
              </a:rPr>
              <a:t> </a:t>
            </a:r>
            <a:r>
              <a:rPr sz="2000" spc="-5" dirty="0">
                <a:solidFill>
                  <a:srgbClr val="52555A"/>
                </a:solidFill>
                <a:latin typeface="Arial"/>
                <a:cs typeface="Arial"/>
              </a:rPr>
              <a:t>Impact</a:t>
            </a:r>
            <a:endParaRPr sz="2000" dirty="0">
              <a:latin typeface="Arial"/>
              <a:cs typeface="Arial"/>
            </a:endParaRPr>
          </a:p>
          <a:p>
            <a:pPr marL="268605" indent="-255904">
              <a:lnSpc>
                <a:spcPct val="100000"/>
              </a:lnSpc>
              <a:spcBef>
                <a:spcPts val="480"/>
              </a:spcBef>
              <a:buChar char="•"/>
              <a:tabLst>
                <a:tab pos="268605" algn="l"/>
                <a:tab pos="269240" algn="l"/>
              </a:tabLst>
            </a:pPr>
            <a:r>
              <a:rPr lang="en-US" sz="2000" dirty="0" err="1" smtClean="0">
                <a:solidFill>
                  <a:srgbClr val="52555A"/>
                </a:solidFill>
                <a:latin typeface="Arial"/>
                <a:cs typeface="Arial"/>
              </a:rPr>
              <a:t>Altmetrics</a:t>
            </a:r>
            <a:endParaRPr lang="en-US" sz="2000" dirty="0" smtClean="0">
              <a:solidFill>
                <a:srgbClr val="52555A"/>
              </a:solidFill>
              <a:latin typeface="Arial"/>
              <a:cs typeface="Arial"/>
            </a:endParaRPr>
          </a:p>
          <a:p>
            <a:pPr marL="12701">
              <a:lnSpc>
                <a:spcPct val="100000"/>
              </a:lnSpc>
              <a:spcBef>
                <a:spcPts val="480"/>
              </a:spcBef>
              <a:tabLst>
                <a:tab pos="268605" algn="l"/>
                <a:tab pos="269240" algn="l"/>
              </a:tabLst>
            </a:pPr>
            <a:endParaRPr sz="2000" dirty="0">
              <a:latin typeface="Arial"/>
              <a:cs typeface="Arial"/>
            </a:endParaRPr>
          </a:p>
        </p:txBody>
      </p:sp>
      <p:sp>
        <p:nvSpPr>
          <p:cNvPr id="4" name="object 4"/>
          <p:cNvSpPr txBox="1">
            <a:spLocks noGrp="1"/>
          </p:cNvSpPr>
          <p:nvPr>
            <p:ph type="title"/>
          </p:nvPr>
        </p:nvSpPr>
        <p:spPr>
          <a:prstGeom prst="rect">
            <a:avLst/>
          </a:prstGeom>
        </p:spPr>
        <p:txBody>
          <a:bodyPr vert="horz" wrap="square" lIns="0" tIns="341883" rIns="0" bIns="0" rtlCol="0">
            <a:spAutoFit/>
          </a:bodyPr>
          <a:lstStyle/>
          <a:p>
            <a:pPr marL="1905">
              <a:lnSpc>
                <a:spcPct val="100000"/>
              </a:lnSpc>
            </a:pPr>
            <a:r>
              <a:rPr spc="-10" dirty="0"/>
              <a:t>Метрики</a:t>
            </a:r>
            <a:r>
              <a:rPr spc="-80" dirty="0"/>
              <a:t> </a:t>
            </a:r>
            <a:r>
              <a:rPr spc="-10" dirty="0"/>
              <a:t>статьи</a:t>
            </a:r>
          </a:p>
        </p:txBody>
      </p:sp>
    </p:spTree>
    <p:extLst>
      <p:ext uri="{BB962C8B-B14F-4D97-AF65-F5344CB8AC3E}">
        <p14:creationId xmlns:p14="http://schemas.microsoft.com/office/powerpoint/2010/main" val="320748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81635"/>
            <a:ext cx="9144000" cy="5610297"/>
          </a:xfrm>
          <a:prstGeom prst="rect">
            <a:avLst/>
          </a:prstGeom>
        </p:spPr>
      </p:pic>
      <p:sp>
        <p:nvSpPr>
          <p:cNvPr id="2" name="Title 1"/>
          <p:cNvSpPr>
            <a:spLocks noGrp="1"/>
          </p:cNvSpPr>
          <p:nvPr>
            <p:ph type="title"/>
          </p:nvPr>
        </p:nvSpPr>
        <p:spPr>
          <a:xfrm>
            <a:off x="465160" y="304800"/>
            <a:ext cx="6316639" cy="685800"/>
          </a:xfrm>
        </p:spPr>
        <p:txBody>
          <a:bodyPr/>
          <a:lstStyle/>
          <a:p>
            <a:r>
              <a:rPr lang="ru-RU" dirty="0" smtClean="0"/>
              <a:t>Наукометрические показатели статьи</a:t>
            </a:r>
            <a:endParaRPr lang="en-US" dirty="0"/>
          </a:p>
        </p:txBody>
      </p:sp>
      <p:cxnSp>
        <p:nvCxnSpPr>
          <p:cNvPr id="5" name="Straight Connector 4"/>
          <p:cNvCxnSpPr/>
          <p:nvPr/>
        </p:nvCxnSpPr>
        <p:spPr>
          <a:xfrm>
            <a:off x="6908800" y="1371600"/>
            <a:ext cx="2235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908800" y="2057400"/>
            <a:ext cx="2235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908800" y="3048000"/>
            <a:ext cx="2235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8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RI Master Templat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I Master Template" id="{42B04536-58D7-4435-A9AB-D7F37C2BD54E}" vid="{F14FFEFB-7850-44DD-96B9-7BC0C131A3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1969</Words>
  <Application>Microsoft Office PowerPoint</Application>
  <PresentationFormat>On-screen Show (4:3)</PresentationFormat>
  <Paragraphs>392</Paragraphs>
  <Slides>49</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49</vt:i4>
      </vt:variant>
    </vt:vector>
  </HeadingPairs>
  <TitlesOfParts>
    <vt:vector size="64" baseType="lpstr">
      <vt:lpstr>ＭＳ Ｐゴシック</vt:lpstr>
      <vt:lpstr>NexusSansOT</vt:lpstr>
      <vt:lpstr>Roboto</vt:lpstr>
      <vt:lpstr>Arial</vt:lpstr>
      <vt:lpstr>Arial Bold</vt:lpstr>
      <vt:lpstr>Arial Narrow</vt:lpstr>
      <vt:lpstr>Calibri</vt:lpstr>
      <vt:lpstr>Calibri Light</vt:lpstr>
      <vt:lpstr>Courier New</vt:lpstr>
      <vt:lpstr>Lucida Sans Unicode</vt:lpstr>
      <vt:lpstr>Times New Roman</vt:lpstr>
      <vt:lpstr>Verdana</vt:lpstr>
      <vt:lpstr>Wingdings</vt:lpstr>
      <vt:lpstr>Office Theme</vt:lpstr>
      <vt:lpstr>ERI Master Template</vt:lpstr>
      <vt:lpstr>PowerPoint Presentation</vt:lpstr>
      <vt:lpstr>Содержание</vt:lpstr>
      <vt:lpstr>Два золотых правила при использовании наукометрических показателей</vt:lpstr>
      <vt:lpstr>Индикаторы/показатели, которые приемлемы в одном контексте могут быть бесполезными для оценки другого</vt:lpstr>
      <vt:lpstr>Факторы, влияющие на значения</vt:lpstr>
      <vt:lpstr>Современные библиометрические показатели – как и зачем их использовать</vt:lpstr>
      <vt:lpstr>PowerPoint Presentation</vt:lpstr>
      <vt:lpstr>Метрики статьи</vt:lpstr>
      <vt:lpstr>Наукометрические показатели статьи</vt:lpstr>
      <vt:lpstr>Field-Weighted Citation Impact</vt:lpstr>
      <vt:lpstr>PowerPoint Presentation</vt:lpstr>
      <vt:lpstr>Snowball metrics</vt:lpstr>
      <vt:lpstr>Альтернативные метрики</vt:lpstr>
      <vt:lpstr>Цели и задачи альтметрик</vt:lpstr>
      <vt:lpstr>Альтметрики позволяют оценить импакт нецитируемой статьи</vt:lpstr>
      <vt:lpstr>PowerPoint Presentation</vt:lpstr>
      <vt:lpstr>Ограничения альтметрик</vt:lpstr>
      <vt:lpstr>Метрики для оценки автора</vt:lpstr>
      <vt:lpstr>Профиль автора</vt:lpstr>
      <vt:lpstr>Индекс Хирша (h-index)</vt:lpstr>
      <vt:lpstr>Свойства h-индекса</vt:lpstr>
      <vt:lpstr>Пример</vt:lpstr>
      <vt:lpstr>Citation overview для любого массива публикаций</vt:lpstr>
      <vt:lpstr>Доработки h-индекса</vt:lpstr>
      <vt:lpstr>Метрики научных журналов</vt:lpstr>
      <vt:lpstr>Journal Impact Factor</vt:lpstr>
      <vt:lpstr>Обсуждение Импакт-Фактора</vt:lpstr>
      <vt:lpstr>CiteScore На примере показан расчет CiteScore calculated для 2015</vt:lpstr>
      <vt:lpstr>CiteScore дополняет уже существующие метрики SJR и SNIP</vt:lpstr>
      <vt:lpstr>Прозрачность в расчете CiteScore</vt:lpstr>
      <vt:lpstr>Квартили и процентили</vt:lpstr>
      <vt:lpstr>Пример оценки журнала по CiteScore </vt:lpstr>
      <vt:lpstr>CiteScore Tracker</vt:lpstr>
      <vt:lpstr>SNIP: Импакт-фактор нормализованный по источнику  (Source-normalized impact per paper)</vt:lpstr>
      <vt:lpstr>Source-normalized impact per paper</vt:lpstr>
      <vt:lpstr>SCImago Journal Rank – SJR  Разработчик: SCImago – Felix de Moya  Метрика престижа (Prestige metrics) Параметр различает «популярность» и «престиж» журнала. Оценивает  журнал в зависимости от того попадает ли он в топ-лист самых  цитируемых журналов данной области знаний</vt:lpstr>
      <vt:lpstr>PowerPoint Presentation</vt:lpstr>
      <vt:lpstr>Подбор журнала по рейтингу</vt:lpstr>
      <vt:lpstr>Подбор журнала по рейтингу - SNIP</vt:lpstr>
      <vt:lpstr>Подбор журнала по вероятности цитирования</vt:lpstr>
      <vt:lpstr>Когда журналы попадают на переоценку по показателям?</vt:lpstr>
      <vt:lpstr>Методология: метрики и показатели переоценки</vt:lpstr>
      <vt:lpstr>Использование метрик для оценки на предмет исключения</vt:lpstr>
      <vt:lpstr>PowerPoint Presentation</vt:lpstr>
      <vt:lpstr>PowerPoint Presentation</vt:lpstr>
      <vt:lpstr>PowerPoint Presentation</vt:lpstr>
      <vt:lpstr>Elsevier Data</vt:lpstr>
      <vt:lpstr>Полезные ссылки</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Loktev, Andrey (ELS)</cp:lastModifiedBy>
  <cp:revision>26</cp:revision>
  <dcterms:created xsi:type="dcterms:W3CDTF">2017-03-26T21:50:51Z</dcterms:created>
  <dcterms:modified xsi:type="dcterms:W3CDTF">2018-11-16T14:54:12Z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2016-06-10T00:00:00Z</vt:filetime>
  </property>
  <property fmtid="{D5CDD505-2E9C-101B-9397-08002B2CF9AE}" pid="3" name="Creator">
    <vt:lpwstr>Microsoft® PowerPoint® 2010</vt:lpwstr>
  </property>
  <property fmtid="{D5CDD505-2E9C-101B-9397-08002B2CF9AE}" pid="4" name="LastSaved">
    <vt:filetime>2017-03-26T00:00:00Z</vt:filetime>
  </property>
</Properties>
</file>